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5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66"/>
    <a:srgbClr val="0000FF"/>
    <a:srgbClr val="00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DA3E2-382F-4E01-AA90-1E7B8AF931F2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385C2-B653-408B-AE7B-FBD0511D2A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8568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385C2-B653-408B-AE7B-FBD0511D2A0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733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00FFFF"/>
          </a:solidFill>
        </p:spPr>
        <p:txBody>
          <a:bodyPr>
            <a:normAutofit/>
          </a:bodyPr>
          <a:lstStyle/>
          <a:p>
            <a:r>
              <a:rPr lang="ru-RU" sz="4800" dirty="0" smtClean="0"/>
              <a:t>Урок математики </a:t>
            </a:r>
            <a:br>
              <a:rPr lang="ru-RU" sz="4800" dirty="0" smtClean="0"/>
            </a:br>
            <a:r>
              <a:rPr lang="ru-RU" sz="4800" dirty="0" smtClean="0"/>
              <a:t>во 2 классе по программе «Планета знаний» </a:t>
            </a:r>
            <a:br>
              <a:rPr lang="ru-RU" sz="4800" dirty="0" smtClean="0"/>
            </a:br>
            <a:r>
              <a:rPr lang="ru-RU" sz="4800" dirty="0" smtClean="0"/>
              <a:t>Тема урока: </a:t>
            </a:r>
            <a:br>
              <a:rPr lang="ru-RU" sz="4800" dirty="0" smtClean="0"/>
            </a:br>
            <a:r>
              <a:rPr lang="ru-RU" sz="4800" dirty="0" smtClean="0"/>
              <a:t>«Умножаем и делим на 10</a:t>
            </a:r>
            <a:r>
              <a:rPr lang="ru-RU" dirty="0" smtClean="0"/>
              <a:t>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4941168"/>
            <a:ext cx="3384376" cy="1152128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396420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FFFF"/>
          </a:solidFill>
        </p:spPr>
        <p:txBody>
          <a:bodyPr/>
          <a:lstStyle/>
          <a:p>
            <a:endParaRPr lang="ru-RU" dirty="0"/>
          </a:p>
          <a:p>
            <a:endParaRPr lang="ru-RU" sz="9600" dirty="0" smtClean="0">
              <a:solidFill>
                <a:schemeClr val="tx2"/>
              </a:solidFill>
            </a:endParaRPr>
          </a:p>
          <a:p>
            <a:r>
              <a:rPr lang="ru-RU" sz="1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х 10 = 30</a:t>
            </a:r>
            <a:endParaRPr lang="ru-RU" sz="13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11031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22313" y="5517232"/>
            <a:ext cx="9166313" cy="1327246"/>
          </a:xfrm>
          <a:solidFill>
            <a:srgbClr val="00FFFF"/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Было 10 тарелок. На каждой тарелке лежало 4 пирожка. Сколько всего пирожков?</a:t>
            </a:r>
            <a:endParaRPr lang="ru-RU" dirty="0">
              <a:solidFill>
                <a:srgbClr val="0000CC"/>
              </a:solidFill>
            </a:endParaRPr>
          </a:p>
        </p:txBody>
      </p:sp>
      <p:pic>
        <p:nvPicPr>
          <p:cNvPr id="4" name="Рисунок 3" descr="http://900igr.net/datas/matematika/Umnozhenie-i-delenie-na-10/0015-015-Umnozhenie-i-delenie-na-10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18"/>
            <a:ext cx="9143999" cy="5528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1969631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620688"/>
            <a:ext cx="6800800" cy="50181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900igr.net/datas/matematika/Umnozhenie-i-delenie-na-10/0016-016-4-10-40-p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4717298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5589240"/>
            <a:ext cx="9143048" cy="1268760"/>
          </a:xfrm>
          <a:solidFill>
            <a:srgbClr val="00FFFF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На блюде лежало 40 пирожков. Их разложили на 10 тарелок. Сколько пирожков на 1 тарелке?</a:t>
            </a:r>
            <a:endParaRPr lang="ru-RU" sz="2800" dirty="0">
              <a:solidFill>
                <a:srgbClr val="0000FF"/>
              </a:solidFill>
            </a:endParaRPr>
          </a:p>
        </p:txBody>
      </p:sp>
      <p:pic>
        <p:nvPicPr>
          <p:cNvPr id="4" name="Рисунок 3" descr="http://900igr.net/datas/matematika/Umnozhenie-i-delenie-na-10/0009-009-Umnozhenie-i-delenie-na-10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0" y="74629"/>
            <a:ext cx="9143999" cy="5514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8911273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900igr.net/datas/matematika/Umnozhenie-i-delenie-na-10/0019-019-Umnozhenie-i-delenie-na-10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632390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://900igr.net/datas/matematika/Umnozhenie-i-delenie-na-10/0006-006-Pri-delenii-kruglogo-chisla-na-10-u-delimogo-nado-otbrosit-odin-nol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6959621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8000" dirty="0" smtClean="0"/>
              <a:t>Работа в парах </a:t>
            </a: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(с родителями)</a:t>
            </a:r>
            <a:r>
              <a:rPr lang="ru-RU" sz="8000" dirty="0" smtClean="0"/>
              <a:t>    </a:t>
            </a:r>
            <a:r>
              <a:rPr lang="ru-RU" sz="8000" dirty="0" smtClean="0"/>
              <a:t>№1 стр.82</a:t>
            </a:r>
            <a:endParaRPr lang="ru-RU" sz="8000" dirty="0"/>
          </a:p>
        </p:txBody>
      </p:sp>
    </p:spTree>
    <p:extLst>
      <p:ext uri="{BB962C8B-B14F-4D97-AF65-F5344CB8AC3E}">
        <p14:creationId xmlns="" xmlns:p14="http://schemas.microsoft.com/office/powerpoint/2010/main" val="3071195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5klass.net/datas/matematika/Matematika-umnozhenie-i-delenie/0012-012-Fizkultminutka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3670177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194" y="35158"/>
            <a:ext cx="9115805" cy="6822841"/>
          </a:xfrm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№2 стр82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1-2столбик (письменно)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</a:t>
            </a:r>
            <a:r>
              <a:rPr lang="ru-RU" dirty="0" smtClean="0"/>
              <a:t>3-4 </a:t>
            </a:r>
            <a:r>
              <a:rPr lang="ru-RU" dirty="0" smtClean="0"/>
              <a:t>столбик (устно)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230791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572000" cy="5257800"/>
          </a:xfrm>
          <a:solidFill>
            <a:srgbClr val="00FFFF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	1вариант</a:t>
            </a:r>
          </a:p>
          <a:p>
            <a:pPr marL="0" indent="0">
              <a:buNone/>
            </a:pPr>
            <a:r>
              <a:rPr lang="ru-RU" sz="3200" dirty="0" smtClean="0"/>
              <a:t>	3х10=30</a:t>
            </a:r>
          </a:p>
          <a:p>
            <a:pPr marL="0" indent="0">
              <a:buNone/>
            </a:pPr>
            <a:r>
              <a:rPr lang="ru-RU" sz="3200" dirty="0" smtClean="0"/>
              <a:t>	9х10=90</a:t>
            </a:r>
          </a:p>
          <a:p>
            <a:pPr marL="0" indent="0">
              <a:buNone/>
            </a:pPr>
            <a:r>
              <a:rPr lang="ru-RU" sz="3200" dirty="0" smtClean="0"/>
              <a:t>	7х10=70</a:t>
            </a:r>
          </a:p>
          <a:p>
            <a:pPr marL="0" indent="0">
              <a:buNone/>
            </a:pPr>
            <a:r>
              <a:rPr lang="ru-RU" sz="3200" dirty="0" smtClean="0"/>
              <a:t>	10х10=100</a:t>
            </a:r>
          </a:p>
          <a:p>
            <a:pPr marL="0" indent="0">
              <a:buNone/>
            </a:pPr>
            <a:r>
              <a:rPr lang="ru-RU" sz="3200" dirty="0" smtClean="0"/>
              <a:t>	30:10=3</a:t>
            </a:r>
          </a:p>
          <a:p>
            <a:pPr marL="0" indent="0">
              <a:buNone/>
            </a:pPr>
            <a:r>
              <a:rPr lang="ru-RU" sz="3200" dirty="0" smtClean="0"/>
              <a:t>	40:10=4</a:t>
            </a:r>
          </a:p>
          <a:p>
            <a:pPr marL="0" indent="0">
              <a:buNone/>
            </a:pPr>
            <a:r>
              <a:rPr lang="ru-RU" sz="3200" dirty="0" smtClean="0"/>
              <a:t>	70:10=7</a:t>
            </a:r>
          </a:p>
          <a:p>
            <a:pPr marL="0" indent="0">
              <a:buNone/>
            </a:pPr>
            <a:r>
              <a:rPr lang="ru-RU" sz="3200" dirty="0" smtClean="0"/>
              <a:t>	90:10=9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5257800"/>
          </a:xfrm>
          <a:solidFill>
            <a:srgbClr val="00FFFF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	2вариант</a:t>
            </a:r>
          </a:p>
          <a:p>
            <a:pPr marL="0" indent="0">
              <a:buNone/>
            </a:pPr>
            <a:r>
              <a:rPr lang="ru-RU" sz="3200" dirty="0" smtClean="0"/>
              <a:t>	8х10=80</a:t>
            </a:r>
          </a:p>
          <a:p>
            <a:pPr marL="0" indent="0">
              <a:buNone/>
            </a:pPr>
            <a:r>
              <a:rPr lang="ru-RU" sz="3200" dirty="0" smtClean="0"/>
              <a:t>	12х10=120</a:t>
            </a:r>
          </a:p>
          <a:p>
            <a:pPr marL="0" indent="0">
              <a:buNone/>
            </a:pPr>
            <a:r>
              <a:rPr lang="ru-RU" sz="3200" dirty="0" smtClean="0"/>
              <a:t>	4х10=40</a:t>
            </a:r>
          </a:p>
          <a:p>
            <a:pPr marL="0" indent="0">
              <a:buNone/>
            </a:pPr>
            <a:r>
              <a:rPr lang="ru-RU" sz="3200" dirty="0" smtClean="0"/>
              <a:t>	15х10=150</a:t>
            </a:r>
          </a:p>
          <a:p>
            <a:pPr marL="0" indent="0">
              <a:buNone/>
            </a:pPr>
            <a:r>
              <a:rPr lang="ru-RU" sz="3200" dirty="0" smtClean="0"/>
              <a:t>	60:10=6</a:t>
            </a:r>
          </a:p>
          <a:p>
            <a:pPr marL="0" indent="0">
              <a:buNone/>
            </a:pPr>
            <a:r>
              <a:rPr lang="ru-RU" sz="3200" dirty="0" smtClean="0"/>
              <a:t>	100:10=10</a:t>
            </a:r>
          </a:p>
          <a:p>
            <a:pPr marL="0" indent="0">
              <a:buNone/>
            </a:pPr>
            <a:r>
              <a:rPr lang="ru-RU" sz="3200" dirty="0" smtClean="0"/>
              <a:t>	10:10=1</a:t>
            </a:r>
          </a:p>
          <a:p>
            <a:pPr marL="0" indent="0">
              <a:buNone/>
            </a:pPr>
            <a:r>
              <a:rPr lang="ru-RU" sz="3200" dirty="0" smtClean="0"/>
              <a:t>	120:10=12</a:t>
            </a:r>
          </a:p>
        </p:txBody>
      </p:sp>
    </p:spTree>
    <p:extLst>
      <p:ext uri="{BB962C8B-B14F-4D97-AF65-F5344CB8AC3E}">
        <p14:creationId xmlns="" xmlns:p14="http://schemas.microsoft.com/office/powerpoint/2010/main" val="1837008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Найдите все пары чисел, частное которых равно 4: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	12 и 3</a:t>
            </a:r>
          </a:p>
          <a:p>
            <a:pPr marL="0" indent="0">
              <a:buNone/>
            </a:pPr>
            <a:r>
              <a:rPr lang="ru-RU" sz="4800" dirty="0" smtClean="0"/>
              <a:t>	21 и 7</a:t>
            </a:r>
          </a:p>
          <a:p>
            <a:pPr marL="0" indent="0">
              <a:buNone/>
            </a:pPr>
            <a:r>
              <a:rPr lang="ru-RU" sz="4800" dirty="0" smtClean="0"/>
              <a:t>	16 и 4</a:t>
            </a:r>
          </a:p>
          <a:p>
            <a:pPr marL="0" indent="0">
              <a:buNone/>
            </a:pPr>
            <a:r>
              <a:rPr lang="ru-RU" sz="4800" dirty="0" smtClean="0"/>
              <a:t>	20 и 5</a:t>
            </a:r>
          </a:p>
          <a:p>
            <a:pPr marL="0" indent="0">
              <a:buNone/>
            </a:pPr>
            <a:r>
              <a:rPr lang="ru-RU" sz="4800" dirty="0" smtClean="0"/>
              <a:t>	6 и 3 </a:t>
            </a:r>
            <a:endParaRPr lang="ru-RU" sz="4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	32 и 8</a:t>
            </a:r>
          </a:p>
          <a:p>
            <a:pPr marL="0" indent="0">
              <a:buNone/>
            </a:pPr>
            <a:r>
              <a:rPr lang="ru-RU" sz="4800" dirty="0" smtClean="0"/>
              <a:t>	27 и 9</a:t>
            </a:r>
          </a:p>
          <a:p>
            <a:pPr marL="0" indent="0">
              <a:buNone/>
            </a:pPr>
            <a:r>
              <a:rPr lang="ru-RU" sz="4800" dirty="0" smtClean="0"/>
              <a:t>	45 и 5</a:t>
            </a:r>
          </a:p>
          <a:p>
            <a:pPr marL="0" indent="0">
              <a:buNone/>
            </a:pPr>
            <a:r>
              <a:rPr lang="ru-RU" sz="4800" dirty="0" smtClean="0"/>
              <a:t>	36 и 9</a:t>
            </a:r>
          </a:p>
          <a:p>
            <a:pPr marL="0" indent="0">
              <a:buNone/>
            </a:pPr>
            <a:r>
              <a:rPr lang="ru-RU" sz="4800" dirty="0" smtClean="0"/>
              <a:t>	18 и 6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23869253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9600" dirty="0" smtClean="0"/>
              <a:t>№3 </a:t>
            </a:r>
            <a:r>
              <a:rPr lang="ru-RU" sz="9600" dirty="0" err="1" smtClean="0"/>
              <a:t>стр</a:t>
            </a:r>
            <a:r>
              <a:rPr lang="ru-RU" sz="9600" dirty="0" smtClean="0"/>
              <a:t> 83</a:t>
            </a:r>
            <a:endParaRPr lang="ru-RU" sz="9600" dirty="0"/>
          </a:p>
        </p:txBody>
      </p:sp>
    </p:spTree>
    <p:extLst>
      <p:ext uri="{BB962C8B-B14F-4D97-AF65-F5344CB8AC3E}">
        <p14:creationId xmlns="" xmlns:p14="http://schemas.microsoft.com/office/powerpoint/2010/main" val="26383102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  <a:solidFill>
            <a:srgbClr val="66FF66"/>
          </a:solidFill>
        </p:spPr>
        <p:txBody>
          <a:bodyPr>
            <a:normAutofit/>
          </a:bodyPr>
          <a:lstStyle/>
          <a:p>
            <a:pPr algn="l"/>
            <a:r>
              <a:rPr lang="ru-RU" dirty="0" smtClean="0"/>
              <a:t>Иванов – 5 мячей</a:t>
            </a:r>
            <a:br>
              <a:rPr lang="ru-RU" dirty="0" smtClean="0"/>
            </a:br>
            <a:r>
              <a:rPr lang="ru-RU" dirty="0" smtClean="0"/>
              <a:t>Петров - ? мячей, в 10 раз </a:t>
            </a:r>
            <a:r>
              <a:rPr lang="ru-RU" u="sng" dirty="0" smtClean="0"/>
              <a:t>б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Сидоров - ? </a:t>
            </a:r>
            <a:r>
              <a:rPr lang="ru-RU" dirty="0"/>
              <a:t>м</a:t>
            </a:r>
            <a:r>
              <a:rPr lang="ru-RU" dirty="0" smtClean="0"/>
              <a:t>ячей, на 10 мячей </a:t>
            </a:r>
            <a:r>
              <a:rPr lang="ru-RU" u="sng" dirty="0" smtClean="0"/>
              <a:t>м</a:t>
            </a:r>
            <a:r>
              <a:rPr lang="ru-RU" dirty="0" smtClean="0"/>
              <a:t>     Кто забросил меньше всего мячей? </a:t>
            </a:r>
            <a:endParaRPr lang="ru-RU" dirty="0"/>
          </a:p>
        </p:txBody>
      </p:sp>
      <p:sp>
        <p:nvSpPr>
          <p:cNvPr id="11" name="Стрелка углом вверх 10"/>
          <p:cNvSpPr/>
          <p:nvPr/>
        </p:nvSpPr>
        <p:spPr>
          <a:xfrm rot="16200000">
            <a:off x="6093366" y="2483698"/>
            <a:ext cx="1061727" cy="64807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углом вверх 11"/>
          <p:cNvSpPr/>
          <p:nvPr/>
        </p:nvSpPr>
        <p:spPr>
          <a:xfrm rot="16200000">
            <a:off x="7416317" y="3104965"/>
            <a:ext cx="1080120" cy="72007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15878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66FF66"/>
          </a:solidFill>
        </p:spPr>
        <p:txBody>
          <a:bodyPr>
            <a:normAutofit/>
          </a:bodyPr>
          <a:lstStyle/>
          <a:p>
            <a:pPr algn="l"/>
            <a:r>
              <a:rPr lang="ru-RU" sz="4800" dirty="0" smtClean="0"/>
              <a:t>1) 5х10=50 (мячей)-Петров</a:t>
            </a:r>
            <a:br>
              <a:rPr lang="ru-RU" sz="4800" dirty="0" smtClean="0"/>
            </a:b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32973793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1"/>
          </a:xfrm>
          <a:solidFill>
            <a:srgbClr val="66FF66"/>
          </a:solidFill>
        </p:spPr>
        <p:txBody>
          <a:bodyPr/>
          <a:lstStyle/>
          <a:p>
            <a:pPr algn="l"/>
            <a:r>
              <a:rPr lang="ru-RU" dirty="0" smtClean="0"/>
              <a:t>1</a:t>
            </a:r>
            <a:r>
              <a:rPr lang="ru-RU" dirty="0"/>
              <a:t>) 5х10=50 (мячей</a:t>
            </a:r>
            <a:r>
              <a:rPr lang="ru-RU" dirty="0" smtClean="0"/>
              <a:t>) – Петров.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2) 50-10=40(мячей) – Сидоров.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17547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1"/>
          </a:xfrm>
          <a:solidFill>
            <a:srgbClr val="66FF66"/>
          </a:solidFill>
        </p:spPr>
        <p:txBody>
          <a:bodyPr>
            <a:normAutofit/>
          </a:bodyPr>
          <a:lstStyle/>
          <a:p>
            <a:r>
              <a:rPr lang="ru-RU" sz="16600" dirty="0" smtClean="0"/>
              <a:t>5   40   50</a:t>
            </a:r>
            <a:br>
              <a:rPr lang="ru-RU" sz="16600" dirty="0" smtClean="0"/>
            </a:br>
            <a:r>
              <a:rPr lang="ru-RU" sz="5400" dirty="0" smtClean="0"/>
              <a:t>Ответ: Иванов забросил меньше всего мячей.</a:t>
            </a:r>
            <a:endParaRPr lang="ru-RU" sz="16600" dirty="0"/>
          </a:p>
        </p:txBody>
      </p:sp>
      <p:sp>
        <p:nvSpPr>
          <p:cNvPr id="5" name="Нашивка 4"/>
          <p:cNvSpPr/>
          <p:nvPr/>
        </p:nvSpPr>
        <p:spPr>
          <a:xfrm rot="10800000">
            <a:off x="1831027" y="2146241"/>
            <a:ext cx="720080" cy="86409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rot="10800000">
            <a:off x="5482816" y="2147997"/>
            <a:ext cx="792088" cy="86409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27006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66FF66"/>
          </a:solidFill>
        </p:spPr>
        <p:txBody>
          <a:bodyPr>
            <a:normAutofit/>
          </a:bodyPr>
          <a:lstStyle/>
          <a:p>
            <a:r>
              <a:rPr lang="ru-RU" sz="6600" dirty="0" smtClean="0"/>
              <a:t>Сколько раз забросили игроки мяч в кольцо?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На сколько мячей больше забросил Петров, чем </a:t>
            </a:r>
            <a:r>
              <a:rPr lang="ru-RU" sz="6600" dirty="0"/>
              <a:t>И</a:t>
            </a:r>
            <a:r>
              <a:rPr lang="ru-RU" sz="6600" dirty="0" smtClean="0"/>
              <a:t>ванов?</a:t>
            </a:r>
            <a:endParaRPr lang="ru-RU" sz="6600" dirty="0"/>
          </a:p>
        </p:txBody>
      </p:sp>
    </p:spTree>
    <p:extLst>
      <p:ext uri="{BB962C8B-B14F-4D97-AF65-F5344CB8AC3E}">
        <p14:creationId xmlns="" xmlns:p14="http://schemas.microsoft.com/office/powerpoint/2010/main" val="28483674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66FF66"/>
          </a:solidFill>
        </p:spPr>
        <p:txBody>
          <a:bodyPr/>
          <a:lstStyle/>
          <a:p>
            <a:r>
              <a:rPr lang="ru-RU" dirty="0" smtClean="0"/>
              <a:t>5+50+40=95(раз)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50-5=45(мячей)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448020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00FFFF"/>
          </a:solidFill>
        </p:spPr>
        <p:txBody>
          <a:bodyPr/>
          <a:lstStyle/>
          <a:p>
            <a:pPr algn="l"/>
            <a:r>
              <a:rPr lang="ru-RU" dirty="0" smtClean="0"/>
              <a:t>Рефлексия.</a:t>
            </a:r>
            <a:br>
              <a:rPr lang="ru-RU" dirty="0" smtClean="0"/>
            </a:br>
            <a:r>
              <a:rPr lang="ru-RU" dirty="0" smtClean="0"/>
              <a:t>1)Чему научился на уроке?</a:t>
            </a:r>
            <a:br>
              <a:rPr lang="ru-RU" dirty="0" smtClean="0"/>
            </a:br>
            <a:r>
              <a:rPr lang="ru-RU" dirty="0" smtClean="0"/>
              <a:t>2)Что тебе показалось трудным?</a:t>
            </a:r>
            <a:br>
              <a:rPr lang="ru-RU" dirty="0" smtClean="0"/>
            </a:br>
            <a:r>
              <a:rPr lang="ru-RU" dirty="0" smtClean="0"/>
              <a:t>3)Что понравилось?</a:t>
            </a:r>
            <a:br>
              <a:rPr lang="ru-RU" dirty="0" smtClean="0"/>
            </a:br>
            <a:r>
              <a:rPr lang="ru-RU" dirty="0" smtClean="0"/>
              <a:t>4)Какую бы оценку ты себе поставил за урок?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865455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00FFFF"/>
          </a:solidFill>
        </p:spPr>
        <p:txBody>
          <a:bodyPr>
            <a:normAutofit/>
          </a:bodyPr>
          <a:lstStyle/>
          <a:p>
            <a:r>
              <a:rPr lang="ru-RU" sz="6000" dirty="0" smtClean="0"/>
              <a:t>Домашнее задание</a:t>
            </a:r>
            <a:br>
              <a:rPr lang="ru-RU" sz="6000" dirty="0" smtClean="0"/>
            </a:br>
            <a:r>
              <a:rPr lang="ru-RU" sz="6000" dirty="0" smtClean="0"/>
              <a:t>№ 4, № 5 стр. 83     правило стр.82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34398094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0"/>
            <a:ext cx="9152317" cy="6858000"/>
          </a:xfrm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15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Молодцы!!!</a:t>
            </a:r>
            <a:endParaRPr lang="ru-RU" sz="4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http://im8-tub-ru.yandex.net/i?id=159651162-12-72&amp;n=21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676456" cy="4149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899194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Найди все </a:t>
            </a:r>
            <a:r>
              <a:rPr lang="ru-RU" dirty="0"/>
              <a:t>пары чисел, частное которых равно 4: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rgbClr val="00B0F0"/>
          </a:solidFill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3</a:t>
            </a:r>
          </a:p>
          <a:p>
            <a:pPr marL="0" indent="0">
              <a:buNone/>
            </a:pPr>
            <a:r>
              <a:rPr lang="ru-RU" sz="4800" dirty="0"/>
              <a:t>	21 и 7</a:t>
            </a:r>
          </a:p>
          <a:p>
            <a:pPr marL="0" indent="0">
              <a:buNone/>
            </a:pPr>
            <a:r>
              <a:rPr lang="ru-RU" sz="4800" dirty="0"/>
              <a:t>	</a:t>
            </a:r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и 4</a:t>
            </a:r>
          </a:p>
          <a:p>
            <a:pPr marL="0" indent="0">
              <a:buNone/>
            </a:pPr>
            <a:r>
              <a:rPr lang="ru-RU" sz="4800" dirty="0"/>
              <a:t>	</a:t>
            </a:r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и 5</a:t>
            </a:r>
          </a:p>
          <a:p>
            <a:pPr marL="0" indent="0">
              <a:buNone/>
            </a:pPr>
            <a:r>
              <a:rPr lang="ru-RU" sz="4800" dirty="0"/>
              <a:t>	</a:t>
            </a:r>
            <a:r>
              <a:rPr lang="ru-RU" sz="4800" dirty="0" smtClean="0"/>
              <a:t>6 </a:t>
            </a:r>
            <a:r>
              <a:rPr lang="ru-RU" sz="4800" dirty="0"/>
              <a:t>и 3 </a:t>
            </a:r>
          </a:p>
          <a:p>
            <a:endParaRPr lang="ru-RU" sz="4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rgbClr val="00B0F0"/>
          </a:solidFill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 </a:t>
            </a:r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8</a:t>
            </a:r>
          </a:p>
          <a:p>
            <a:pPr marL="0" indent="0">
              <a:buNone/>
            </a:pPr>
            <a:r>
              <a:rPr lang="ru-RU" sz="4800" dirty="0"/>
              <a:t>	27 и 9</a:t>
            </a:r>
          </a:p>
          <a:p>
            <a:pPr marL="0" indent="0">
              <a:buNone/>
            </a:pPr>
            <a:r>
              <a:rPr lang="ru-RU" sz="4800" dirty="0"/>
              <a:t>	45 и 5</a:t>
            </a:r>
          </a:p>
          <a:p>
            <a:pPr marL="0" indent="0">
              <a:buNone/>
            </a:pPr>
            <a:r>
              <a:rPr lang="ru-RU" sz="4800" dirty="0"/>
              <a:t>	</a:t>
            </a:r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 и 9</a:t>
            </a:r>
          </a:p>
          <a:p>
            <a:pPr marL="0" indent="0">
              <a:buNone/>
            </a:pPr>
            <a:r>
              <a:rPr lang="ru-RU" sz="4800" dirty="0"/>
              <a:t>	18 и 6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339462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4800" dirty="0" smtClean="0"/>
              <a:t>Поставь вместо точек пропущенные числа: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59216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/>
              <a:t>1см = ………мм</a:t>
            </a:r>
          </a:p>
          <a:p>
            <a:pPr marL="0" indent="0" algn="ctr">
              <a:buNone/>
            </a:pPr>
            <a:r>
              <a:rPr lang="ru-RU" sz="4400" dirty="0" smtClean="0"/>
              <a:t>1дм = ……….см</a:t>
            </a:r>
          </a:p>
          <a:p>
            <a:pPr marL="0" indent="0" algn="ctr">
              <a:buNone/>
            </a:pPr>
            <a:r>
              <a:rPr lang="ru-RU" sz="4400" dirty="0" smtClean="0"/>
              <a:t>1м = ………..</a:t>
            </a:r>
            <a:r>
              <a:rPr lang="ru-RU" sz="4400" dirty="0" err="1" smtClean="0"/>
              <a:t>дм</a:t>
            </a:r>
            <a:endParaRPr lang="ru-RU" sz="4400" dirty="0" smtClean="0"/>
          </a:p>
          <a:p>
            <a:pPr marL="0" indent="0" algn="ctr">
              <a:buNone/>
            </a:pPr>
            <a:r>
              <a:rPr lang="ru-RU" sz="4400" dirty="0" smtClean="0"/>
              <a:t>50мм  = ……..см</a:t>
            </a:r>
          </a:p>
          <a:p>
            <a:pPr marL="0" indent="0" algn="ctr">
              <a:buNone/>
            </a:pPr>
            <a:r>
              <a:rPr lang="ru-RU" sz="4400" dirty="0" smtClean="0"/>
              <a:t>40см = ……….</a:t>
            </a:r>
            <a:r>
              <a:rPr lang="ru-RU" sz="4400" dirty="0" err="1" smtClean="0"/>
              <a:t>дм</a:t>
            </a:r>
            <a:endParaRPr lang="ru-RU" sz="4400" dirty="0" smtClean="0"/>
          </a:p>
          <a:p>
            <a:pPr marL="0" indent="0" algn="ctr">
              <a:buNone/>
            </a:pPr>
            <a:r>
              <a:rPr lang="ru-RU" sz="4400" dirty="0" smtClean="0"/>
              <a:t>70дм = …………м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531094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84568" cy="7101408"/>
          </a:xfrm>
          <a:solidFill>
            <a:srgbClr val="00FFFF"/>
          </a:solidFill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Напрасно думают что ноль                    Играет маленькую роль.</a:t>
            </a:r>
            <a:br>
              <a:rPr lang="ru-RU" sz="4000" dirty="0" smtClean="0"/>
            </a:br>
            <a:r>
              <a:rPr lang="ru-RU" sz="4000" dirty="0" smtClean="0"/>
              <a:t>Мы двойку в двадцать превратим.             Из троек и четвёрок </a:t>
            </a:r>
            <a:br>
              <a:rPr lang="ru-RU" sz="4000" dirty="0" smtClean="0"/>
            </a:br>
            <a:r>
              <a:rPr lang="ru-RU" sz="4000" dirty="0" smtClean="0"/>
              <a:t>Мы можем, если захотим </a:t>
            </a:r>
            <a:br>
              <a:rPr lang="ru-RU" sz="4000" dirty="0" smtClean="0"/>
            </a:br>
            <a:r>
              <a:rPr lang="ru-RU" sz="4000" dirty="0" smtClean="0"/>
              <a:t>Составить тридцать, сорок</a:t>
            </a:r>
            <a:br>
              <a:rPr lang="ru-RU" sz="4000" dirty="0" smtClean="0"/>
            </a:br>
            <a:r>
              <a:rPr lang="ru-RU" sz="4000" dirty="0" smtClean="0"/>
              <a:t>Пусть говорят, что мы ничто, - </a:t>
            </a:r>
            <a:br>
              <a:rPr lang="ru-RU" sz="4000" dirty="0" smtClean="0"/>
            </a:br>
            <a:r>
              <a:rPr lang="ru-RU" sz="4000" dirty="0" smtClean="0"/>
              <a:t>С двумя нолями вместе </a:t>
            </a:r>
            <a:br>
              <a:rPr lang="ru-RU" sz="4000" dirty="0" smtClean="0"/>
            </a:br>
            <a:r>
              <a:rPr lang="ru-RU" sz="4000" dirty="0" smtClean="0"/>
              <a:t>Из единицы выйдет сто, </a:t>
            </a:r>
            <a:br>
              <a:rPr lang="ru-RU" sz="4000" dirty="0" smtClean="0"/>
            </a:br>
            <a:r>
              <a:rPr lang="ru-RU" sz="4000" dirty="0" smtClean="0"/>
              <a:t>Из двойки – целых двести!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0116046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52520" cy="6858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4800" dirty="0" smtClean="0"/>
              <a:t>Какое арифметическое действие нужно выполнить, чтобы превратить </a:t>
            </a:r>
            <a:br>
              <a:rPr lang="ru-RU" sz="4800" dirty="0" smtClean="0"/>
            </a:br>
            <a:r>
              <a:rPr lang="ru-RU" sz="4800" dirty="0" smtClean="0"/>
              <a:t>2 в 20?</a:t>
            </a:r>
            <a:br>
              <a:rPr lang="ru-RU" sz="4800" dirty="0" smtClean="0"/>
            </a:br>
            <a:r>
              <a:rPr lang="ru-RU" sz="4800" dirty="0" smtClean="0"/>
              <a:t>1 … 10=10</a:t>
            </a:r>
            <a:br>
              <a:rPr lang="ru-RU" sz="4800" dirty="0" smtClean="0"/>
            </a:br>
            <a:r>
              <a:rPr lang="ru-RU" sz="4800" dirty="0" smtClean="0"/>
              <a:t>2… 10=20</a:t>
            </a:r>
            <a:br>
              <a:rPr lang="ru-RU" sz="4800" dirty="0" smtClean="0"/>
            </a:br>
            <a:r>
              <a:rPr lang="ru-RU" sz="4800" dirty="0" smtClean="0"/>
              <a:t>10… 10=100</a:t>
            </a:r>
            <a:r>
              <a:rPr lang="ru-RU" sz="4800" dirty="0"/>
              <a:t> </a:t>
            </a:r>
            <a:r>
              <a:rPr lang="ru-RU" sz="4800" dirty="0" smtClean="0"/>
              <a:t> </a:t>
            </a:r>
            <a:br>
              <a:rPr lang="ru-RU" sz="4800" dirty="0" smtClean="0"/>
            </a:br>
            <a:r>
              <a:rPr lang="ru-RU" sz="4800" dirty="0" smtClean="0"/>
              <a:t>   … 10 =    0    </a:t>
            </a: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6" name="Улыбающееся лицо 5"/>
          <p:cNvSpPr/>
          <p:nvPr/>
        </p:nvSpPr>
        <p:spPr>
          <a:xfrm>
            <a:off x="3347864" y="4221088"/>
            <a:ext cx="288032" cy="288032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5256076" y="4221088"/>
            <a:ext cx="324036" cy="288032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93723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r>
              <a:rPr lang="ru-RU" dirty="0"/>
              <a:t>Какое арифметическое действие нужно выполнить, чтобы превратить 2 в 20?</a:t>
            </a:r>
            <a:br>
              <a:rPr lang="ru-RU" dirty="0"/>
            </a:br>
            <a:r>
              <a:rPr lang="ru-RU" dirty="0" smtClean="0"/>
              <a:t>1  10=10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2  </a:t>
            </a:r>
            <a:r>
              <a:rPr lang="ru-RU" dirty="0"/>
              <a:t>10=20</a:t>
            </a:r>
            <a:br>
              <a:rPr lang="ru-RU" dirty="0"/>
            </a:br>
            <a:r>
              <a:rPr lang="ru-RU" dirty="0" smtClean="0"/>
              <a:t>10  </a:t>
            </a:r>
            <a:r>
              <a:rPr lang="ru-RU" dirty="0"/>
              <a:t>10=100  </a:t>
            </a:r>
            <a:br>
              <a:rPr lang="ru-RU" dirty="0"/>
            </a:br>
            <a:r>
              <a:rPr lang="ru-RU" dirty="0" smtClean="0"/>
              <a:t>      10 </a:t>
            </a:r>
            <a:r>
              <a:rPr lang="ru-RU" dirty="0"/>
              <a:t>=    0    </a:t>
            </a:r>
            <a:br>
              <a:rPr lang="ru-RU" dirty="0"/>
            </a:br>
            <a:endParaRPr lang="ru-RU" dirty="0"/>
          </a:p>
        </p:txBody>
      </p:sp>
      <p:sp>
        <p:nvSpPr>
          <p:cNvPr id="3" name="Умножение 2"/>
          <p:cNvSpPr/>
          <p:nvPr/>
        </p:nvSpPr>
        <p:spPr>
          <a:xfrm>
            <a:off x="3950803" y="2975315"/>
            <a:ext cx="216024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3932917" y="3643334"/>
            <a:ext cx="251795" cy="2863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множение 4"/>
          <p:cNvSpPr/>
          <p:nvPr/>
        </p:nvSpPr>
        <p:spPr>
          <a:xfrm>
            <a:off x="3910350" y="4286335"/>
            <a:ext cx="296929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/>
          <p:cNvSpPr/>
          <p:nvPr/>
        </p:nvSpPr>
        <p:spPr>
          <a:xfrm>
            <a:off x="3770783" y="5005401"/>
            <a:ext cx="288032" cy="288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3223185" y="5013176"/>
            <a:ext cx="360040" cy="288032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5148064" y="4983765"/>
            <a:ext cx="360040" cy="288032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26454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32859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900igr.net/datas/matematika/Umnozhenie-i-delenie-na-10/0003-003-Skolko-goroshin-v-3-takikh-struchkakh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370877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692696"/>
            <a:ext cx="7772400" cy="507627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900igr.net/datas/matematika/Umnozhenie-i-delenie-na-10/0004-004-CHtoby-umnozhit-chislo-na-10-mozhno-k-etomu-chislu-pripisat-sprava-nol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558749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168</Words>
  <Application>Microsoft Office PowerPoint</Application>
  <PresentationFormat>Экран (4:3)</PresentationFormat>
  <Paragraphs>71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Урок математики  во 2 классе по программе «Планета знаний»  Тема урока:  «Умножаем и делим на 10» </vt:lpstr>
      <vt:lpstr>Найдите все пары чисел, частное которых равно 4:</vt:lpstr>
      <vt:lpstr>Найди все пары чисел, частное которых равно 4:</vt:lpstr>
      <vt:lpstr>Поставь вместо точек пропущенные числа: </vt:lpstr>
      <vt:lpstr>Напрасно думают что ноль                    Играет маленькую роль. Мы двойку в двадцать превратим.             Из троек и четвёрок  Мы можем, если захотим  Составить тридцать, сорок Пусть говорят, что мы ничто, -  С двумя нолями вместе  Из единицы выйдет сто,  Из двойки – целых двести!</vt:lpstr>
      <vt:lpstr>Какое арифметическое действие нужно выполнить, чтобы превратить  2 в 20? 1 … 10=10 2… 10=20 10… 10=100      … 10 =    0       </vt:lpstr>
      <vt:lpstr>Какое арифметическое действие нужно выполнить, чтобы превратить 2 в 20? 1  10=10 2  10=20 10  10=100         10 =    0     </vt:lpstr>
      <vt:lpstr>Слайд 8</vt:lpstr>
      <vt:lpstr>Слайд 9</vt:lpstr>
      <vt:lpstr>Слайд 10</vt:lpstr>
      <vt:lpstr>Слайд 11</vt:lpstr>
      <vt:lpstr>Слайд 12</vt:lpstr>
      <vt:lpstr>На блюде лежало 40 пирожков. Их разложили на 10 тарелок. Сколько пирожков на 1 тарелке?</vt:lpstr>
      <vt:lpstr>Слайд 14</vt:lpstr>
      <vt:lpstr>Слайд 15</vt:lpstr>
      <vt:lpstr>Работа в парах  (с родителями)    №1 стр.82</vt:lpstr>
      <vt:lpstr>Слайд 17</vt:lpstr>
      <vt:lpstr>№2 стр82   1-2столбик (письменно)    3-4 столбик (устно)</vt:lpstr>
      <vt:lpstr>Проверка</vt:lpstr>
      <vt:lpstr>№3 стр 83</vt:lpstr>
      <vt:lpstr>Иванов – 5 мячей Петров - ? мячей, в 10 раз б Сидоров - ? мячей, на 10 мячей м     Кто забросил меньше всего мячей? </vt:lpstr>
      <vt:lpstr>1) 5х10=50 (мячей)-Петров </vt:lpstr>
      <vt:lpstr>1) 5х10=50 (мячей) – Петров. 2) 50-10=40(мячей) – Сидоров.</vt:lpstr>
      <vt:lpstr>5   40   50 Ответ: Иванов забросил меньше всего мячей.</vt:lpstr>
      <vt:lpstr>Сколько раз забросили игроки мяч в кольцо?  На сколько мячей больше забросил Петров, чем Иванов?</vt:lpstr>
      <vt:lpstr>5+50+40=95(раз)   50-5=45(мячей)</vt:lpstr>
      <vt:lpstr>Рефлексия. 1)Чему научился на уроке? 2)Что тебе показалось трудным? 3)Что понравилось? 4)Какую бы оценку ты себе поставил за урок?</vt:lpstr>
      <vt:lpstr>Домашнее задание № 4, № 5 стр. 83     правило стр.82</vt:lpstr>
      <vt:lpstr>       Молодцы!!!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 во 2 классе по программе «Планета знаний»  Тема урока:  «Умножаем и делим на 10»</dc:title>
  <dc:creator>1</dc:creator>
  <cp:lastModifiedBy>USER</cp:lastModifiedBy>
  <cp:revision>19</cp:revision>
  <dcterms:created xsi:type="dcterms:W3CDTF">2013-04-09T13:34:45Z</dcterms:created>
  <dcterms:modified xsi:type="dcterms:W3CDTF">2020-04-13T18:03:14Z</dcterms:modified>
</cp:coreProperties>
</file>