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70" r:id="rId3"/>
    <p:sldId id="273" r:id="rId4"/>
    <p:sldId id="271" r:id="rId5"/>
    <p:sldId id="272" r:id="rId6"/>
    <p:sldId id="280" r:id="rId7"/>
    <p:sldId id="279" r:id="rId8"/>
    <p:sldId id="278" r:id="rId9"/>
    <p:sldId id="274" r:id="rId10"/>
    <p:sldId id="275" r:id="rId11"/>
    <p:sldId id="284" r:id="rId12"/>
    <p:sldId id="285" r:id="rId13"/>
    <p:sldId id="281" r:id="rId14"/>
    <p:sldId id="282" r:id="rId15"/>
    <p:sldId id="286" r:id="rId16"/>
    <p:sldId id="287" r:id="rId17"/>
    <p:sldId id="283" r:id="rId18"/>
    <p:sldId id="276" r:id="rId19"/>
    <p:sldId id="277" r:id="rId20"/>
    <p:sldId id="288" r:id="rId21"/>
    <p:sldId id="290" r:id="rId22"/>
    <p:sldId id="289" r:id="rId23"/>
    <p:sldId id="292" r:id="rId24"/>
    <p:sldId id="291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67" autoAdjust="0"/>
    <p:restoredTop sz="94660"/>
  </p:normalViewPr>
  <p:slideViewPr>
    <p:cSldViewPr>
      <p:cViewPr varScale="1">
        <p:scale>
          <a:sx n="40" d="100"/>
          <a:sy n="40" d="100"/>
        </p:scale>
        <p:origin x="48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945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7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947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947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057BA475-97B1-47E7-B246-CB751626AFF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1948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948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716573-8107-46C5-B589-684B38FC4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7BA475-97B1-47E7-B246-CB751626AFF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6573-8107-46C5-B589-684B38FC4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0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7BA475-97B1-47E7-B246-CB751626AFF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6573-8107-46C5-B589-684B38FC4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7BA475-97B1-47E7-B246-CB751626AFF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6573-8107-46C5-B589-684B38FC4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35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7BA475-97B1-47E7-B246-CB751626AFF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6573-8107-46C5-B589-684B38FC4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42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7BA475-97B1-47E7-B246-CB751626AFF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6573-8107-46C5-B589-684B38FC4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16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7BA475-97B1-47E7-B246-CB751626AFF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6573-8107-46C5-B589-684B38FC4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32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7BA475-97B1-47E7-B246-CB751626AFF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6573-8107-46C5-B589-684B38FC4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7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7BA475-97B1-47E7-B246-CB751626AFF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6573-8107-46C5-B589-684B38FC4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09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7BA475-97B1-47E7-B246-CB751626AFF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6573-8107-46C5-B589-684B38FC4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1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7BA475-97B1-47E7-B246-CB751626AFF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6573-8107-46C5-B589-684B38FC4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45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843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3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3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3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3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5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5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57BA475-97B1-47E7-B246-CB751626AFF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1845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845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F716573-8107-46C5-B589-684B38FC4B8A}" type="slidenum">
              <a:rPr lang="ru-RU" smtClean="0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9;&#1090;&#1086;&#1092;&#1072;&#1082;&#1090;&#1086;&#1074;.&#1088;&#1092;/" TargetMode="External"/><Relationship Id="rId2" Type="http://schemas.openxmlformats.org/officeDocument/2006/relationships/hyperlink" Target="http://yandex.ru/clck/jsredir?from=yandex.ru;images/search;images;;&amp;text=&amp;etext=9040.t6RZl26S9wILjCJiQdQ6Y4XNoI-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dn.photosight.ru/img/a/996/4023865_large.jpg" TargetMode="External"/><Relationship Id="rId4" Type="http://schemas.openxmlformats.org/officeDocument/2006/relationships/hyperlink" Target="https://pixabay.com/ru/photos/search/&#1089;&#1086;&#1074;&#1072;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14073"/>
            <a:ext cx="3500462" cy="22860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solidFill>
                  <a:srgbClr val="FFFF00"/>
                </a:solidFill>
              </a:rPr>
              <a:t>Поле </a:t>
            </a:r>
            <a:r>
              <a:rPr lang="ru-RU" sz="5300" dirty="0">
                <a:solidFill>
                  <a:srgbClr val="FFFF00"/>
                </a:solidFill>
              </a:rPr>
              <a:t>чудес «Птицы родного неба».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512" y="1412776"/>
            <a:ext cx="3807374" cy="2332017"/>
          </a:xfrm>
        </p:spPr>
      </p:pic>
      <p:sp>
        <p:nvSpPr>
          <p:cNvPr id="3" name="Прямоугольник 2"/>
          <p:cNvSpPr/>
          <p:nvPr/>
        </p:nvSpPr>
        <p:spPr>
          <a:xfrm>
            <a:off x="-73024" y="188640"/>
            <a:ext cx="9217024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2"/>
                </a:solidFill>
              </a:rPr>
              <a:t>Муниципальное бюджетное учреждение дополнительного </a:t>
            </a:r>
            <a:r>
              <a:rPr lang="ru-RU" sz="1600" dirty="0" smtClean="0">
                <a:solidFill>
                  <a:schemeClr val="bg2"/>
                </a:solidFill>
              </a:rPr>
              <a:t>образования</a:t>
            </a:r>
          </a:p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 </a:t>
            </a:r>
            <a:r>
              <a:rPr lang="ru-RU" sz="1600" dirty="0">
                <a:solidFill>
                  <a:schemeClr val="bg2"/>
                </a:solidFill>
              </a:rPr>
              <a:t>города </a:t>
            </a:r>
            <a:r>
              <a:rPr lang="ru-RU" sz="1600" dirty="0" smtClean="0">
                <a:solidFill>
                  <a:schemeClr val="bg2"/>
                </a:solidFill>
              </a:rPr>
              <a:t>Ростова-на-Дону «Дворец </a:t>
            </a:r>
            <a:r>
              <a:rPr lang="ru-RU" sz="1600" dirty="0">
                <a:solidFill>
                  <a:schemeClr val="bg2"/>
                </a:solidFill>
              </a:rPr>
              <a:t>творчества детей и молодёжи»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27029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выполнила:  педагог дополнительного образования  </a:t>
            </a:r>
            <a:endParaRPr lang="ru-RU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Кузнецова </a:t>
            </a:r>
            <a:r>
              <a:rPr lang="ru-RU" sz="2400" dirty="0">
                <a:solidFill>
                  <a:srgbClr val="FFFF00"/>
                </a:solidFill>
              </a:rPr>
              <a:t>Ольга Николаевна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57327">
            <a:off x="4959525" y="3887299"/>
            <a:ext cx="3605605" cy="2385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Сокол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352809"/>
            <a:ext cx="7797958" cy="487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74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1090464" cy="1143000"/>
          </a:xfrm>
        </p:spPr>
        <p:txBody>
          <a:bodyPr/>
          <a:lstStyle/>
          <a:p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6391" y="548680"/>
            <a:ext cx="8640960" cy="598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Calibri"/>
                <a:ea typeface="Calibri"/>
                <a:cs typeface="Times New Roman"/>
              </a:rPr>
              <a:t>                           Самцы никогда </a:t>
            </a:r>
            <a:r>
              <a:rPr lang="ru-RU" sz="2000" b="1" dirty="0">
                <a:latin typeface="Calibri"/>
                <a:ea typeface="Calibri"/>
                <a:cs typeface="Times New Roman"/>
              </a:rPr>
              <a:t>не принимают участия в строительстве гнезда — это прерогатива самок</a:t>
            </a:r>
            <a:r>
              <a:rPr lang="ru-RU" sz="2000" b="1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ru-RU" sz="2000" b="1" dirty="0" smtClean="0">
                <a:latin typeface="Calibri"/>
                <a:ea typeface="Calibri"/>
                <a:cs typeface="Times New Roman"/>
              </a:rPr>
              <a:t>                          Гнёзда </a:t>
            </a:r>
            <a:r>
              <a:rPr lang="ru-RU" sz="2000" b="1" dirty="0">
                <a:latin typeface="Calibri"/>
                <a:ea typeface="Calibri"/>
                <a:cs typeface="Times New Roman"/>
              </a:rPr>
              <a:t>предпочитают вить подальше от человеческого жилья, но место они выбирают обычно невысокое — в среднем не выше человеческого роста.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Calibri"/>
                <a:ea typeface="Calibri"/>
                <a:cs typeface="Times New Roman"/>
              </a:rPr>
              <a:t>                            В </a:t>
            </a:r>
            <a:r>
              <a:rPr lang="ru-RU" sz="2000" b="1" dirty="0">
                <a:latin typeface="Calibri"/>
                <a:ea typeface="Calibri"/>
                <a:cs typeface="Times New Roman"/>
              </a:rPr>
              <a:t>случае угрозы гнезду маленькие </a:t>
            </a:r>
            <a:r>
              <a:rPr lang="ru-RU" sz="2000" b="1" dirty="0" smtClean="0">
                <a:latin typeface="Calibri"/>
                <a:ea typeface="Calibri"/>
                <a:cs typeface="Times New Roman"/>
              </a:rPr>
              <a:t>птицы </a:t>
            </a:r>
            <a:r>
              <a:rPr lang="ru-RU" sz="2000" b="1" dirty="0">
                <a:latin typeface="Calibri"/>
                <a:ea typeface="Calibri"/>
                <a:cs typeface="Times New Roman"/>
              </a:rPr>
              <a:t>радикально преображаются, превращаясь в настоящих крылатых бестий. В отличие от многих других птиц, они не бросят гнездо на произвол судьбы, спасаясь сами, а вступят в бой, и сражаться будут до последнего</a:t>
            </a:r>
            <a:r>
              <a:rPr lang="ru-RU" sz="2000" b="1" dirty="0" smtClean="0">
                <a:latin typeface="Calibri"/>
                <a:ea typeface="Calibri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Calibri"/>
                <a:ea typeface="Calibri"/>
                <a:cs typeface="Times New Roman"/>
              </a:rPr>
              <a:t>                            Эти </a:t>
            </a:r>
            <a:r>
              <a:rPr lang="ru-RU" sz="2000" b="1" dirty="0">
                <a:latin typeface="Calibri"/>
                <a:ea typeface="Calibri"/>
                <a:cs typeface="Times New Roman"/>
              </a:rPr>
              <a:t>птицы довольно легко поддаются приручению и живут с человеком.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Calibri"/>
                <a:ea typeface="Calibri"/>
                <a:cs typeface="Times New Roman"/>
              </a:rPr>
              <a:t>                           У </a:t>
            </a:r>
            <a:r>
              <a:rPr lang="ru-RU" sz="2000" b="1" dirty="0">
                <a:latin typeface="Calibri"/>
                <a:ea typeface="Calibri"/>
                <a:cs typeface="Times New Roman"/>
              </a:rPr>
              <a:t>этих птиц великолепно развита способность к подражанию разным звукам. Некоторые из этих птичек могут запомнить и насвистывать по несколько весьма сложных мелодий. Всё, что нужно — это терпение, чтобы обучить птицу.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Calibri"/>
                <a:ea typeface="Calibri"/>
                <a:cs typeface="Times New Roman"/>
              </a:rPr>
              <a:t>                           Главная опасность, подстерегающая птицу при жизни в неволе — риск ожирения. Эти птицы совершенно не знают меры в еде.                     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7419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Снегирь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628800"/>
            <a:ext cx="7185383" cy="449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623" y="0"/>
            <a:ext cx="1378496" cy="1143000"/>
          </a:xfrm>
        </p:spPr>
        <p:txBody>
          <a:bodyPr/>
          <a:lstStyle/>
          <a:p>
            <a:r>
              <a:rPr lang="ru-RU" dirty="0"/>
              <a:t>5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476672"/>
            <a:ext cx="792088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Calibri"/>
                <a:ea typeface="Calibri"/>
                <a:cs typeface="Times New Roman"/>
              </a:rPr>
              <a:t>                         Птица</a:t>
            </a:r>
            <a:r>
              <a:rPr lang="ru-RU" sz="2000" b="1" dirty="0">
                <a:latin typeface="Calibri"/>
                <a:ea typeface="Calibri"/>
                <a:cs typeface="Times New Roman"/>
              </a:rPr>
              <a:t>, которая во многих культурах стала символом отваги, гордости, храбрости и других положительных качеств. Да, в природе </a:t>
            </a:r>
            <a:r>
              <a:rPr lang="ru-RU" sz="2000" b="1" dirty="0" smtClean="0">
                <a:latin typeface="Calibri"/>
                <a:ea typeface="Calibri"/>
                <a:cs typeface="Times New Roman"/>
              </a:rPr>
              <a:t>являются </a:t>
            </a:r>
            <a:r>
              <a:rPr lang="ru-RU" sz="2000" b="1" dirty="0">
                <a:latin typeface="Calibri"/>
                <a:ea typeface="Calibri"/>
                <a:cs typeface="Times New Roman"/>
              </a:rPr>
              <a:t>одними из наиболее грозных представителей пернатых, и единственное существо, представляющее для них реальную угрозу — это человек, вытесняющий </a:t>
            </a:r>
            <a:r>
              <a:rPr lang="ru-RU" sz="2000" b="1" dirty="0" smtClean="0">
                <a:latin typeface="Calibri"/>
                <a:ea typeface="Calibri"/>
                <a:cs typeface="Times New Roman"/>
              </a:rPr>
              <a:t>птиц </a:t>
            </a:r>
            <a:r>
              <a:rPr lang="ru-RU" sz="2000" b="1" dirty="0">
                <a:latin typeface="Calibri"/>
                <a:ea typeface="Calibri"/>
                <a:cs typeface="Times New Roman"/>
              </a:rPr>
              <a:t>из привычных им мест обитания. Тем не менее, на Земле сохранилось ещё немало уголков, где </a:t>
            </a:r>
            <a:r>
              <a:rPr lang="ru-RU" sz="2000" b="1" dirty="0" smtClean="0">
                <a:latin typeface="Calibri"/>
                <a:ea typeface="Calibri"/>
                <a:cs typeface="Times New Roman"/>
              </a:rPr>
              <a:t>птицы </a:t>
            </a:r>
            <a:r>
              <a:rPr lang="ru-RU" sz="2000" b="1" dirty="0">
                <a:latin typeface="Calibri"/>
                <a:ea typeface="Calibri"/>
                <a:cs typeface="Times New Roman"/>
              </a:rPr>
              <a:t>встречаются в изобилии</a:t>
            </a:r>
            <a:r>
              <a:rPr lang="ru-RU" sz="2000" b="1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Calibri"/>
                <a:ea typeface="Calibri"/>
                <a:cs typeface="Times New Roman"/>
              </a:rPr>
              <a:t>                         Размах крыльев </a:t>
            </a:r>
            <a:r>
              <a:rPr lang="ru-RU" sz="2000" b="1" dirty="0">
                <a:latin typeface="Calibri"/>
                <a:ea typeface="Calibri"/>
                <a:cs typeface="Times New Roman"/>
              </a:rPr>
              <a:t>достигает 2,4 метра при длине тела до 88 сантиметров.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Calibri"/>
                <a:ea typeface="Calibri"/>
                <a:cs typeface="Times New Roman"/>
              </a:rPr>
              <a:t>                         Парят </a:t>
            </a:r>
            <a:r>
              <a:rPr lang="ru-RU" sz="2000" b="1" dirty="0">
                <a:latin typeface="Calibri"/>
                <a:ea typeface="Calibri"/>
                <a:cs typeface="Times New Roman"/>
              </a:rPr>
              <a:t>над землей со скоростью от 190 до 240 километров в час. </a:t>
            </a:r>
            <a:endParaRPr lang="ru-RU" sz="2000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Calibri"/>
                <a:ea typeface="Calibri"/>
                <a:cs typeface="Times New Roman"/>
              </a:rPr>
              <a:t>                         Высота 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полета 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составляет 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до 7-9 километров. На такую высоту может подняться не каждый самолёт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Calibri"/>
                <a:ea typeface="Calibri"/>
                <a:cs typeface="Times New Roman"/>
              </a:rPr>
              <a:t>                         Благодаря </a:t>
            </a:r>
            <a:r>
              <a:rPr lang="ru-RU" sz="2000" b="1" dirty="0">
                <a:latin typeface="Calibri"/>
                <a:ea typeface="Calibri"/>
                <a:cs typeface="Times New Roman"/>
              </a:rPr>
              <a:t>особому устройству крыльев </a:t>
            </a:r>
            <a:endParaRPr lang="ru-RU" sz="2000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>
                <a:latin typeface="Calibri"/>
                <a:ea typeface="Calibri"/>
                <a:cs typeface="Times New Roman"/>
              </a:rPr>
              <a:t>способны спокойно летать даже в </a:t>
            </a:r>
            <a:r>
              <a:rPr lang="ru-RU" sz="2000" b="1" dirty="0" smtClean="0">
                <a:latin typeface="Calibri"/>
                <a:ea typeface="Calibri"/>
                <a:cs typeface="Times New Roman"/>
              </a:rPr>
              <a:t>ураган.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5220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Орел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7217" y="1268760"/>
            <a:ext cx="6264696" cy="530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15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1306488" cy="1143000"/>
          </a:xfrm>
        </p:spPr>
        <p:txBody>
          <a:bodyPr/>
          <a:lstStyle/>
          <a:p>
            <a:r>
              <a:rPr lang="ru-RU" dirty="0" smtClean="0"/>
              <a:t>6.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692696"/>
            <a:ext cx="68407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       На зиму эти птицы не </a:t>
            </a:r>
            <a:r>
              <a:rPr lang="ru-RU" sz="2400" dirty="0"/>
              <a:t>улетают на юг, </a:t>
            </a:r>
            <a:r>
              <a:rPr lang="ru-RU" sz="2400" dirty="0" smtClean="0"/>
              <a:t>а </a:t>
            </a:r>
            <a:r>
              <a:rPr lang="ru-RU" sz="2400" dirty="0"/>
              <a:t>перебираются из лесов в города, потому что там проще найти место, где можно погреться.</a:t>
            </a:r>
          </a:p>
          <a:p>
            <a:r>
              <a:rPr lang="ru-RU" sz="2400" dirty="0" smtClean="0"/>
              <a:t>                 Во </a:t>
            </a:r>
            <a:r>
              <a:rPr lang="ru-RU" sz="2400" dirty="0"/>
              <a:t>время полёта редко машут крыльями, что, однако, не мешает им летать со впечатляющей скоростью.</a:t>
            </a:r>
          </a:p>
          <a:p>
            <a:r>
              <a:rPr lang="ru-RU" sz="2400" dirty="0" smtClean="0"/>
              <a:t>птицы </a:t>
            </a:r>
            <a:r>
              <a:rPr lang="ru-RU" sz="2400" dirty="0"/>
              <a:t>кормят своих птенцов по 30-40 раз в час.</a:t>
            </a:r>
          </a:p>
          <a:p>
            <a:r>
              <a:rPr lang="ru-RU" sz="2400" dirty="0" smtClean="0"/>
              <a:t>                 На </a:t>
            </a:r>
            <a:r>
              <a:rPr lang="ru-RU" sz="2400" dirty="0"/>
              <a:t>Руси существовал указ, запрещавший убийство </a:t>
            </a:r>
            <a:r>
              <a:rPr lang="ru-RU" sz="2400" dirty="0" smtClean="0"/>
              <a:t>этой птицы </a:t>
            </a:r>
            <a:r>
              <a:rPr lang="ru-RU" sz="2400" dirty="0"/>
              <a:t>под страхом большого штрафа.</a:t>
            </a:r>
          </a:p>
          <a:p>
            <a:r>
              <a:rPr lang="ru-RU" sz="2400" dirty="0" smtClean="0"/>
              <a:t>                 Летом эта птица за </a:t>
            </a:r>
            <a:r>
              <a:rPr lang="ru-RU" sz="2400" dirty="0"/>
              <a:t>день поедает 300-400 гусениц, то есть съедает за день пищи столько же, сколько весит сама.</a:t>
            </a:r>
          </a:p>
        </p:txBody>
      </p:sp>
    </p:spTree>
    <p:extLst>
      <p:ext uri="{BB962C8B-B14F-4D97-AF65-F5344CB8AC3E}">
        <p14:creationId xmlns:p14="http://schemas.microsoft.com/office/powerpoint/2010/main" val="2382176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33" y="197768"/>
            <a:ext cx="8229600" cy="1143000"/>
          </a:xfrm>
        </p:spPr>
        <p:txBody>
          <a:bodyPr/>
          <a:lstStyle/>
          <a:p>
            <a:r>
              <a:rPr lang="ru-RU" dirty="0" smtClean="0"/>
              <a:t>Синица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9591" y="1340768"/>
            <a:ext cx="7373683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75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9188"/>
            <a:ext cx="1306488" cy="1143000"/>
          </a:xfrm>
        </p:spPr>
        <p:txBody>
          <a:bodyPr/>
          <a:lstStyle/>
          <a:p>
            <a:r>
              <a:rPr lang="ru-RU" dirty="0" smtClean="0"/>
              <a:t>7.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2736" y="617919"/>
            <a:ext cx="8385657" cy="5666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libri"/>
                <a:ea typeface="Calibri"/>
                <a:cs typeface="Times New Roman"/>
              </a:rPr>
              <a:t>                                 Грозная </a:t>
            </a:r>
            <a:r>
              <a:rPr lang="ru-RU" sz="2000" b="1" dirty="0">
                <a:latin typeface="Calibri"/>
                <a:ea typeface="Calibri"/>
                <a:cs typeface="Times New Roman"/>
              </a:rPr>
              <a:t>птица, издавна применявшаяся на Руси в качестве охотничьей. Зоркий глаз, мощные мускулы и крепкий ключ — всё это делает кречетов великолепными хищниками, практически никогда не промахивающимися мимо намеченной цели. </a:t>
            </a:r>
            <a:endParaRPr lang="ru-RU" sz="2000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Calibri"/>
                <a:ea typeface="Calibri"/>
                <a:cs typeface="Times New Roman"/>
              </a:rPr>
              <a:t>                                 Упоминается </a:t>
            </a:r>
            <a:r>
              <a:rPr lang="ru-RU" sz="2000" b="1" dirty="0">
                <a:latin typeface="Calibri"/>
                <a:ea typeface="Calibri"/>
                <a:cs typeface="Times New Roman"/>
              </a:rPr>
              <a:t>еще в «Слове о полку Игореве», то есть существовало с XII века.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Calibri"/>
                <a:ea typeface="Calibri"/>
                <a:cs typeface="Times New Roman"/>
              </a:rPr>
              <a:t>                                Самки по </a:t>
            </a:r>
            <a:r>
              <a:rPr lang="ru-RU" sz="2000" b="1" dirty="0">
                <a:latin typeface="Calibri"/>
                <a:ea typeface="Calibri"/>
                <a:cs typeface="Times New Roman"/>
              </a:rPr>
              <a:t>размеру и весу почти вдвое больше самцов.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r>
              <a:rPr lang="ru-RU" sz="2000" b="1" dirty="0" smtClean="0">
                <a:latin typeface="Calibri"/>
                <a:ea typeface="Calibri"/>
                <a:cs typeface="Times New Roman"/>
              </a:rPr>
              <a:t>                                Самая </a:t>
            </a:r>
            <a:r>
              <a:rPr lang="ru-RU" sz="2000" b="1" dirty="0">
                <a:latin typeface="Calibri"/>
                <a:ea typeface="Calibri"/>
                <a:cs typeface="Times New Roman"/>
              </a:rPr>
              <a:t>крупная птица из </a:t>
            </a:r>
            <a:r>
              <a:rPr lang="ru-RU" sz="2000" b="1" dirty="0" smtClean="0">
                <a:latin typeface="Calibri"/>
                <a:ea typeface="Calibri"/>
                <a:cs typeface="Times New Roman"/>
              </a:rPr>
              <a:t>соколов.</a:t>
            </a:r>
          </a:p>
          <a:p>
            <a:r>
              <a:rPr lang="ru-RU" sz="2000" dirty="0" smtClean="0"/>
              <a:t>                             Основная </a:t>
            </a:r>
            <a:r>
              <a:rPr lang="ru-RU" sz="2000" dirty="0"/>
              <a:t>добыча </a:t>
            </a:r>
            <a:r>
              <a:rPr lang="ru-RU" sz="2000" dirty="0" smtClean="0"/>
              <a:t> </a:t>
            </a:r>
            <a:r>
              <a:rPr lang="ru-RU" sz="2000" dirty="0"/>
              <a:t>– белые куропатки.</a:t>
            </a:r>
          </a:p>
          <a:p>
            <a:r>
              <a:rPr lang="ru-RU" sz="2000" dirty="0" smtClean="0"/>
              <a:t>                             Птицы редко </a:t>
            </a:r>
            <a:r>
              <a:rPr lang="ru-RU" sz="2000" dirty="0"/>
              <a:t>строят собственные гнезда – они предпочитают захватывать жилища других птиц, особенно канюков и воронов. Диаметр гнезда составляет около метра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                            Грозный </a:t>
            </a:r>
            <a:r>
              <a:rPr lang="ru-RU" sz="2000" dirty="0"/>
              <a:t>хищник, он способен защитить свое потомство даже от медведя, если это потребуется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>
                <a:latin typeface="Calibri"/>
                <a:ea typeface="Calibri"/>
                <a:cs typeface="Times New Roman"/>
              </a:rPr>
              <a:t>                                В </a:t>
            </a:r>
            <a:r>
              <a:rPr lang="ru-RU" sz="2000" b="1" dirty="0">
                <a:latin typeface="Calibri"/>
                <a:ea typeface="Calibri"/>
                <a:cs typeface="Times New Roman"/>
              </a:rPr>
              <a:t>прошлом </a:t>
            </a:r>
            <a:r>
              <a:rPr lang="ru-RU" sz="2000" b="1" dirty="0" smtClean="0">
                <a:latin typeface="Calibri"/>
                <a:ea typeface="Calibri"/>
                <a:cs typeface="Times New Roman"/>
              </a:rPr>
              <a:t>считался </a:t>
            </a:r>
            <a:r>
              <a:rPr lang="ru-RU" sz="2000" b="1" dirty="0">
                <a:latin typeface="Calibri"/>
                <a:ea typeface="Calibri"/>
                <a:cs typeface="Times New Roman"/>
              </a:rPr>
              <a:t>очень ценной птицей – этих пернатых дарили правителям других стран, особенно иноземным ханам и султанам. В обмен на </a:t>
            </a:r>
            <a:r>
              <a:rPr lang="ru-RU" sz="2000" b="1" dirty="0" smtClean="0">
                <a:latin typeface="Calibri"/>
                <a:ea typeface="Calibri"/>
                <a:cs typeface="Times New Roman"/>
              </a:rPr>
              <a:t>птицу </a:t>
            </a:r>
            <a:r>
              <a:rPr lang="ru-RU" sz="2000" b="1" dirty="0">
                <a:latin typeface="Calibri"/>
                <a:ea typeface="Calibri"/>
                <a:cs typeface="Times New Roman"/>
              </a:rPr>
              <a:t>могли легко отдать хорошего </a:t>
            </a:r>
            <a:r>
              <a:rPr lang="ru-RU" sz="2000" b="1" dirty="0" smtClean="0">
                <a:latin typeface="Calibri"/>
                <a:ea typeface="Calibri"/>
                <a:cs typeface="Times New Roman"/>
              </a:rPr>
              <a:t>скакуна.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2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000" y="53752"/>
            <a:ext cx="8229600" cy="1143000"/>
          </a:xfrm>
        </p:spPr>
        <p:txBody>
          <a:bodyPr/>
          <a:lstStyle/>
          <a:p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Кречет 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196752"/>
            <a:ext cx="6402288" cy="525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1522512" cy="1143000"/>
          </a:xfrm>
        </p:spPr>
        <p:txBody>
          <a:bodyPr/>
          <a:lstStyle/>
          <a:p>
            <a:r>
              <a:rPr lang="ru-RU" dirty="0" smtClean="0"/>
              <a:t>8.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727081"/>
            <a:ext cx="7848872" cy="5839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                 </a:t>
            </a:r>
            <a:r>
              <a:rPr lang="ru-RU" sz="2400" dirty="0" smtClean="0">
                <a:latin typeface="+mj-lt"/>
              </a:rPr>
              <a:t>Любят </a:t>
            </a:r>
            <a:r>
              <a:rPr lang="ru-RU" sz="2400" dirty="0">
                <a:latin typeface="+mj-lt"/>
              </a:rPr>
              <a:t>полакомиться муравьями, которых очень много под корой многих старых деревьев. За один раз </a:t>
            </a:r>
            <a:r>
              <a:rPr lang="ru-RU" sz="2400" dirty="0" smtClean="0">
                <a:latin typeface="+mj-lt"/>
              </a:rPr>
              <a:t> запросто </a:t>
            </a:r>
            <a:r>
              <a:rPr lang="ru-RU" sz="2400" dirty="0">
                <a:latin typeface="+mj-lt"/>
              </a:rPr>
              <a:t>может съесть до тысячи штук.</a:t>
            </a:r>
          </a:p>
          <a:p>
            <a:r>
              <a:rPr lang="ru-RU" sz="2400" dirty="0" smtClean="0">
                <a:latin typeface="+mj-lt"/>
              </a:rPr>
              <a:t>                    На </a:t>
            </a:r>
            <a:r>
              <a:rPr lang="ru-RU" sz="2400" dirty="0">
                <a:latin typeface="+mj-lt"/>
              </a:rPr>
              <a:t>лапах </a:t>
            </a:r>
            <a:r>
              <a:rPr lang="ru-RU" sz="2400" dirty="0" smtClean="0">
                <a:latin typeface="+mj-lt"/>
              </a:rPr>
              <a:t>птиц  </a:t>
            </a:r>
            <a:r>
              <a:rPr lang="ru-RU" sz="2400" dirty="0">
                <a:latin typeface="+mj-lt"/>
              </a:rPr>
              <a:t>два пальца направлены вперёд, и ещё два — назад. При этом у всех остальных птиц вперёд направлено три пальца, а назад — только один </a:t>
            </a:r>
            <a:r>
              <a:rPr lang="ru-RU" sz="2400" dirty="0" smtClean="0">
                <a:latin typeface="+mj-lt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+mj-lt"/>
                <a:ea typeface="Calibri"/>
                <a:cs typeface="Times New Roman"/>
              </a:rPr>
              <a:t>                    </a:t>
            </a:r>
            <a:r>
              <a:rPr lang="ru-RU" sz="2400" dirty="0" smtClean="0">
                <a:latin typeface="+mj-lt"/>
                <a:ea typeface="Calibri"/>
                <a:cs typeface="Times New Roman"/>
              </a:rPr>
              <a:t>Все </a:t>
            </a:r>
            <a:r>
              <a:rPr lang="ru-RU" sz="2400" dirty="0">
                <a:latin typeface="+mj-lt"/>
                <a:ea typeface="Calibri"/>
                <a:cs typeface="Times New Roman"/>
              </a:rPr>
              <a:t>птицы используют хвостовое оперение в качестве руля, но для </a:t>
            </a:r>
            <a:r>
              <a:rPr lang="ru-RU" sz="2400" dirty="0" smtClean="0">
                <a:latin typeface="+mj-lt"/>
                <a:ea typeface="Calibri"/>
                <a:cs typeface="Times New Roman"/>
              </a:rPr>
              <a:t>этих птиц </a:t>
            </a:r>
            <a:r>
              <a:rPr lang="ru-RU" sz="2400" dirty="0">
                <a:latin typeface="+mj-lt"/>
                <a:ea typeface="Calibri"/>
                <a:cs typeface="Times New Roman"/>
              </a:rPr>
              <a:t>хвост служит ещё и опорой, с помощью которой они лазают по деревьям. От такого использования жёсткие хвостовые перья стираются, и за год хвост теряет до 1/10 длины.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+mj-lt"/>
                <a:ea typeface="Calibri"/>
                <a:cs typeface="Times New Roman"/>
              </a:rPr>
              <a:t>                    Расположенные </a:t>
            </a:r>
            <a:r>
              <a:rPr lang="ru-RU" sz="2400" dirty="0">
                <a:latin typeface="+mj-lt"/>
                <a:ea typeface="Calibri"/>
                <a:cs typeface="Times New Roman"/>
              </a:rPr>
              <a:t>на клюве ноздри </a:t>
            </a:r>
            <a:r>
              <a:rPr lang="ru-RU" sz="2400" dirty="0" smtClean="0">
                <a:latin typeface="+mj-lt"/>
                <a:ea typeface="Calibri"/>
                <a:cs typeface="Times New Roman"/>
              </a:rPr>
              <a:t>закрыты </a:t>
            </a:r>
            <a:r>
              <a:rPr lang="ru-RU" sz="2400" dirty="0">
                <a:latin typeface="+mj-lt"/>
                <a:ea typeface="Calibri"/>
                <a:cs typeface="Times New Roman"/>
              </a:rPr>
              <a:t>жёсткими волосами, которые предохраняют лёгкие от попадания в них древесной пыли.</a:t>
            </a:r>
          </a:p>
          <a:p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971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44008" y="1001424"/>
            <a:ext cx="430885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4000" dirty="0">
                <a:solidFill>
                  <a:srgbClr val="FFFF00"/>
                </a:solidFill>
                <a:latin typeface="Trebuchet MS"/>
              </a:rPr>
              <a:t>Цели и задачи игры.</a:t>
            </a:r>
            <a:r>
              <a:rPr lang="ru-RU" sz="2800" dirty="0">
                <a:solidFill>
                  <a:srgbClr val="FFFF00"/>
                </a:solidFill>
                <a:latin typeface="Trebuchet MS"/>
              </a:rPr>
              <a:t/>
            </a:r>
            <a:br>
              <a:rPr lang="ru-RU" sz="2800" dirty="0">
                <a:solidFill>
                  <a:srgbClr val="FFFF00"/>
                </a:solidFill>
                <a:latin typeface="Trebuchet MS"/>
              </a:rPr>
            </a:br>
            <a:r>
              <a:rPr lang="ru-RU" sz="2800" dirty="0">
                <a:solidFill>
                  <a:srgbClr val="FFFF00"/>
                </a:solidFill>
                <a:latin typeface="Trebuchet MS"/>
              </a:rPr>
              <a:t/>
            </a:r>
            <a:br>
              <a:rPr lang="ru-RU" sz="2800" dirty="0">
                <a:solidFill>
                  <a:srgbClr val="FFFF00"/>
                </a:solidFill>
                <a:latin typeface="Trebuchet MS"/>
              </a:rPr>
            </a:br>
            <a:r>
              <a:rPr lang="ru-RU" sz="2800" dirty="0">
                <a:solidFill>
                  <a:srgbClr val="FFFF00"/>
                </a:solidFill>
                <a:latin typeface="Trebuchet MS"/>
              </a:rPr>
              <a:t>Расширение кругозора детей, углубление  и закрепление знаний о </a:t>
            </a:r>
            <a:r>
              <a:rPr lang="ru-RU" sz="2800" dirty="0" smtClean="0">
                <a:solidFill>
                  <a:srgbClr val="FFFF00"/>
                </a:solidFill>
                <a:latin typeface="Trebuchet MS"/>
              </a:rPr>
              <a:t>ПТИЦАХ РОДНОГО КРАЯ. </a:t>
            </a:r>
            <a:endParaRPr lang="ru-RU" sz="2800" dirty="0">
              <a:solidFill>
                <a:srgbClr val="FFFF00"/>
              </a:solidFill>
              <a:latin typeface="Trebuchet MS"/>
            </a:endParaRPr>
          </a:p>
          <a:p>
            <a:pPr lvl="0" algn="r"/>
            <a:r>
              <a:rPr lang="ru-RU" sz="2800" dirty="0">
                <a:solidFill>
                  <a:srgbClr val="FFFF00"/>
                </a:solidFill>
                <a:latin typeface="Trebuchet MS"/>
              </a:rPr>
              <a:t> Воспитание любви к окружающему миру.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833" y="1052735"/>
            <a:ext cx="4325983" cy="47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1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525"/>
            <a:ext cx="8229600" cy="1143000"/>
          </a:xfrm>
        </p:spPr>
        <p:txBody>
          <a:bodyPr/>
          <a:lstStyle/>
          <a:p>
            <a:r>
              <a:rPr lang="ru-RU" dirty="0" smtClean="0"/>
              <a:t>Дятел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3568" y="1223361"/>
            <a:ext cx="7790106" cy="494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59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1522512" cy="1143000"/>
          </a:xfrm>
        </p:spPr>
        <p:txBody>
          <a:bodyPr/>
          <a:lstStyle/>
          <a:p>
            <a:r>
              <a:rPr lang="ru-RU" dirty="0" smtClean="0"/>
              <a:t>9.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699592"/>
            <a:ext cx="705678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</a:t>
            </a:r>
            <a:r>
              <a:rPr lang="ru-RU" sz="2000" dirty="0" smtClean="0"/>
              <a:t>Птицы </a:t>
            </a:r>
            <a:r>
              <a:rPr lang="ru-RU" sz="2000" dirty="0"/>
              <a:t>насчитывающие множество видов, но всех их объединяют хищная натура и ночной образ жизни. Они упоминаются во множестве легенд и мифов, да в целом играют важную роль в различных народных сказаниях.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Эти </a:t>
            </a:r>
            <a:r>
              <a:rPr lang="ru-RU" sz="2000" dirty="0"/>
              <a:t>удивительные создания — умные и выносливые ночные хищники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                        </a:t>
            </a:r>
            <a:r>
              <a:rPr lang="ru-RU" sz="2000" smtClean="0"/>
              <a:t>Глаза </a:t>
            </a:r>
            <a:r>
              <a:rPr lang="ru-RU" sz="2000" smtClean="0"/>
              <a:t>полностью </a:t>
            </a:r>
            <a:r>
              <a:rPr lang="ru-RU" sz="2000" dirty="0"/>
              <a:t>неподвижны, именно поэтому природа наградила их такой подвижной шеей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                         Самая маленькая— </a:t>
            </a:r>
            <a:r>
              <a:rPr lang="ru-RU" sz="2000" dirty="0"/>
              <a:t>перуанская карликовая, она весит около 30 грамм. Для сравнения, самые крупные колибри весят около 20 грамм 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                         Большинство </a:t>
            </a:r>
            <a:r>
              <a:rPr lang="ru-RU" sz="2000" dirty="0"/>
              <a:t>сов дальнозорки, то есть вдали они видят лучше, чем вблизи. Кроме того, они лучше видят в сумерках и в темноте, нежели на свету.</a:t>
            </a:r>
          </a:p>
          <a:p>
            <a:r>
              <a:rPr lang="ru-RU" sz="2000" dirty="0"/>
              <a:t>Некоторые виды сов охотно питаются рыбой, которую умело ловят когтями.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1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ffectLst/>
                <a:latin typeface="Calibri"/>
                <a:ea typeface="Calibri"/>
                <a:cs typeface="Times New Roman"/>
              </a:rPr>
              <a:t>Сова</a:t>
            </a:r>
            <a:br>
              <a:rPr lang="ru-RU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196752"/>
            <a:ext cx="7682746" cy="480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1162472" cy="1143000"/>
          </a:xfrm>
        </p:spPr>
        <p:txBody>
          <a:bodyPr/>
          <a:lstStyle/>
          <a:p>
            <a:r>
              <a:rPr lang="ru-RU" dirty="0" smtClean="0"/>
              <a:t>10.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23047" y="660942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    Небольшая синяя птица </a:t>
            </a:r>
            <a:r>
              <a:rPr lang="ru-RU" sz="2400" dirty="0"/>
              <a:t>с тёмными пятнышками. Горло, бока шеи белого цвета, брюшко – рыжеватого. Клюв длинный, прямой, а ноги, крылья и хвост относительно короткие.</a:t>
            </a:r>
          </a:p>
          <a:p>
            <a:r>
              <a:rPr lang="ru-RU" sz="2400" dirty="0" smtClean="0"/>
              <a:t>              Название </a:t>
            </a:r>
            <a:r>
              <a:rPr lang="ru-RU" sz="2400" dirty="0"/>
              <a:t>этой птицы появилось давно, когда считали, что птенцы </a:t>
            </a:r>
            <a:r>
              <a:rPr lang="ru-RU" sz="2400" dirty="0" smtClean="0"/>
              <a:t>появляются </a:t>
            </a:r>
            <a:r>
              <a:rPr lang="ru-RU" sz="2400" dirty="0"/>
              <a:t>зимой, далеко на юге. Это мнение возникло оттого, что гнёзда </a:t>
            </a:r>
            <a:r>
              <a:rPr lang="ru-RU" sz="2400" dirty="0" smtClean="0"/>
              <a:t>  </a:t>
            </a:r>
            <a:r>
              <a:rPr lang="ru-RU" sz="2400" dirty="0"/>
              <a:t>очень трудно обнаружить. В народе </a:t>
            </a:r>
            <a:r>
              <a:rPr lang="ru-RU" sz="2400" dirty="0" smtClean="0"/>
              <a:t> птицу ещё </a:t>
            </a:r>
            <a:r>
              <a:rPr lang="ru-RU" sz="2400" dirty="0"/>
              <a:t>называют «</a:t>
            </a:r>
            <a:r>
              <a:rPr lang="ru-RU" sz="2400" dirty="0" err="1"/>
              <a:t>рыбалочкой</a:t>
            </a:r>
            <a:r>
              <a:rPr lang="ru-RU" sz="2400" dirty="0"/>
              <a:t>».</a:t>
            </a:r>
          </a:p>
          <a:p>
            <a:r>
              <a:rPr lang="ru-RU" sz="2400" dirty="0" smtClean="0"/>
              <a:t>              Питаются </a:t>
            </a:r>
            <a:r>
              <a:rPr lang="ru-RU" sz="2400" dirty="0"/>
              <a:t>они мелкой рыбёшкой, головастиками, водяными насекомыми. Сидя неподвижно на какой-нибудь ветке, </a:t>
            </a:r>
            <a:r>
              <a:rPr lang="ru-RU" sz="2400" dirty="0" smtClean="0"/>
              <a:t>высматривает </a:t>
            </a:r>
            <a:r>
              <a:rPr lang="ru-RU" sz="2400" dirty="0"/>
              <a:t>добычу, ныряет за ней, хватает её, выныривает, взлетает и поедает.</a:t>
            </a:r>
          </a:p>
        </p:txBody>
      </p:sp>
    </p:spTree>
    <p:extLst>
      <p:ext uri="{BB962C8B-B14F-4D97-AF65-F5344CB8AC3E}">
        <p14:creationId xmlns:p14="http://schemas.microsoft.com/office/powerpoint/2010/main" val="2581633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Зимородок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412776"/>
            <a:ext cx="7797958" cy="487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13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207" y="47667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/>
              <a:t>Литература и источники информации: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628801"/>
            <a:ext cx="7704856" cy="4834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https://zen.yandex.ru/media/ptitsadoma_ru/interesnye-pticy-rossii-5d03e7677e14230d91968392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слайды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u="sng" dirty="0" smtClean="0">
                <a:solidFill>
                  <a:srgbClr val="0563C1"/>
                </a:solidFill>
                <a:latin typeface="Calibri"/>
                <a:ea typeface="Calibri"/>
                <a:cs typeface="Times New Roman"/>
                <a:hlinkClick r:id="rId2"/>
              </a:rPr>
              <a:t>http://yandex.ru/clck/jsredir?from=yandex.ru%3Bimages%2Fsearch%3Bimages%3B%3B&amp;text=&amp;etext=9040.t6RZl26S9wILjCJiQdQ6Y4XNoI-</a:t>
            </a:r>
            <a:endParaRPr lang="ru-RU" u="sng" dirty="0" smtClean="0">
              <a:solidFill>
                <a:srgbClr val="0563C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latin typeface="Calibri"/>
                <a:ea typeface="Calibri"/>
                <a:cs typeface="Times New Roman"/>
                <a:hlinkClick r:id="rId3"/>
              </a:rPr>
              <a:t>http</a:t>
            </a:r>
            <a:r>
              <a:rPr lang="en-US" dirty="0">
                <a:latin typeface="Calibri"/>
                <a:ea typeface="Calibri"/>
                <a:cs typeface="Times New Roman"/>
                <a:hlinkClick r:id="rId3"/>
              </a:rPr>
              <a:t>://</a:t>
            </a:r>
            <a:r>
              <a:rPr lang="ru-RU" dirty="0" err="1">
                <a:latin typeface="Calibri"/>
                <a:ea typeface="Calibri"/>
                <a:cs typeface="Times New Roman"/>
                <a:hlinkClick r:id="rId3"/>
              </a:rPr>
              <a:t>стофактов.рф</a:t>
            </a:r>
            <a:r>
              <a:rPr lang="ru-RU" dirty="0" smtClean="0">
                <a:latin typeface="Calibri"/>
                <a:ea typeface="Calibri"/>
                <a:cs typeface="Times New Roman"/>
                <a:hlinkClick r:id="rId3"/>
              </a:rPr>
              <a:t>/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https://ped-kopilka.ru/blogs/natalja-yurevna-noskova/-pticy-nashih-lesov-raskazy-po-okruzhayuschemu-miru-1-4-klas.html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https://yandex.ru/images/search?text=</a:t>
            </a:r>
            <a:r>
              <a:rPr lang="ru-RU" dirty="0">
                <a:latin typeface="Calibri"/>
                <a:ea typeface="Calibri"/>
                <a:cs typeface="Times New Roman"/>
              </a:rPr>
              <a:t>сова%20фото&amp;</a:t>
            </a:r>
            <a:r>
              <a:rPr lang="en-US" dirty="0" err="1">
                <a:latin typeface="Calibri"/>
                <a:ea typeface="Calibri"/>
                <a:cs typeface="Times New Roman"/>
              </a:rPr>
              <a:t>stype</a:t>
            </a:r>
            <a:r>
              <a:rPr lang="en-US" dirty="0">
                <a:latin typeface="Calibri"/>
                <a:ea typeface="Calibri"/>
                <a:cs typeface="Times New Roman"/>
              </a:rPr>
              <a:t>=</a:t>
            </a:r>
            <a:r>
              <a:rPr lang="en-US" dirty="0" err="1">
                <a:latin typeface="Calibri"/>
                <a:ea typeface="Calibri"/>
                <a:cs typeface="Times New Roman"/>
              </a:rPr>
              <a:t>image&amp;lr</a:t>
            </a:r>
            <a:r>
              <a:rPr lang="en-US" dirty="0">
                <a:latin typeface="Calibri"/>
                <a:ea typeface="Calibri"/>
                <a:cs typeface="Times New Roman"/>
              </a:rPr>
              <a:t>=39&amp;parent-reqid=1600975098546366-1008365014977000791300277-production-app-host-man-web-yp-281&amp;source=wiz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Calibri"/>
                <a:ea typeface="Calibri"/>
                <a:cs typeface="Times New Roman"/>
                <a:hlinkClick r:id="rId4"/>
              </a:rPr>
              <a:t>https://pixabay.com/ru/photos/search/</a:t>
            </a:r>
            <a:r>
              <a:rPr lang="ru-RU" dirty="0">
                <a:latin typeface="Calibri"/>
                <a:ea typeface="Calibri"/>
                <a:cs typeface="Times New Roman"/>
                <a:hlinkClick r:id="rId4"/>
              </a:rPr>
              <a:t>сова</a:t>
            </a:r>
            <a:r>
              <a:rPr lang="ru-RU" dirty="0" smtClean="0">
                <a:latin typeface="Calibri"/>
                <a:ea typeface="Calibri"/>
                <a:cs typeface="Times New Roman"/>
                <a:hlinkClick r:id="rId4"/>
              </a:rPr>
              <a:t>/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Calibri"/>
                <a:ea typeface="Calibri"/>
                <a:cs typeface="Times New Roman"/>
                <a:hlinkClick r:id="rId5"/>
              </a:rPr>
              <a:t>https://</a:t>
            </a:r>
            <a:r>
              <a:rPr lang="en-US" dirty="0" smtClean="0">
                <a:latin typeface="Calibri"/>
                <a:ea typeface="Calibri"/>
                <a:cs typeface="Times New Roman"/>
                <a:hlinkClick r:id="rId5"/>
              </a:rPr>
              <a:t>cdn.photosight.ru/img/a/996/4023865_large.jpg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https://ecoportal.su/public/201801/01.jpg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79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3528392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Calibri"/>
                <a:ea typeface="Calibri"/>
                <a:cs typeface="Times New Roman"/>
              </a:rPr>
              <a:t>На территории РФ, согласно официальному алфавитному указателю, насчитывается близко 790 разновидностей пернатых. Что касается географических форм птиц, наука насчитывает 1334 наименования. Из них гнездовая фауна имеет 657, а мигрирующая — 110 видов.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Calibri"/>
                <a:ea typeface="Calibri"/>
                <a:cs typeface="Times New Roman"/>
              </a:rPr>
              <a:t>Некоторые особи настолько прожорливы, что требуют объема пищи, составляющей одну четверть от собственной массы тела.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427984" y="372228"/>
            <a:ext cx="4176464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45677"/>
            <a:ext cx="4327082" cy="6315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>
                <a:latin typeface="Calibri"/>
                <a:ea typeface="Calibri"/>
                <a:cs typeface="Times New Roman"/>
              </a:rPr>
              <a:t>Некоторые птицы ежедневно потребляют количество пищи, равное четверти массы их собственного тела.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>
                <a:latin typeface="Calibri"/>
                <a:ea typeface="Calibri"/>
                <a:cs typeface="Times New Roman"/>
              </a:rPr>
              <a:t>Перья есть только у птиц, ни у одного из других современных животных они не встречаются.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>
                <a:latin typeface="Calibri"/>
                <a:ea typeface="Calibri"/>
                <a:cs typeface="Times New Roman"/>
              </a:rPr>
              <a:t>У птиц не одна гортань, а две.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Морские </a:t>
            </a:r>
            <a:r>
              <a:rPr lang="ru-RU" dirty="0">
                <a:latin typeface="Calibri"/>
                <a:ea typeface="Calibri"/>
                <a:cs typeface="Times New Roman"/>
              </a:rPr>
              <a:t>птицы могут пить солёную морскую воду.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Единственная </a:t>
            </a:r>
            <a:r>
              <a:rPr lang="ru-RU" dirty="0">
                <a:latin typeface="Calibri"/>
                <a:ea typeface="Calibri"/>
                <a:cs typeface="Times New Roman"/>
              </a:rPr>
              <a:t>птица, способная к полёту «задом наперёд» — колибри.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>
                <a:latin typeface="Calibri"/>
                <a:ea typeface="Calibri"/>
                <a:cs typeface="Times New Roman"/>
              </a:rPr>
              <a:t>Многие виды птиц умеют нырять, но единственная птица, умеющая плавать, но не умеющая летать — пингвин. Точнее, многочисленные подвиды пингвинов.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>
                <a:latin typeface="Calibri"/>
                <a:ea typeface="Calibri"/>
                <a:cs typeface="Times New Roman"/>
              </a:rPr>
              <a:t>Первая птица, некогда одомашненная человеком — это гусь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   Это только малая часть интересных фактов о птицах.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5096" y="620688"/>
            <a:ext cx="4057489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78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0872" y="198547"/>
            <a:ext cx="2026568" cy="990947"/>
          </a:xfrm>
        </p:spPr>
        <p:txBody>
          <a:bodyPr/>
          <a:lstStyle/>
          <a:p>
            <a:r>
              <a:rPr lang="ru-RU" dirty="0" smtClean="0"/>
              <a:t>1.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40466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/>
                <a:ea typeface="Calibri"/>
                <a:cs typeface="Times New Roman"/>
              </a:rPr>
              <a:t>                        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635497"/>
            <a:ext cx="7128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              </a:t>
            </a:r>
            <a:r>
              <a:rPr lang="ru-RU" sz="2400" dirty="0" smtClean="0"/>
              <a:t>Небольшая </a:t>
            </a:r>
            <a:r>
              <a:rPr lang="ru-RU" sz="2400" dirty="0"/>
              <a:t>певчая перелётная птица, родственница воробья. Длина тела около 25 см. Окраска оперения у самца золотисто-жёлтая. Крылья и хвост чёрного цвета, от клюва к глазу также идёт чёрная полоса. По бокам чёрного хвоста жёлтые пятна, клюв красного цвета. У самки окраска зеленоватая, с пятнистым рисунком на нижней стороне тела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                Висячие </a:t>
            </a:r>
            <a:r>
              <a:rPr lang="ru-RU" sz="2400" dirty="0"/>
              <a:t>гнёзда самец и самка строят вместе, располагая их на тонких ветвях лиственных деревьев. Высиживают яйца родители по очереди около 15 дней.</a:t>
            </a:r>
          </a:p>
          <a:p>
            <a:r>
              <a:rPr lang="ru-RU" sz="2400" dirty="0" smtClean="0"/>
              <a:t>                  Эти птицы </a:t>
            </a:r>
            <a:r>
              <a:rPr lang="ru-RU" sz="2400" dirty="0"/>
              <a:t>уничтожает огромное количество вредителей леса и садов.</a:t>
            </a:r>
          </a:p>
        </p:txBody>
      </p:sp>
    </p:spTree>
    <p:extLst>
      <p:ext uri="{BB962C8B-B14F-4D97-AF65-F5344CB8AC3E}">
        <p14:creationId xmlns:p14="http://schemas.microsoft.com/office/powerpoint/2010/main" val="1652926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Иволга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867" y="1484784"/>
            <a:ext cx="7270983" cy="484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27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1196"/>
            <a:ext cx="1810544" cy="1143000"/>
          </a:xfrm>
        </p:spPr>
        <p:txBody>
          <a:bodyPr/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6645" y="692696"/>
            <a:ext cx="8388424" cy="564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</a:t>
            </a:r>
            <a:r>
              <a:rPr lang="ru-RU" sz="2400" dirty="0" smtClean="0"/>
              <a:t>Одна </a:t>
            </a:r>
            <a:r>
              <a:rPr lang="ru-RU" sz="2400" dirty="0"/>
              <a:t>из самых умных птиц, существующих в природе. У них есть сложные социальные ритуалы, которые, в частности, служат для выражения печали</a:t>
            </a:r>
            <a:r>
              <a:rPr lang="ru-RU" sz="2400" dirty="0" smtClean="0"/>
              <a:t>.</a:t>
            </a:r>
          </a:p>
          <a:p>
            <a:r>
              <a:rPr lang="ru-RU" sz="2400" b="1" dirty="0" smtClean="0">
                <a:latin typeface="Calibri"/>
                <a:ea typeface="Calibri"/>
                <a:cs typeface="Times New Roman"/>
              </a:rPr>
              <a:t>                Птица, которой народная </a:t>
            </a:r>
            <a:r>
              <a:rPr lang="ru-RU" sz="2400" b="1" dirty="0">
                <a:latin typeface="Calibri"/>
                <a:ea typeface="Calibri"/>
                <a:cs typeface="Times New Roman"/>
              </a:rPr>
              <a:t>молва приписывает страсть к мелкому воровству и пустозвонству. Подобная репутация у этих птиц возникла не на ровном месте — </a:t>
            </a:r>
            <a:r>
              <a:rPr lang="ru-RU" sz="2400" b="1" dirty="0" smtClean="0">
                <a:latin typeface="Calibri"/>
                <a:ea typeface="Calibri"/>
                <a:cs typeface="Times New Roman"/>
              </a:rPr>
              <a:t>они </a:t>
            </a:r>
            <a:r>
              <a:rPr lang="ru-RU" sz="2400" b="1" dirty="0">
                <a:latin typeface="Calibri"/>
                <a:ea typeface="Calibri"/>
                <a:cs typeface="Times New Roman"/>
              </a:rPr>
              <a:t>действительно падки на разные блестящие штучки, которые они без разбору тащат к себе гнездо. Кроме того, </a:t>
            </a:r>
            <a:r>
              <a:rPr lang="ru-RU" sz="2400" b="1" dirty="0" smtClean="0">
                <a:latin typeface="Calibri"/>
                <a:ea typeface="Calibri"/>
                <a:cs typeface="Times New Roman"/>
              </a:rPr>
              <a:t>птицы </a:t>
            </a:r>
            <a:r>
              <a:rPr lang="ru-RU" sz="2400" b="1" dirty="0">
                <a:latin typeface="Calibri"/>
                <a:ea typeface="Calibri"/>
                <a:cs typeface="Times New Roman"/>
              </a:rPr>
              <a:t>весьма общительны, и они весьма любят оглашать окрестности громким карканьем, сидя на ветке</a:t>
            </a:r>
            <a:endParaRPr lang="ru-RU" sz="2400" dirty="0" smtClean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Calibri"/>
                <a:ea typeface="Calibri"/>
                <a:cs typeface="Times New Roman"/>
              </a:rPr>
              <a:t>                 Всеядны </a:t>
            </a:r>
            <a:r>
              <a:rPr lang="ru-RU" sz="2400" b="1" dirty="0">
                <a:latin typeface="Calibri"/>
                <a:ea typeface="Calibri"/>
                <a:cs typeface="Times New Roman"/>
              </a:rPr>
              <a:t>– они могут есть как растительную, так и животную пищу (насекомых, мелких млекопитающих или ящериц). Иногда эти птицы воруют у собак кости, а из гнезд других пернатых – яйца и птенцов.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06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Сорока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420813"/>
            <a:ext cx="7277133" cy="484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3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1224136" cy="1020688"/>
          </a:xfrm>
        </p:spPr>
        <p:txBody>
          <a:bodyPr/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41719"/>
            <a:ext cx="8136904" cy="6316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Calibri"/>
                <a:ea typeface="Calibri"/>
                <a:cs typeface="Times New Roman"/>
              </a:rPr>
              <a:t>                           </a:t>
            </a:r>
            <a:r>
              <a:rPr lang="ru-RU" sz="2400" b="1" dirty="0" smtClean="0">
                <a:latin typeface="Calibri"/>
                <a:ea typeface="Calibri"/>
                <a:cs typeface="Times New Roman"/>
              </a:rPr>
              <a:t>В </a:t>
            </a:r>
            <a:r>
              <a:rPr lang="ru-RU" sz="2400" b="1" dirty="0">
                <a:latin typeface="Calibri"/>
                <a:ea typeface="Calibri"/>
                <a:cs typeface="Times New Roman"/>
              </a:rPr>
              <a:t>культуре многих народов является символом отваги и храбрости, а зоркие </a:t>
            </a:r>
            <a:r>
              <a:rPr lang="ru-RU" sz="2400" b="1" dirty="0" smtClean="0">
                <a:latin typeface="Calibri"/>
                <a:ea typeface="Calibri"/>
                <a:cs typeface="Times New Roman"/>
              </a:rPr>
              <a:t>глаза этой птицы стали </a:t>
            </a:r>
            <a:r>
              <a:rPr lang="ru-RU" sz="2400" b="1" dirty="0">
                <a:latin typeface="Calibri"/>
                <a:ea typeface="Calibri"/>
                <a:cs typeface="Times New Roman"/>
              </a:rPr>
              <a:t>настоящим эталоном острого зрения. Эти гордые птицы поддаются приручению, но содержать их непросто — гордый </a:t>
            </a:r>
            <a:r>
              <a:rPr lang="ru-RU" sz="2400" b="1" dirty="0" smtClean="0">
                <a:latin typeface="Calibri"/>
                <a:ea typeface="Calibri"/>
                <a:cs typeface="Times New Roman"/>
              </a:rPr>
              <a:t>нрав </a:t>
            </a:r>
            <a:r>
              <a:rPr lang="ru-RU" sz="2400" b="1" dirty="0">
                <a:latin typeface="Calibri"/>
                <a:ea typeface="Calibri"/>
                <a:cs typeface="Times New Roman"/>
              </a:rPr>
              <a:t>не терпит слабости, и </a:t>
            </a:r>
            <a:r>
              <a:rPr lang="ru-RU" sz="2400" b="1" dirty="0" smtClean="0">
                <a:latin typeface="Calibri"/>
                <a:ea typeface="Calibri"/>
                <a:cs typeface="Times New Roman"/>
              </a:rPr>
              <a:t> птица </a:t>
            </a:r>
            <a:r>
              <a:rPr lang="ru-RU" sz="2400" b="1" dirty="0">
                <a:latin typeface="Calibri"/>
                <a:ea typeface="Calibri"/>
                <a:cs typeface="Times New Roman"/>
              </a:rPr>
              <a:t>признаёт только того хозяина, которого уважает. Впрочем, всё равно стихия этих птиц — бескрайние небесные просторы, а не клетка, пусть она и будет размером с квартиру</a:t>
            </a:r>
            <a:r>
              <a:rPr lang="ru-RU" sz="2400" b="1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                        Научное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название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птицы </a:t>
            </a:r>
            <a:r>
              <a:rPr lang="ru-RU" sz="2400" dirty="0" err="1" smtClean="0">
                <a:latin typeface="Calibri"/>
                <a:ea typeface="Calibri"/>
                <a:cs typeface="Times New Roman"/>
              </a:rPr>
              <a:t>Falco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происходит от латинского слова </a:t>
            </a:r>
            <a:r>
              <a:rPr lang="ru-RU" sz="2400" dirty="0" err="1">
                <a:latin typeface="Calibri"/>
                <a:ea typeface="Calibri"/>
                <a:cs typeface="Times New Roman"/>
              </a:rPr>
              <a:t>falx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, что переводится как «серп» — именно такую форму имеют крылья этих птиц во время полета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                          Одна из разновидностей этой птицы - самый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быстрый представитель земной фауны. Во время охоты он развивает скорость до 322 километров в час, пикируя на добычу.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 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5933271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дракон">
  <a:themeElements>
    <a:clrScheme name="Клен 4">
      <a:dk1>
        <a:srgbClr val="008000"/>
      </a:dk1>
      <a:lt1>
        <a:srgbClr val="FFFFFF"/>
      </a:lt1>
      <a:dk2>
        <a:srgbClr val="005800"/>
      </a:dk2>
      <a:lt2>
        <a:srgbClr val="FFFFCC"/>
      </a:lt2>
      <a:accent1>
        <a:srgbClr val="00CC99"/>
      </a:accent1>
      <a:accent2>
        <a:srgbClr val="007825"/>
      </a:accent2>
      <a:accent3>
        <a:srgbClr val="AAB4AA"/>
      </a:accent3>
      <a:accent4>
        <a:srgbClr val="DADADA"/>
      </a:accent4>
      <a:accent5>
        <a:srgbClr val="AAE2CA"/>
      </a:accent5>
      <a:accent6>
        <a:srgbClr val="006C20"/>
      </a:accent6>
      <a:hlink>
        <a:srgbClr val="9966FF"/>
      </a:hlink>
      <a:folHlink>
        <a:srgbClr val="99CCFF"/>
      </a:folHlink>
    </a:clrScheme>
    <a:fontScheme name="Клен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дракон</Template>
  <TotalTime>248</TotalTime>
  <Words>1506</Words>
  <Application>Microsoft Office PowerPoint</Application>
  <PresentationFormat>Экран (4:3)</PresentationFormat>
  <Paragraphs>98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Trebuchet MS</vt:lpstr>
      <vt:lpstr>Wingdings</vt:lpstr>
      <vt:lpstr>презентация дракон</vt:lpstr>
      <vt:lpstr>Поле чудес «Птицы родного неба».  </vt:lpstr>
      <vt:lpstr>Презентация PowerPoint</vt:lpstr>
      <vt:lpstr>Презентация PowerPoint</vt:lpstr>
      <vt:lpstr>Презентация PowerPoint</vt:lpstr>
      <vt:lpstr>1. </vt:lpstr>
      <vt:lpstr>Иволга</vt:lpstr>
      <vt:lpstr>2.</vt:lpstr>
      <vt:lpstr>Сорока</vt:lpstr>
      <vt:lpstr>3.</vt:lpstr>
      <vt:lpstr>Сокол</vt:lpstr>
      <vt:lpstr>4.</vt:lpstr>
      <vt:lpstr>Снегирь</vt:lpstr>
      <vt:lpstr>5.</vt:lpstr>
      <vt:lpstr>Орел</vt:lpstr>
      <vt:lpstr>6.</vt:lpstr>
      <vt:lpstr>Синица</vt:lpstr>
      <vt:lpstr>7.</vt:lpstr>
      <vt:lpstr>Кречет .</vt:lpstr>
      <vt:lpstr>8.</vt:lpstr>
      <vt:lpstr>Дятел</vt:lpstr>
      <vt:lpstr>9.</vt:lpstr>
      <vt:lpstr>Сова </vt:lpstr>
      <vt:lpstr>10.</vt:lpstr>
      <vt:lpstr>Зимородок</vt:lpstr>
      <vt:lpstr>Литература и источники информации:</vt:lpstr>
    </vt:vector>
  </TitlesOfParts>
  <Company>МОУ ДОД Детский эколого-биологический центр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«лисичка-Рыжая сестричка» нетрадиционные техники рисования</dc:title>
  <dc:creator>Пользователь</dc:creator>
  <cp:lastModifiedBy>Ольга</cp:lastModifiedBy>
  <cp:revision>30</cp:revision>
  <dcterms:created xsi:type="dcterms:W3CDTF">2020-09-24T10:19:10Z</dcterms:created>
  <dcterms:modified xsi:type="dcterms:W3CDTF">2020-10-14T20:33:20Z</dcterms:modified>
</cp:coreProperties>
</file>