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9" r:id="rId3"/>
    <p:sldId id="260" r:id="rId4"/>
    <p:sldId id="258" r:id="rId5"/>
    <p:sldId id="261" r:id="rId6"/>
    <p:sldId id="271" r:id="rId7"/>
    <p:sldId id="292" r:id="rId8"/>
    <p:sldId id="262" r:id="rId9"/>
    <p:sldId id="291" r:id="rId10"/>
    <p:sldId id="272" r:id="rId11"/>
    <p:sldId id="263" r:id="rId12"/>
    <p:sldId id="289" r:id="rId13"/>
    <p:sldId id="290" r:id="rId14"/>
    <p:sldId id="264" r:id="rId15"/>
    <p:sldId id="282" r:id="rId16"/>
    <p:sldId id="274" r:id="rId17"/>
    <p:sldId id="265" r:id="rId18"/>
    <p:sldId id="275" r:id="rId19"/>
    <p:sldId id="283" r:id="rId20"/>
    <p:sldId id="266" r:id="rId21"/>
    <p:sldId id="284" r:id="rId22"/>
    <p:sldId id="276" r:id="rId23"/>
    <p:sldId id="267" r:id="rId24"/>
    <p:sldId id="285" r:id="rId25"/>
    <p:sldId id="277" r:id="rId26"/>
    <p:sldId id="268" r:id="rId27"/>
    <p:sldId id="278" r:id="rId28"/>
    <p:sldId id="286" r:id="rId29"/>
    <p:sldId id="269" r:id="rId30"/>
    <p:sldId id="279" r:id="rId31"/>
    <p:sldId id="287" r:id="rId32"/>
    <p:sldId id="270" r:id="rId33"/>
    <p:sldId id="280" r:id="rId34"/>
    <p:sldId id="288" r:id="rId35"/>
    <p:sldId id="281" r:id="rId36"/>
    <p:sldId id="293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C07E-3E06-4E2B-AD20-533C57949E87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B1F9E6-B2A7-432C-874B-2B619B28FD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Tm="5367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C07E-3E06-4E2B-AD20-533C57949E87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F9E6-B2A7-432C-874B-2B619B28FD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5367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C07E-3E06-4E2B-AD20-533C57949E87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F9E6-B2A7-432C-874B-2B619B28FD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5367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229C07E-3E06-4E2B-AD20-533C57949E87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6B1F9E6-B2A7-432C-874B-2B619B28FD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 advTm="5367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C07E-3E06-4E2B-AD20-533C57949E87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F9E6-B2A7-432C-874B-2B619B28FD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5367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C07E-3E06-4E2B-AD20-533C57949E87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F9E6-B2A7-432C-874B-2B619B28FD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 advTm="5367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F9E6-B2A7-432C-874B-2B619B28FD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C07E-3E06-4E2B-AD20-533C57949E87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5367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C07E-3E06-4E2B-AD20-533C57949E87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F9E6-B2A7-432C-874B-2B619B28FD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 advTm="5367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C07E-3E06-4E2B-AD20-533C57949E87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F9E6-B2A7-432C-874B-2B619B28FD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5367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229C07E-3E06-4E2B-AD20-533C57949E87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6B1F9E6-B2A7-432C-874B-2B619B28FD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Tm="5367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C07E-3E06-4E2B-AD20-533C57949E87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B1F9E6-B2A7-432C-874B-2B619B28FD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Tm="5367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229C07E-3E06-4E2B-AD20-533C57949E87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6B1F9E6-B2A7-432C-874B-2B619B28FD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 advTm="5367">
    <p:newsflash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5.jpeg"/><Relationship Id="rId5" Type="http://schemas.openxmlformats.org/officeDocument/2006/relationships/image" Target="../media/image50.png"/><Relationship Id="rId10" Type="http://schemas.openxmlformats.org/officeDocument/2006/relationships/hyperlink" Target="http://www.mamainfo.ru/content/images/Rachev-1.jpg" TargetMode="External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jpeg"/><Relationship Id="rId7" Type="http://schemas.openxmlformats.org/officeDocument/2006/relationships/image" Target="../media/image105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jpeg"/><Relationship Id="rId9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11" Type="http://schemas.openxmlformats.org/officeDocument/2006/relationships/image" Target="../media/image131.jpeg"/><Relationship Id="rId5" Type="http://schemas.openxmlformats.org/officeDocument/2006/relationships/image" Target="../media/image125.png"/><Relationship Id="rId10" Type="http://schemas.openxmlformats.org/officeDocument/2006/relationships/image" Target="../media/image130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jpeg"/><Relationship Id="rId11" Type="http://schemas.openxmlformats.org/officeDocument/2006/relationships/image" Target="../media/image160.jpeg"/><Relationship Id="rId5" Type="http://schemas.openxmlformats.org/officeDocument/2006/relationships/image" Target="../media/image154.jpeg"/><Relationship Id="rId10" Type="http://schemas.openxmlformats.org/officeDocument/2006/relationships/image" Target="../media/image159.jpeg"/><Relationship Id="rId4" Type="http://schemas.openxmlformats.org/officeDocument/2006/relationships/image" Target="../media/image153.jpeg"/><Relationship Id="rId9" Type="http://schemas.openxmlformats.org/officeDocument/2006/relationships/image" Target="../media/image15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10" Type="http://schemas.openxmlformats.org/officeDocument/2006/relationships/image" Target="../media/image169.jpeg"/><Relationship Id="rId4" Type="http://schemas.openxmlformats.org/officeDocument/2006/relationships/image" Target="../media/image163.jpeg"/><Relationship Id="rId9" Type="http://schemas.openxmlformats.org/officeDocument/2006/relationships/image" Target="../media/image16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eg"/><Relationship Id="rId3" Type="http://schemas.openxmlformats.org/officeDocument/2006/relationships/image" Target="../media/image178.jpeg"/><Relationship Id="rId7" Type="http://schemas.openxmlformats.org/officeDocument/2006/relationships/image" Target="../media/image182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Relationship Id="rId9" Type="http://schemas.openxmlformats.org/officeDocument/2006/relationships/image" Target="../media/image18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1428736"/>
            <a:ext cx="8305800" cy="1643074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Художники – иллюстраторы детских книг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28860" y="4286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МАДОУ ЦРР Детский сад №43</a:t>
            </a:r>
            <a:br>
              <a:rPr lang="ru-RU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г.Калининград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29190" y="5715016"/>
            <a:ext cx="3786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Автор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: Рындя Ольга Петровна</a:t>
            </a:r>
          </a:p>
          <a:p>
            <a:pPr>
              <a:defRPr/>
            </a:pP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воспитатель           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146" name="Picture 2" descr="C:\Users\5040\Documents\ХУДОЖНИКИ-ИЛЛЮСТРАТОРЫ\2fons.ru-428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3786190"/>
            <a:ext cx="3500430" cy="2625323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00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0483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Иллюстрации </a:t>
            </a:r>
            <a:r>
              <a:rPr lang="ru-RU" sz="3200" dirty="0" err="1" smtClean="0">
                <a:solidFill>
                  <a:schemeClr val="bg2">
                    <a:lumMod val="10000"/>
                  </a:schemeClr>
                </a:solidFill>
              </a:rPr>
              <a:t>И.Я.Билибина</a:t>
            </a:r>
            <a:endParaRPr lang="ru-R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Содержимое 3" descr="http://chitariki.ru/images/stories/37172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2643182"/>
            <a:ext cx="2690992" cy="36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chitariki.ru/images/stories/50791365_1257437442_skazka_vasilisa_prekrasnaya__1900_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857232"/>
            <a:ext cx="2638425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cdn2.russian7.ru/wp-content/uploads/2012/08/bilibin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1428736"/>
            <a:ext cx="2428882" cy="3581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14810" y="1524000"/>
            <a:ext cx="4471990" cy="5048272"/>
          </a:xfrm>
        </p:spPr>
        <p:txBody>
          <a:bodyPr>
            <a:normAutofit fontScale="92500" lnSpcReduction="10000"/>
          </a:bodyPr>
          <a:lstStyle/>
          <a:p>
            <a:pPr algn="r">
              <a:buNone/>
            </a:pPr>
            <a:r>
              <a:rPr lang="ru-RU" dirty="0" smtClean="0"/>
              <a:t>   		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Работе с книгами Рачев посвятил всю свою творческую жизнь, более шестидесяти лет, и создал сотни прекрасных рисунков. С иллюстрациями Рачева было издано множество книг, среди которых: Пришвин М. М. «Кладовая солнца» и «Золотой луг»; Дуров В. Л. «Мои звери»;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Мамин-Сибиряк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Д. М. «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Алёнушкины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сказки»; Салтыков-Щедрин М. Е. «Сатирические сказки». </a:t>
            </a:r>
            <a:endParaRPr lang="ru-RU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Рачев Евгений Михайлович</a:t>
            </a:r>
            <a:b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(1906 – 1997)</a:t>
            </a:r>
            <a:endParaRPr lang="ru-R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3857652" cy="51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0483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Книги Е.М.Рачева</a:t>
            </a:r>
            <a:endParaRPr lang="ru-R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4214818"/>
            <a:ext cx="1823098" cy="235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0298" y="928670"/>
            <a:ext cx="2247908" cy="290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9190" y="1142984"/>
            <a:ext cx="2214578" cy="2863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4429132"/>
            <a:ext cx="1657396" cy="2200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428604"/>
            <a:ext cx="1819280" cy="2352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3702" y="3714752"/>
            <a:ext cx="2214578" cy="296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9454" y="785794"/>
            <a:ext cx="1823098" cy="235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24" y="2214554"/>
            <a:ext cx="1753047" cy="220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0298" y="4071942"/>
            <a:ext cx="1857388" cy="244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339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Иллюстрации Е.М.Рачева</a:t>
            </a:r>
            <a:endParaRPr lang="ru-R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Содержимое 3" descr="http://chitariki.ru/images/stories/kot_ser_lob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57422" y="928670"/>
            <a:ext cx="2530798" cy="3452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3" descr="http://chitariki.ru/images/stories/normal_ruk4.jp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714620"/>
            <a:ext cx="219912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85728"/>
            <a:ext cx="1552578" cy="197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3174" y="4429132"/>
            <a:ext cx="1714544" cy="2255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4000504"/>
            <a:ext cx="2000232" cy="263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32" y="4929198"/>
            <a:ext cx="1233489" cy="1729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2643182"/>
            <a:ext cx="1309689" cy="1708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9454" y="4143380"/>
            <a:ext cx="2000264" cy="254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 descr="иллюстрации Евгения Рачева">
            <a:hlinkClick r:id="rId10" tgtFrame="&quot;_blank&quot;"/>
          </p:cNvPr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286380" y="785794"/>
            <a:ext cx="350043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264" y="2857496"/>
            <a:ext cx="1509715" cy="1871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28" y="1500174"/>
            <a:ext cx="1270644" cy="164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357686" y="1524000"/>
            <a:ext cx="4329114" cy="4572000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i="1" dirty="0" smtClean="0">
                <a:solidFill>
                  <a:schemeClr val="bg2">
                    <a:lumMod val="10000"/>
                  </a:schemeClr>
                </a:solidFill>
              </a:rPr>
              <a:t>С иллюстрациями Рачева было издано множество книг, среди которых: Пришвин М. М. «Кладовая солнца» и «Золотой луг»; Дуров В. Л. «Мои звери»; </a:t>
            </a:r>
            <a:r>
              <a:rPr lang="ru-RU" i="1" dirty="0" err="1" smtClean="0">
                <a:solidFill>
                  <a:schemeClr val="bg2">
                    <a:lumMod val="10000"/>
                  </a:schemeClr>
                </a:solidFill>
              </a:rPr>
              <a:t>Мамин-Сибиряк</a:t>
            </a:r>
            <a:r>
              <a:rPr lang="ru-RU" i="1" dirty="0" smtClean="0">
                <a:solidFill>
                  <a:schemeClr val="bg2">
                    <a:lumMod val="10000"/>
                  </a:schemeClr>
                </a:solidFill>
              </a:rPr>
              <a:t> Д. М. «</a:t>
            </a:r>
            <a:r>
              <a:rPr lang="ru-RU" i="1" dirty="0" err="1" smtClean="0">
                <a:solidFill>
                  <a:schemeClr val="bg2">
                    <a:lumMod val="10000"/>
                  </a:schemeClr>
                </a:solidFill>
              </a:rPr>
              <a:t>Алёнушкины</a:t>
            </a:r>
            <a:r>
              <a:rPr lang="ru-RU" i="1" dirty="0" smtClean="0">
                <a:solidFill>
                  <a:schemeClr val="bg2">
                    <a:lumMod val="10000"/>
                  </a:schemeClr>
                </a:solidFill>
              </a:rPr>
              <a:t> сказки»; Салтыков-Щедрин М. Е. «Сатирические сказки». </a:t>
            </a:r>
            <a:endParaRPr lang="ru-RU" i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err="1" smtClean="0">
                <a:solidFill>
                  <a:schemeClr val="bg2">
                    <a:lumMod val="10000"/>
                  </a:schemeClr>
                </a:solidFill>
              </a:rPr>
              <a:t>Сутеев</a:t>
            </a:r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 Владимир Григорьевич</a:t>
            </a:r>
            <a:b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(1903 – 1993)</a:t>
            </a:r>
            <a:endParaRPr lang="ru-R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00174"/>
            <a:ext cx="4214842" cy="494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0483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Книги </a:t>
            </a:r>
            <a:r>
              <a:rPr lang="ru-RU" sz="3200" dirty="0" err="1" smtClean="0">
                <a:solidFill>
                  <a:schemeClr val="bg2">
                    <a:lumMod val="10000"/>
                  </a:schemeClr>
                </a:solidFill>
              </a:rPr>
              <a:t>В.Г.Сутеева</a:t>
            </a:r>
            <a:endParaRPr lang="ru-R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786578" y="714356"/>
            <a:ext cx="2043123" cy="268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5720" y="714356"/>
            <a:ext cx="2325857" cy="272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1472" y="3714752"/>
            <a:ext cx="2357454" cy="286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71868" y="3571876"/>
            <a:ext cx="2214578" cy="2989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29388" y="3786190"/>
            <a:ext cx="2292774" cy="273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857356" y="2357430"/>
            <a:ext cx="1857388" cy="2172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14678" y="928670"/>
            <a:ext cx="2071702" cy="234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43504" y="1714488"/>
            <a:ext cx="1576604" cy="216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7627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Иллюстрации </a:t>
            </a:r>
            <a:r>
              <a:rPr lang="ru-RU" sz="3200" dirty="0" err="1" smtClean="0">
                <a:solidFill>
                  <a:schemeClr val="bg2">
                    <a:lumMod val="10000"/>
                  </a:schemeClr>
                </a:solidFill>
              </a:rPr>
              <a:t>В.Г.Сутеева</a:t>
            </a:r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endParaRPr lang="ru-R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14612" y="2643182"/>
            <a:ext cx="3714776" cy="188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72132" y="904765"/>
            <a:ext cx="3223265" cy="188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5720" y="928670"/>
            <a:ext cx="3080406" cy="200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15008" y="4643446"/>
            <a:ext cx="3087074" cy="1995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00496" y="4643446"/>
            <a:ext cx="1516738" cy="196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00034" y="4548739"/>
            <a:ext cx="3357586" cy="195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786578" y="2643182"/>
            <a:ext cx="1714512" cy="2217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8596" y="3071810"/>
            <a:ext cx="1714512" cy="2057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00430" y="928670"/>
            <a:ext cx="1973116" cy="177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6248" y="1142984"/>
            <a:ext cx="4572032" cy="5715016"/>
          </a:xfrm>
        </p:spPr>
        <p:txBody>
          <a:bodyPr>
            <a:normAutofit fontScale="92500" lnSpcReduction="10000"/>
          </a:bodyPr>
          <a:lstStyle/>
          <a:p>
            <a:pPr algn="r">
              <a:buNone/>
            </a:pPr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 – народный художник, советский график, иллюстратор. Работал преимущественно в технике карандашного рисунка и акварели. Старые добрые иллюстрации </a:t>
            </a:r>
            <a:r>
              <a:rPr lang="ru-RU" sz="2400" i="1" dirty="0" err="1" smtClean="0">
                <a:solidFill>
                  <a:schemeClr val="bg2">
                    <a:lumMod val="10000"/>
                  </a:schemeClr>
                </a:solidFill>
              </a:rPr>
              <a:t>Дехтерёва</a:t>
            </a:r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 – это целая эпоха в истории детской иллюстрации, многие иллюстраторы называют Бориса Александровича своим учителем.</a:t>
            </a:r>
          </a:p>
          <a:p>
            <a:pPr algn="r">
              <a:buNone/>
            </a:pPr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        </a:t>
            </a:r>
            <a:r>
              <a:rPr lang="ru-RU" sz="2400" i="1" dirty="0" err="1" smtClean="0">
                <a:solidFill>
                  <a:schemeClr val="bg2">
                    <a:lumMod val="10000"/>
                  </a:schemeClr>
                </a:solidFill>
              </a:rPr>
              <a:t>Дехтерёв</a:t>
            </a:r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 проиллюстрировал детские сказки А. С. Пушкина, Василия Жуковского, Шарля Перро, </a:t>
            </a:r>
            <a:r>
              <a:rPr lang="ru-RU" sz="2400" i="1" dirty="0" err="1" smtClean="0">
                <a:solidFill>
                  <a:schemeClr val="bg2">
                    <a:lumMod val="10000"/>
                  </a:schemeClr>
                </a:solidFill>
              </a:rPr>
              <a:t>Ганса</a:t>
            </a:r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2400" i="1" dirty="0" err="1" smtClean="0">
                <a:solidFill>
                  <a:schemeClr val="bg2">
                    <a:lumMod val="10000"/>
                  </a:schemeClr>
                </a:solidFill>
              </a:rPr>
              <a:t>Христиана</a:t>
            </a:r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</a:rPr>
              <a:t> Андерсена, М. Лермонтова, Ивана Тургенева, Уильяма Шекспира. </a:t>
            </a:r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ru-RU" sz="3200" dirty="0" err="1" smtClean="0">
                <a:solidFill>
                  <a:schemeClr val="bg2">
                    <a:lumMod val="10000"/>
                  </a:schemeClr>
                </a:solidFill>
              </a:rPr>
              <a:t>Дехтерёв</a:t>
            </a:r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 Борис Александрович</a:t>
            </a:r>
            <a:b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(1908 – 1993)</a:t>
            </a:r>
            <a:endParaRPr lang="ru-R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357298"/>
            <a:ext cx="3884475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7627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Книги Б.А.Дегтярёва</a:t>
            </a:r>
            <a:endParaRPr lang="ru-R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8596" y="1000108"/>
            <a:ext cx="2257066" cy="2690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29388" y="857232"/>
            <a:ext cx="2265860" cy="303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85852" y="3643314"/>
            <a:ext cx="2014249" cy="2728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28992" y="1000108"/>
            <a:ext cx="2400462" cy="326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29322" y="3500438"/>
            <a:ext cx="2280241" cy="303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14744" y="3929066"/>
            <a:ext cx="1857388" cy="267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7627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Иллюстрации Б.А.Дегтярёва </a:t>
            </a:r>
            <a:endParaRPr lang="ru-R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5720" y="3571876"/>
            <a:ext cx="2156981" cy="307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72264" y="928670"/>
            <a:ext cx="2107042" cy="2449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71802" y="1071546"/>
            <a:ext cx="3214710" cy="244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071670" y="4143380"/>
            <a:ext cx="3823838" cy="221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00562" y="2928934"/>
            <a:ext cx="2920386" cy="200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72198" y="4643446"/>
            <a:ext cx="2714770" cy="1870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1472" y="928670"/>
            <a:ext cx="2016396" cy="250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57158" y="357166"/>
            <a:ext cx="8329642" cy="3500462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sz="3600" dirty="0" smtClean="0"/>
              <a:t>  		</a:t>
            </a:r>
            <a:r>
              <a:rPr lang="ru-RU" sz="4300" i="1" dirty="0" smtClean="0"/>
              <a:t>Картинка, особенно для детей младшего возраста, является чрезвычайно важным педагогическим материалом, более убедительным и острым, чем слово, благодаря своей реальной зримости.</a:t>
            </a:r>
          </a:p>
          <a:p>
            <a:pPr algn="just">
              <a:buNone/>
            </a:pPr>
            <a:endParaRPr lang="ru-RU" sz="3200" dirty="0" smtClean="0"/>
          </a:p>
          <a:p>
            <a:pPr algn="just">
              <a:buNone/>
            </a:pPr>
            <a:r>
              <a:rPr lang="ru-RU" sz="3200" dirty="0" smtClean="0"/>
              <a:t>                                                                      </a:t>
            </a:r>
            <a:r>
              <a:rPr lang="ru-RU" sz="4600" i="1" dirty="0" err="1" smtClean="0"/>
              <a:t>Е.А.Флерина</a:t>
            </a:r>
            <a:endParaRPr lang="ru-RU" sz="4600" i="1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071810"/>
            <a:ext cx="4857784" cy="3377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143372" y="1285860"/>
            <a:ext cx="4714908" cy="5357850"/>
          </a:xfrm>
        </p:spPr>
        <p:txBody>
          <a:bodyPr>
            <a:normAutofit fontScale="47500" lnSpcReduction="20000"/>
          </a:bodyPr>
          <a:lstStyle/>
          <a:p>
            <a:pPr algn="r">
              <a:buNone/>
            </a:pPr>
            <a:r>
              <a:rPr lang="ru-RU" sz="3800" i="1" dirty="0" smtClean="0">
                <a:solidFill>
                  <a:schemeClr val="bg2">
                    <a:lumMod val="10000"/>
                  </a:schemeClr>
                </a:solidFill>
              </a:rPr>
              <a:t>– русский художник, график, иллюстратор. Детские книги иллюстрировать начал случайно. В 1918 году его дочери было три года. Конашевич нарисовал для нее картинки на каждую букву алфавита. Так была напечатана «Азбука в картинках» - первая книга В. М. Конашевича. С тех пор художник стал иллюстратором детских книг.   Основные работы Владимира Конашевича: </a:t>
            </a:r>
            <a:br>
              <a:rPr lang="ru-RU" sz="3800" i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3800" i="1" dirty="0" smtClean="0">
                <a:solidFill>
                  <a:schemeClr val="bg2">
                    <a:lumMod val="10000"/>
                  </a:schemeClr>
                </a:solidFill>
              </a:rPr>
              <a:t>- иллюстрация сказок и песен разных народов, причем некоторые были иллюстрированы несколько раз;</a:t>
            </a:r>
          </a:p>
          <a:p>
            <a:pPr algn="r">
              <a:buFontTx/>
              <a:buChar char="-"/>
            </a:pPr>
            <a:r>
              <a:rPr lang="ru-RU" sz="3800" i="1" dirty="0" smtClean="0">
                <a:solidFill>
                  <a:schemeClr val="bg2">
                    <a:lumMod val="10000"/>
                  </a:schemeClr>
                </a:solidFill>
              </a:rPr>
              <a:t>сказки Г.Х. Андерсена, Братьев Гримм и Шарля Перро;</a:t>
            </a:r>
            <a:br>
              <a:rPr lang="ru-RU" sz="3800" i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3800" i="1" dirty="0" smtClean="0">
                <a:solidFill>
                  <a:schemeClr val="bg2">
                    <a:lumMod val="10000"/>
                  </a:schemeClr>
                </a:solidFill>
              </a:rPr>
              <a:t>- «Старик-годовик» В. И. Даля;</a:t>
            </a:r>
          </a:p>
          <a:p>
            <a:pPr algn="r">
              <a:buFontTx/>
              <a:buChar char="-"/>
            </a:pPr>
            <a:r>
              <a:rPr lang="ru-RU" sz="3800" i="1" dirty="0" smtClean="0">
                <a:solidFill>
                  <a:schemeClr val="bg2">
                    <a:lumMod val="10000"/>
                  </a:schemeClr>
                </a:solidFill>
              </a:rPr>
              <a:t>- произведения Корнея Чуковского и Самуила Маршака.</a:t>
            </a:r>
            <a:br>
              <a:rPr lang="ru-RU" sz="3800" i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3800" i="1" dirty="0" smtClean="0">
                <a:solidFill>
                  <a:schemeClr val="bg2">
                    <a:lumMod val="10000"/>
                  </a:schemeClr>
                </a:solidFill>
              </a:rPr>
              <a:t>Последней работой художника было                    иллюстрирование всех сказок А. С. Пушкина</a:t>
            </a:r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ru-RU" i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Конашевич Владимир Михайлович</a:t>
            </a:r>
            <a:b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(1888 – 1963)</a:t>
            </a:r>
            <a:endParaRPr lang="ru-R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428737"/>
            <a:ext cx="364333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339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Книги В.М.Конашевича</a:t>
            </a:r>
            <a:endParaRPr lang="ru-R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0430" y="857232"/>
            <a:ext cx="2207910" cy="271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357166"/>
            <a:ext cx="2000264" cy="272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8860" y="3929066"/>
            <a:ext cx="2071702" cy="2725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56" y="2000240"/>
            <a:ext cx="2017364" cy="2677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68" y="4429132"/>
            <a:ext cx="1714512" cy="2198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4071942"/>
            <a:ext cx="1857388" cy="2532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3714752"/>
            <a:ext cx="2296494" cy="2919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380" y="2143116"/>
            <a:ext cx="1634524" cy="216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3702" y="785794"/>
            <a:ext cx="2209815" cy="285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0483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Иллюстрации В.М.Конашевича</a:t>
            </a:r>
            <a:endParaRPr lang="ru-R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Содержимое 3" descr="http://chitariki.ru/images/stories/111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3108" y="928670"/>
            <a:ext cx="221457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chitariki.ru/images/stories/p12_0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2214554"/>
            <a:ext cx="2338395" cy="3152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cdn2.russian7.ru/wp-content/uploads/2012/08/konashevich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3786190"/>
            <a:ext cx="335758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16" y="1000108"/>
            <a:ext cx="2000232" cy="263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6050" y="4857760"/>
            <a:ext cx="2064618" cy="179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857232"/>
            <a:ext cx="1619542" cy="193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4786322"/>
            <a:ext cx="1594677" cy="18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8794" y="3643314"/>
            <a:ext cx="1440160" cy="178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2857496"/>
            <a:ext cx="1470230" cy="17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380" y="857232"/>
            <a:ext cx="1785950" cy="214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357686" y="1428736"/>
            <a:ext cx="4429156" cy="5429264"/>
          </a:xfrm>
        </p:spPr>
        <p:txBody>
          <a:bodyPr>
            <a:normAutofit lnSpcReduction="10000"/>
          </a:bodyPr>
          <a:lstStyle/>
          <a:p>
            <a:pPr algn="r">
              <a:buNone/>
            </a:pPr>
            <a:r>
              <a:rPr lang="ru-RU" sz="1600" i="1" dirty="0" smtClean="0">
                <a:solidFill>
                  <a:schemeClr val="bg2">
                    <a:lumMod val="10000"/>
                  </a:schemeClr>
                </a:solidFill>
              </a:rPr>
              <a:t>- </a:t>
            </a:r>
            <a:r>
              <a:rPr lang="ru-RU" sz="2000" i="1" dirty="0" smtClean="0">
                <a:solidFill>
                  <a:schemeClr val="bg2">
                    <a:lumMod val="10000"/>
                  </a:schemeClr>
                </a:solidFill>
              </a:rPr>
              <a:t>график, скульптор, прозаик и детский писатель-анималист. В основном иллюстрации исполнены в манере свободного акварельного рисунка, немного с юмором. Нравятся детям, даже малышам. Известен иллюстрациями животных, которые он нарисовал к своим собственным рассказам: «Про Томку», «</a:t>
            </a:r>
            <a:r>
              <a:rPr lang="ru-RU" sz="2000" i="1" dirty="0" err="1" smtClean="0">
                <a:solidFill>
                  <a:schemeClr val="bg2">
                    <a:lumMod val="10000"/>
                  </a:schemeClr>
                </a:solidFill>
              </a:rPr>
              <a:t>Волчишко</a:t>
            </a:r>
            <a:r>
              <a:rPr lang="ru-RU" sz="2000" i="1" dirty="0" smtClean="0">
                <a:solidFill>
                  <a:schemeClr val="bg2">
                    <a:lumMod val="10000"/>
                  </a:schemeClr>
                </a:solidFill>
              </a:rPr>
              <a:t> и другие», «Никитка и его друзья» и многим другим. Иллюстрировал также других авторов: Чуковского, Пришвина, Бианки. Самая известная книга с его иллюстрациями «Детки в клетке» Самуила Яковлевича Маршака.</a:t>
            </a:r>
            <a:endParaRPr lang="ru-RU" sz="2000" i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Чарушин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Евгений Иванович</a:t>
            </a:r>
            <a:b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(1901 – 1965)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831" y="1428736"/>
            <a:ext cx="402890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0483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Книги </a:t>
            </a:r>
            <a:r>
              <a:rPr lang="ru-RU" sz="3200" dirty="0" err="1" smtClean="0">
                <a:solidFill>
                  <a:schemeClr val="bg2">
                    <a:lumMod val="10000"/>
                  </a:schemeClr>
                </a:solidFill>
              </a:rPr>
              <a:t>Е.И.Чарушина</a:t>
            </a:r>
            <a:endParaRPr lang="ru-R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8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8082" y="214290"/>
            <a:ext cx="1579732" cy="221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357166"/>
            <a:ext cx="2214578" cy="2479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8926" y="857232"/>
            <a:ext cx="2039646" cy="244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24" y="3714752"/>
            <a:ext cx="2119331" cy="294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578" y="4071942"/>
            <a:ext cx="2053462" cy="2588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52" y="2285992"/>
            <a:ext cx="1622595" cy="2036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942" y="1571612"/>
            <a:ext cx="1919292" cy="214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5206" y="2214554"/>
            <a:ext cx="1500198" cy="2228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364" y="2928934"/>
            <a:ext cx="1428760" cy="1984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4143380"/>
            <a:ext cx="1867986" cy="2354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0298" y="4500570"/>
            <a:ext cx="1709130" cy="1957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339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Иллюстрации </a:t>
            </a:r>
            <a:r>
              <a:rPr lang="ru-RU" sz="3200" dirty="0" err="1" smtClean="0">
                <a:solidFill>
                  <a:schemeClr val="bg2">
                    <a:lumMod val="10000"/>
                  </a:schemeClr>
                </a:solidFill>
              </a:rPr>
              <a:t>Е.И.Чарушина</a:t>
            </a:r>
            <a:endParaRPr lang="ru-RU" sz="3200" dirty="0"/>
          </a:p>
        </p:txBody>
      </p:sp>
      <p:pic>
        <p:nvPicPr>
          <p:cNvPr id="4" name="Содержимое 3" descr="http://chitariki.ru/images/stories/img3910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00298" y="785794"/>
            <a:ext cx="2214577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785794"/>
            <a:ext cx="204787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143116"/>
            <a:ext cx="1571636" cy="175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9454" y="3143248"/>
            <a:ext cx="174307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8" y="4786322"/>
            <a:ext cx="2501283" cy="18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6446" y="857232"/>
            <a:ext cx="3024650" cy="2071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://chitariki.ru/images/stories/2251392kdw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71934" y="1785926"/>
            <a:ext cx="235745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8926" y="4714884"/>
            <a:ext cx="2357454" cy="1932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04" y="3429000"/>
            <a:ext cx="1990726" cy="157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 descr="Евгений Чарушин «Про Томку»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5720" y="4857760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2824" y="4143380"/>
            <a:ext cx="1518068" cy="17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786182" y="1524000"/>
            <a:ext cx="5143536" cy="5334000"/>
          </a:xfrm>
        </p:spPr>
        <p:txBody>
          <a:bodyPr>
            <a:normAutofit fontScale="85000" lnSpcReduction="20000"/>
          </a:bodyPr>
          <a:lstStyle/>
          <a:p>
            <a:pPr algn="r"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bg2">
                    <a:lumMod val="10000"/>
                  </a:schemeClr>
                </a:solidFill>
              </a:rPr>
              <a:t>— русский художник, искусствовед, педагог. Иллюстратор детских книг: Агнии </a:t>
            </a:r>
            <a:r>
              <a:rPr lang="ru-RU" i="1" dirty="0" err="1" smtClean="0">
                <a:solidFill>
                  <a:schemeClr val="bg2">
                    <a:lumMod val="10000"/>
                  </a:schemeClr>
                </a:solidFill>
              </a:rPr>
              <a:t>Барто</a:t>
            </a:r>
            <a:r>
              <a:rPr lang="ru-RU" i="1" dirty="0" smtClean="0">
                <a:solidFill>
                  <a:schemeClr val="bg2">
                    <a:lumMod val="10000"/>
                  </a:schemeClr>
                </a:solidFill>
              </a:rPr>
              <a:t>, Самуила Маршака, Сергея Михалкова, Александра Волкова. Радлов с большой охотой рисовал для малышей. Самая его известная книга – комиксы для малышей «Рассказы в картинках». Это книга-альбом с веселыми историями про зверей и птиц. Прошли годы, но сборник до сих пор очень популярен. Рассказы в картинках неоднократно переиздавались не только в России, но и в других странах. На международном конкурсе детской книги в Америке в 1938 году книга получила вторую премию.</a:t>
            </a:r>
            <a:endParaRPr lang="ru-RU" i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Радлов Николай Эрнестович</a:t>
            </a:r>
            <a:b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(1889 – 1942)</a:t>
            </a:r>
            <a:endParaRPr lang="ru-R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71612"/>
            <a:ext cx="3710763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0483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Книги Н.Э.Радлова</a:t>
            </a:r>
            <a:endParaRPr lang="ru-R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8926" y="1000108"/>
            <a:ext cx="3262328" cy="238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8" y="1142984"/>
            <a:ext cx="2285768" cy="214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4000504"/>
            <a:ext cx="2557158" cy="244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678" y="3561103"/>
            <a:ext cx="2143140" cy="290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357166"/>
            <a:ext cx="1871638" cy="2067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042" y="1857364"/>
            <a:ext cx="1463709" cy="2071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6" y="4143380"/>
            <a:ext cx="2430761" cy="245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942" y="2714620"/>
            <a:ext cx="1428760" cy="173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339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Иллюстрации Н.Э.Радлова</a:t>
            </a:r>
            <a:endParaRPr lang="ru-RU" sz="32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496" y="2786058"/>
            <a:ext cx="2627013" cy="200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1934" y="928670"/>
            <a:ext cx="2500330" cy="1710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3714752"/>
            <a:ext cx="1884587" cy="264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264" y="4071942"/>
            <a:ext cx="2152256" cy="2380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785794"/>
            <a:ext cx="1788068" cy="250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678" y="4857760"/>
            <a:ext cx="3000396" cy="171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578" y="785794"/>
            <a:ext cx="2150516" cy="264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546" y="2214554"/>
            <a:ext cx="1711766" cy="18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428992" y="1285860"/>
            <a:ext cx="5286412" cy="5929354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sz="1800" i="1" dirty="0" smtClean="0"/>
              <a:t>      	</a:t>
            </a:r>
            <a:r>
              <a:rPr lang="ru-RU" sz="2000" i="1" dirty="0" smtClean="0"/>
              <a:t>В. В. Лебедев делал книгу с огромным уважением к ребенку, добивался умения говорить с ним серьезным языком, чтобы он мог войти в работу художника, понять закономерности книжной графики. Особенно ярки и динамичны иллюстрации Лебедева к книгам С. Маршака "Цирк", "Мороженое", "Сказка о глупом мышонке", "Усатый полосатый", "Разноцветная книга", "Двенадцать месяцев", "Багаж". Книги, иллюстрированные художником, отличаются простотой и яркостью образов, прекрасным сочетанием изобразительных и шрифтовых форм. 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endParaRPr lang="ru-RU" sz="2000" i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Лебедев Владимир Васильевич</a:t>
            </a:r>
            <a:b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(1891 – 1967)</a:t>
            </a:r>
            <a:endParaRPr lang="ru-R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74"/>
            <a:ext cx="349178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14356"/>
            <a:ext cx="3711413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357686" y="714356"/>
            <a:ext cx="442915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600" i="1" dirty="0" smtClean="0">
                <a:solidFill>
                  <a:schemeClr val="bg2">
                    <a:lumMod val="10000"/>
                  </a:schemeClr>
                </a:solidFill>
              </a:rPr>
              <a:t>	Все знают, что дети любят рассматривать картинки, глядя на них, ребенок представляет себе все происходящее и </a:t>
            </a:r>
          </a:p>
          <a:p>
            <a:pPr algn="just"/>
            <a:r>
              <a:rPr lang="ru-RU" sz="2600" i="1" dirty="0" smtClean="0">
                <a:solidFill>
                  <a:schemeClr val="bg2">
                    <a:lumMod val="10000"/>
                  </a:schemeClr>
                </a:solidFill>
              </a:rPr>
              <a:t>иллюстрация иногда имеет большее значение, чем текст.</a:t>
            </a:r>
          </a:p>
          <a:p>
            <a:pPr algn="just"/>
            <a:r>
              <a:rPr lang="ru-RU" sz="2600" i="1" dirty="0" smtClean="0">
                <a:solidFill>
                  <a:schemeClr val="bg2">
                    <a:lumMod val="10000"/>
                  </a:schemeClr>
                </a:solidFill>
              </a:rPr>
              <a:t> Плохо иллюстрированная детская книга неинтересна для малыша, а потому </a:t>
            </a:r>
            <a:r>
              <a:rPr lang="ru-RU" sz="2600" i="1" dirty="0" err="1" smtClean="0">
                <a:solidFill>
                  <a:schemeClr val="bg2">
                    <a:lumMod val="10000"/>
                  </a:schemeClr>
                </a:solidFill>
              </a:rPr>
              <a:t>нечитаема</a:t>
            </a:r>
            <a:r>
              <a:rPr lang="ru-RU" sz="2600" i="1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  <a:endParaRPr lang="ru-RU" sz="2600" i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spd="slow" advTm="15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0483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Книги В.В.Лебедева</a:t>
            </a:r>
            <a:endParaRPr lang="ru-R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36" name="Picture 12" descr="C:\Users\5040\Documents\ХУДОЖНИКИ-ИЛЛЮСТРАТОРЫ\Лебедев книга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1933573" cy="2472982"/>
          </a:xfrm>
          <a:prstGeom prst="rect">
            <a:avLst/>
          </a:prstGeom>
          <a:noFill/>
        </p:spPr>
      </p:pic>
      <p:pic>
        <p:nvPicPr>
          <p:cNvPr id="1039" name="Picture 15" descr="C:\Users\5040\Documents\ХУДОЖНИКИ-ИЛЛЮСТРАТОРЫ\Лебедев книга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571744"/>
            <a:ext cx="1848783" cy="2471742"/>
          </a:xfrm>
          <a:prstGeom prst="rect">
            <a:avLst/>
          </a:prstGeom>
          <a:noFill/>
        </p:spPr>
      </p:pic>
      <p:pic>
        <p:nvPicPr>
          <p:cNvPr id="1040" name="Picture 16" descr="C:\Users\5040\Documents\ХУДОЖНИКИ-ИЛЛЮСТРАТОРЫ\Лебедев книг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285728"/>
            <a:ext cx="2371725" cy="3142658"/>
          </a:xfrm>
          <a:prstGeom prst="rect">
            <a:avLst/>
          </a:prstGeom>
          <a:noFill/>
        </p:spPr>
      </p:pic>
      <p:pic>
        <p:nvPicPr>
          <p:cNvPr id="1041" name="Picture 17" descr="C:\Users\5040\Documents\ХУДОЖНИКИ-ИЛЛЮСТРАТОРЫ\Лебедев книга 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785794"/>
            <a:ext cx="2000264" cy="2767933"/>
          </a:xfrm>
          <a:prstGeom prst="rect">
            <a:avLst/>
          </a:prstGeom>
          <a:noFill/>
        </p:spPr>
      </p:pic>
      <p:pic>
        <p:nvPicPr>
          <p:cNvPr id="1043" name="Picture 19" descr="C:\Users\5040\Documents\ХУДОЖНИКИ-ИЛЛЮСТРАТОРЫ\Лебедев книга 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52" y="4857760"/>
            <a:ext cx="2214578" cy="1732907"/>
          </a:xfrm>
          <a:prstGeom prst="rect">
            <a:avLst/>
          </a:prstGeom>
          <a:noFill/>
        </p:spPr>
      </p:pic>
      <p:pic>
        <p:nvPicPr>
          <p:cNvPr id="1044" name="Picture 20" descr="C:\Users\5040\Documents\ХУДОЖНИКИ-ИЛЛЮСТРАТОРЫ\Лебедев книга 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72330" y="4143380"/>
            <a:ext cx="1828800" cy="2511425"/>
          </a:xfrm>
          <a:prstGeom prst="rect">
            <a:avLst/>
          </a:prstGeom>
          <a:noFill/>
        </p:spPr>
      </p:pic>
      <p:pic>
        <p:nvPicPr>
          <p:cNvPr id="1045" name="Picture 21" descr="C:\Users\5040\Documents\ХУДОЖНИКИ-ИЛЛЮСТРАТОРЫ\Лебедев книга 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43372" y="3571876"/>
            <a:ext cx="2166927" cy="2938985"/>
          </a:xfrm>
          <a:prstGeom prst="rect">
            <a:avLst/>
          </a:prstGeom>
          <a:noFill/>
        </p:spPr>
      </p:pic>
      <p:pic>
        <p:nvPicPr>
          <p:cNvPr id="1038" name="Picture 14" descr="C:\Users\5040\Documents\ХУДОЖНИКИ-ИЛЛЮСТРАТОРЫ\Лебедев книга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28860" y="1071546"/>
            <a:ext cx="1905673" cy="2662222"/>
          </a:xfrm>
          <a:prstGeom prst="rect">
            <a:avLst/>
          </a:prstGeom>
          <a:noFill/>
        </p:spPr>
      </p:pic>
      <p:pic>
        <p:nvPicPr>
          <p:cNvPr id="1042" name="Picture 18" descr="C:\Users\5040\Documents\ХУДОЖНИКИ-ИЛЛЮСТРАТОРЫ\Лебедев книга 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71736" y="2928934"/>
            <a:ext cx="1781162" cy="2313965"/>
          </a:xfrm>
          <a:prstGeom prst="rect">
            <a:avLst/>
          </a:prstGeom>
          <a:noFill/>
        </p:spPr>
      </p:pic>
      <p:pic>
        <p:nvPicPr>
          <p:cNvPr id="1037" name="Picture 13" descr="C:\Users\5040\Documents\ХУДОЖНИКИ-ИЛЛЮСТРАТОРЫ\Лебедев книга8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86512" y="3286124"/>
            <a:ext cx="1214446" cy="16646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0483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Иллюстрации В.В.Лебедева</a:t>
            </a:r>
            <a:endParaRPr lang="ru-R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052" name="Picture 4" descr="C:\Users\5040\Documents\ХУДОЖНИКИ-ИЛЛЮСТРАТОРЫ\Лебедев илл 7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857232"/>
            <a:ext cx="2327918" cy="2286016"/>
          </a:xfrm>
          <a:prstGeom prst="rect">
            <a:avLst/>
          </a:prstGeom>
          <a:noFill/>
        </p:spPr>
      </p:pic>
      <p:pic>
        <p:nvPicPr>
          <p:cNvPr id="2053" name="Picture 5" descr="C:\Users\5040\Documents\ХУДОЖНИКИ-ИЛЛЮСТРАТОРЫ\Лебедев илл 6jp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4214818"/>
            <a:ext cx="3305083" cy="2286016"/>
          </a:xfrm>
          <a:prstGeom prst="rect">
            <a:avLst/>
          </a:prstGeom>
          <a:noFill/>
        </p:spPr>
      </p:pic>
      <p:pic>
        <p:nvPicPr>
          <p:cNvPr id="2054" name="Picture 6" descr="C:\Users\5040\Documents\ХУДОЖНИКИ-ИЛЛЮСТРАТОРЫ\Лебедев илл 5jp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4500570"/>
            <a:ext cx="2553389" cy="2119313"/>
          </a:xfrm>
          <a:prstGeom prst="rect">
            <a:avLst/>
          </a:prstGeom>
          <a:noFill/>
        </p:spPr>
      </p:pic>
      <p:pic>
        <p:nvPicPr>
          <p:cNvPr id="2056" name="Picture 8" descr="C:\Users\5040\Documents\ХУДОЖНИКИ-ИЛЛЮСТРАТОРЫ\Лебедев илл 3jp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68" y="1142984"/>
            <a:ext cx="3874603" cy="2857520"/>
          </a:xfrm>
          <a:prstGeom prst="rect">
            <a:avLst/>
          </a:prstGeom>
          <a:noFill/>
        </p:spPr>
      </p:pic>
      <p:pic>
        <p:nvPicPr>
          <p:cNvPr id="2058" name="Picture 10" descr="C:\Users\5040\Documents\ХУДОЖНИКИ-ИЛЛЮСТРАТОРЫ\Лебедев илл 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72330" y="571480"/>
            <a:ext cx="1785930" cy="2365976"/>
          </a:xfrm>
          <a:prstGeom prst="rect">
            <a:avLst/>
          </a:prstGeom>
          <a:noFill/>
        </p:spPr>
      </p:pic>
      <p:pic>
        <p:nvPicPr>
          <p:cNvPr id="2050" name="Picture 2" descr="C:\Users\5040\Documents\ХУДОЖНИКИ-ИЛЛЮСТРАТОРЫ\Лебедев илл.jpg"/>
          <p:cNvPicPr>
            <a:picLocks noGrp="1" noChangeAspect="1" noChangeArrowheads="1"/>
          </p:cNvPicPr>
          <p:nvPr>
            <p:ph idx="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7286644" y="3071810"/>
            <a:ext cx="1607583" cy="2047876"/>
          </a:xfrm>
          <a:prstGeom prst="rect">
            <a:avLst/>
          </a:prstGeom>
          <a:noFill/>
        </p:spPr>
      </p:pic>
      <p:pic>
        <p:nvPicPr>
          <p:cNvPr id="2051" name="Picture 3" descr="C:\Users\5040\Documents\ХУДОЖНИКИ-ИЛЛЮСТРАТОРЫ\Лебедев илл 8jpg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28794" y="2357430"/>
            <a:ext cx="1694182" cy="2286016"/>
          </a:xfrm>
          <a:prstGeom prst="rect">
            <a:avLst/>
          </a:prstGeom>
          <a:noFill/>
        </p:spPr>
      </p:pic>
      <p:pic>
        <p:nvPicPr>
          <p:cNvPr id="2055" name="Picture 7" descr="C:\Users\5040\Documents\ХУДОЖНИКИ-ИЛЛЮСТРАТОРЫ\Лебедев илл 4jpg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28926" y="785794"/>
            <a:ext cx="1362075" cy="1817687"/>
          </a:xfrm>
          <a:prstGeom prst="rect">
            <a:avLst/>
          </a:prstGeom>
          <a:noFill/>
        </p:spPr>
      </p:pic>
      <p:pic>
        <p:nvPicPr>
          <p:cNvPr id="2057" name="Picture 9" descr="C:\Users\5040\Documents\ХУДОЖНИКИ-ИЛЛЮСТРАТОРЫ\Лебедев илл 2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4282" y="4071942"/>
            <a:ext cx="2571750" cy="250507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428992" y="1071546"/>
            <a:ext cx="5257808" cy="5786454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sz="2000" dirty="0" smtClean="0"/>
              <a:t>    		Владимир Алексеевич проиллюстрировал и художественно оформил около 100 книг для детей и юношества, но он никогда не принадлежал к так называемым «детским» художником. Он иллюстрировал и произведения классиков мировой литературы, и советских писателей. </a:t>
            </a:r>
            <a:br>
              <a:rPr lang="ru-RU" sz="2000" dirty="0" smtClean="0"/>
            </a:br>
            <a:r>
              <a:rPr lang="ru-RU" sz="2000" dirty="0" smtClean="0"/>
              <a:t>	</a:t>
            </a:r>
            <a:r>
              <a:rPr lang="ru-RU" sz="2000" dirty="0" err="1" smtClean="0"/>
              <a:t>Милашевский</a:t>
            </a:r>
            <a:r>
              <a:rPr lang="ru-RU" sz="2000" dirty="0" smtClean="0"/>
              <a:t> всегда следовал правилу: для детей надо все делать так же хорошо, как и для взрослых, и даже еще лучше. Он никогда не подлаживался к детям, не «сюсюкал», не подражал детским рисункам, не старался говорить с ними на каком-то особом, якобы понятном им «детском» языке.</a:t>
            </a:r>
            <a:endParaRPr lang="ru-RU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err="1" smtClean="0">
                <a:solidFill>
                  <a:schemeClr val="bg2">
                    <a:lumMod val="10000"/>
                  </a:schemeClr>
                </a:solidFill>
              </a:rPr>
              <a:t>Милашевский</a:t>
            </a:r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 Владимир Алексеевич</a:t>
            </a:r>
            <a:b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(1893 – 1976)</a:t>
            </a:r>
            <a:endParaRPr lang="ru-R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85860"/>
            <a:ext cx="3171167" cy="526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339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Книги </a:t>
            </a:r>
            <a:r>
              <a:rPr lang="ru-RU" sz="3200" dirty="0" err="1" smtClean="0">
                <a:solidFill>
                  <a:schemeClr val="bg2">
                    <a:lumMod val="10000"/>
                  </a:schemeClr>
                </a:solidFill>
              </a:rPr>
              <a:t>В.А.Милашевского</a:t>
            </a:r>
            <a:endParaRPr lang="ru-R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074" name="Picture 2" descr="C:\Users\5040\Documents\ХУДОЖНИКИ-ИЛЛЮСТРАТОРЫ\Милашевский к 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785794"/>
            <a:ext cx="1916171" cy="2500330"/>
          </a:xfrm>
          <a:prstGeom prst="rect">
            <a:avLst/>
          </a:prstGeom>
          <a:noFill/>
        </p:spPr>
      </p:pic>
      <p:pic>
        <p:nvPicPr>
          <p:cNvPr id="3075" name="Picture 3" descr="C:\Users\5040\Documents\ХУДОЖНИКИ-ИЛЛЮСТРАТОРЫ\Милашевский к 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3429000"/>
            <a:ext cx="2406650" cy="3175000"/>
          </a:xfrm>
          <a:prstGeom prst="rect">
            <a:avLst/>
          </a:prstGeom>
          <a:noFill/>
        </p:spPr>
      </p:pic>
      <p:pic>
        <p:nvPicPr>
          <p:cNvPr id="3076" name="Picture 4" descr="C:\Users\5040\Documents\ХУДОЖНИКИ-ИЛЛЮСТРАТОРЫ\Милашевский к 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785794"/>
            <a:ext cx="2250060" cy="2928958"/>
          </a:xfrm>
          <a:prstGeom prst="rect">
            <a:avLst/>
          </a:prstGeom>
          <a:noFill/>
        </p:spPr>
      </p:pic>
      <p:pic>
        <p:nvPicPr>
          <p:cNvPr id="3078" name="Picture 6" descr="C:\Users\5040\Documents\ХУДОЖНИКИ-ИЛЛЮСТРАТОРЫ\Милашевский к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000504"/>
            <a:ext cx="2023755" cy="2616191"/>
          </a:xfrm>
          <a:prstGeom prst="rect">
            <a:avLst/>
          </a:prstGeom>
          <a:noFill/>
        </p:spPr>
      </p:pic>
      <p:pic>
        <p:nvPicPr>
          <p:cNvPr id="3079" name="Picture 7" descr="C:\Users\5040\Documents\ХУДОЖНИКИ-ИЛЛЮСТРАТОРЫ\Милашевский к 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40" y="928670"/>
            <a:ext cx="3119438" cy="3772570"/>
          </a:xfrm>
          <a:prstGeom prst="rect">
            <a:avLst/>
          </a:prstGeom>
          <a:noFill/>
        </p:spPr>
      </p:pic>
      <p:pic>
        <p:nvPicPr>
          <p:cNvPr id="3077" name="Picture 5" descr="C:\Users\5040\Documents\ХУДОЖНИКИ-ИЛЛЮСТРАТОРЫ\Милашевский к 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4286256"/>
            <a:ext cx="1656360" cy="230973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0483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Иллюстрации </a:t>
            </a:r>
            <a:r>
              <a:rPr lang="ru-RU" sz="3200" dirty="0" err="1" smtClean="0">
                <a:solidFill>
                  <a:schemeClr val="bg2">
                    <a:lumMod val="10000"/>
                  </a:schemeClr>
                </a:solidFill>
              </a:rPr>
              <a:t>В.А.Милашевского</a:t>
            </a:r>
            <a:endParaRPr lang="ru-R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099" name="Picture 3" descr="C:\Users\5040\Documents\ХУДОЖНИКИ-ИЛЛЮСТРАТОРЫ\Милашевский и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3500438"/>
            <a:ext cx="2260603" cy="3131006"/>
          </a:xfrm>
          <a:prstGeom prst="rect">
            <a:avLst/>
          </a:prstGeom>
          <a:noFill/>
        </p:spPr>
      </p:pic>
      <p:pic>
        <p:nvPicPr>
          <p:cNvPr id="4100" name="Picture 4" descr="C:\Users\5040\Documents\ХУДОЖНИКИ-ИЛЛЮСТРАТОРЫ\Милашевский и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785794"/>
            <a:ext cx="1857365" cy="2756437"/>
          </a:xfrm>
          <a:prstGeom prst="rect">
            <a:avLst/>
          </a:prstGeom>
          <a:noFill/>
        </p:spPr>
      </p:pic>
      <p:pic>
        <p:nvPicPr>
          <p:cNvPr id="4101" name="Picture 5" descr="C:\Users\5040\Documents\ХУДОЖНИКИ-ИЛЛЮСТРАТОРЫ\Милашевский и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1285860"/>
            <a:ext cx="3810000" cy="3317875"/>
          </a:xfrm>
          <a:prstGeom prst="rect">
            <a:avLst/>
          </a:prstGeom>
          <a:noFill/>
        </p:spPr>
      </p:pic>
      <p:pic>
        <p:nvPicPr>
          <p:cNvPr id="4102" name="Picture 6" descr="C:\Users\5040\Documents\ХУДОЖНИКИ-ИЛЛЮСТРАТОРЫ\Милашевский и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500570"/>
            <a:ext cx="3214710" cy="2084722"/>
          </a:xfrm>
          <a:prstGeom prst="rect">
            <a:avLst/>
          </a:prstGeom>
          <a:noFill/>
        </p:spPr>
      </p:pic>
      <p:pic>
        <p:nvPicPr>
          <p:cNvPr id="4103" name="Picture 7" descr="C:\Users\5040\Documents\ХУДОЖНИКИ-ИЛЛЮСТРАТОРЫ\Милашевский и 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4414" y="2643182"/>
            <a:ext cx="1470908" cy="2071702"/>
          </a:xfrm>
          <a:prstGeom prst="rect">
            <a:avLst/>
          </a:prstGeom>
          <a:noFill/>
        </p:spPr>
      </p:pic>
      <p:pic>
        <p:nvPicPr>
          <p:cNvPr id="4104" name="Picture 8" descr="C:\Users\5040\Documents\ХУДОЖНИКИ-ИЛЛЮСТРАТОРЫ\Милашевский и 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43372" y="3714752"/>
            <a:ext cx="2113391" cy="2867028"/>
          </a:xfrm>
          <a:prstGeom prst="rect">
            <a:avLst/>
          </a:prstGeom>
          <a:noFill/>
        </p:spPr>
      </p:pic>
      <p:pic>
        <p:nvPicPr>
          <p:cNvPr id="4105" name="Picture 9" descr="C:\Users\5040\Documents\ХУДОЖНИКИ-ИЛЛЮСТРАТОРЫ\Милашевский и 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2066" y="857232"/>
            <a:ext cx="1647236" cy="2214578"/>
          </a:xfrm>
          <a:prstGeom prst="rect">
            <a:avLst/>
          </a:prstGeom>
          <a:noFill/>
        </p:spPr>
      </p:pic>
      <p:pic>
        <p:nvPicPr>
          <p:cNvPr id="4098" name="Picture 2" descr="C:\Users\5040\Documents\ХУДОЖНИКИ-ИЛЛЮСТРАТОРЫ\Милашевский и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16" y="928670"/>
            <a:ext cx="2006699" cy="273526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57224" y="500042"/>
            <a:ext cx="7429552" cy="419101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i="1" dirty="0" smtClean="0"/>
              <a:t>    	</a:t>
            </a:r>
            <a:r>
              <a:rPr lang="ru-RU" sz="2800" i="1" dirty="0" smtClean="0">
                <a:solidFill>
                  <a:schemeClr val="bg2">
                    <a:lumMod val="10000"/>
                  </a:schemeClr>
                </a:solidFill>
              </a:rPr>
              <a:t>Иллюстрации должны раскрывать содержание, стимулировать воображение у детей, формировать эмоции, воспитывать культуру восприятия. Так средствами искусства, обращаясь к чувствам ребенка, создавайте его нравственное отношение к окружающему. </a:t>
            </a:r>
            <a:endParaRPr lang="ru-RU" sz="2800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3714752"/>
            <a:ext cx="4591044" cy="275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2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i="1" dirty="0" smtClean="0">
                <a:solidFill>
                  <a:schemeClr val="bg2">
                    <a:lumMod val="10000"/>
                  </a:schemeClr>
                </a:solidFill>
              </a:rPr>
              <a:t>Спасибо за внимание</a:t>
            </a:r>
            <a:endParaRPr lang="ru-RU" sz="5400" i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123" name="Picture 3" descr="C:\Users\5040\Documents\ХУДОЖНИКИ-ИЛЛЮСТРАТОРЫ\CHtenie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785926"/>
            <a:ext cx="6731000" cy="37719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0"/>
            <a:ext cx="8858280" cy="4572008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i="1" dirty="0" smtClean="0"/>
              <a:t> </a:t>
            </a:r>
            <a:r>
              <a:rPr lang="ru-RU" sz="2800" i="1" dirty="0" smtClean="0"/>
              <a:t>		</a:t>
            </a:r>
            <a:endParaRPr lang="ru-RU" sz="30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		</a:t>
            </a:r>
            <a:r>
              <a:rPr lang="ru-RU" sz="34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Детские книги оформляют много талантливых художников и многие из них реализовали свой  талант именно в иллюстрации, у каждого художника свое видение мира, своя художественная манера, одно и то же произведение раскрывается по-разному в творчестве каждого мастера.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		Несколько поколений художников посвятили этому благородному делу всю жизнь и создали книги, ставшие своеобразными эталонами. И.Я.Билибин, </a:t>
            </a:r>
            <a:r>
              <a:rPr lang="ru-RU" sz="34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Е.И.Чарушин</a:t>
            </a:r>
            <a:r>
              <a:rPr lang="ru-RU" sz="34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Ю.А.Васнецов, </a:t>
            </a:r>
            <a:r>
              <a:rPr lang="ru-RU" sz="34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В.Г.Сутеев</a:t>
            </a:r>
            <a:r>
              <a:rPr lang="ru-RU" sz="34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ru-RU" sz="34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Б.А.Дехтерёв</a:t>
            </a:r>
            <a:r>
              <a:rPr lang="ru-RU" sz="34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В.М.Конашевич, </a:t>
            </a:r>
            <a:r>
              <a:rPr lang="ru-RU" sz="34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Е.М.Рачев</a:t>
            </a:r>
            <a:r>
              <a:rPr lang="ru-RU" sz="34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Н.Э.Радлов, В.В.Лебедев, В.А.Милашевский  и др. иллюстрировали книги, на которых воспитывалось не одно поколение.</a:t>
            </a:r>
          </a:p>
          <a:p>
            <a:pPr algn="just">
              <a:buNone/>
            </a:pPr>
            <a:endParaRPr lang="ru-RU" sz="32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32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3929066"/>
            <a:ext cx="635798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25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714876" y="1500174"/>
            <a:ext cx="4071966" cy="5000660"/>
          </a:xfrm>
        </p:spPr>
        <p:txBody>
          <a:bodyPr>
            <a:normAutofit fontScale="85000" lnSpcReduction="10000"/>
          </a:bodyPr>
          <a:lstStyle/>
          <a:p>
            <a:pPr marL="252000" algn="r">
              <a:spcBef>
                <a:spcPts val="0"/>
              </a:spcBef>
              <a:buNone/>
            </a:pP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  Юрий Алексеевич Васнецов - 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народный художник и иллюстратор. Его</a:t>
            </a:r>
          </a:p>
          <a:p>
            <a:pPr marL="252000" algn="r">
              <a:spcBef>
                <a:spcPts val="0"/>
              </a:spcBef>
              <a:buNone/>
            </a:pP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картинки к фольклорным</a:t>
            </a:r>
          </a:p>
          <a:p>
            <a:pPr marL="252000" algn="r">
              <a:spcBef>
                <a:spcPts val="0"/>
              </a:spcBef>
              <a:buNone/>
            </a:pP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песенкам, </a:t>
            </a:r>
            <a:r>
              <a:rPr lang="ru-RU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потешкам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и прибауткам нравятся всем малышам (Ладушки, Радуга-дуга). Он иллюстрировал народные сказки, сказки Льва Толстого, Петра Ершова, Самуила Маршака, Виталия Бианки и других классиков русской литературы.</a:t>
            </a:r>
            <a:endParaRPr lang="ru-RU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334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</a:rPr>
              <a:t>Васнецов Юрий Алексеевич</a:t>
            </a:r>
            <a:br>
              <a:rPr lang="ru-RU" sz="36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</a:rPr>
              <a:t>(1900 – 1973)</a:t>
            </a:r>
            <a:endParaRPr lang="ru-RU" sz="36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285860"/>
            <a:ext cx="3786214" cy="527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339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Книги Ю.А.Васнецова</a:t>
            </a:r>
            <a:endParaRPr lang="ru-R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00826" y="642918"/>
            <a:ext cx="2361264" cy="264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7158" y="3857628"/>
            <a:ext cx="1785950" cy="2457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8596" y="857232"/>
            <a:ext cx="2386262" cy="293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57422" y="3643314"/>
            <a:ext cx="2301976" cy="300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43636" y="3286124"/>
            <a:ext cx="2357454" cy="318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5040\Documents\ХУДОЖНИКИ-ИЛЛЮСТРАТОРЫ\Картинки\Vasnecov-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29058" y="785794"/>
            <a:ext cx="2395542" cy="3254813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71736" y="1285860"/>
            <a:ext cx="1640814" cy="2158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72000" y="4143380"/>
            <a:ext cx="1756898" cy="221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43372" y="4500570"/>
            <a:ext cx="1489374" cy="2049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0483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Иллюстрации Ю.А.Васнецова</a:t>
            </a:r>
            <a:endParaRPr lang="ru-R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 descr="C:\Users\5040\Documents\ХУДОЖНИКИ-ИЛЛЮСТРАТОРЫ\Картинки\vasnecov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596" y="928670"/>
            <a:ext cx="2171712" cy="3148982"/>
          </a:xfrm>
          <a:prstGeom prst="rect">
            <a:avLst/>
          </a:prstGeom>
          <a:noFill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7158" y="4071942"/>
            <a:ext cx="1716417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57488" y="3000372"/>
            <a:ext cx="4394798" cy="1831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14546" y="4500570"/>
            <a:ext cx="1643074" cy="208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71736" y="928670"/>
            <a:ext cx="1548310" cy="2130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29256" y="857232"/>
            <a:ext cx="1643074" cy="2440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71934" y="1214422"/>
            <a:ext cx="1303029" cy="171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143768" y="1142984"/>
            <a:ext cx="1601635" cy="208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143768" y="3500438"/>
            <a:ext cx="1813573" cy="228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86446" y="4929198"/>
            <a:ext cx="1215391" cy="157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800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00562" y="1357298"/>
            <a:ext cx="4286280" cy="5500702"/>
          </a:xfrm>
        </p:spPr>
        <p:txBody>
          <a:bodyPr>
            <a:normAutofit fontScale="77500" lnSpcReduction="20000"/>
          </a:bodyPr>
          <a:lstStyle/>
          <a:p>
            <a:pPr algn="r">
              <a:spcBef>
                <a:spcPts val="0"/>
              </a:spcBef>
              <a:buNone/>
            </a:pPr>
            <a:r>
              <a:rPr lang="ru-RU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— русский художник, книжный иллюстратор и театральный оформитель. </a:t>
            </a:r>
            <a:r>
              <a:rPr lang="ru-RU" sz="28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Билибин</a:t>
            </a:r>
            <a:r>
              <a:rPr lang="ru-RU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проиллюстрировал большое количество сказок, в том числе Пушкина. Разработал свой стиль – «</a:t>
            </a:r>
            <a:r>
              <a:rPr lang="ru-RU" sz="28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билибинский</a:t>
            </a:r>
            <a:r>
              <a:rPr lang="ru-RU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» - графическое представление с учетом традиций древнерусского и народного искусства, тщательно прорисованный и подробный узорчатый контурный рисунок, расцвеченный акварелью. </a:t>
            </a:r>
          </a:p>
          <a:p>
            <a:pPr algn="r">
              <a:spcBef>
                <a:spcPts val="0"/>
              </a:spcBef>
              <a:buNone/>
            </a:pPr>
            <a:r>
              <a:rPr lang="ru-RU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            Сказки, былины, образы древней Руси для многих уже давно неразрывно связаны с иллюстрациями </a:t>
            </a:r>
            <a:r>
              <a:rPr lang="ru-RU" sz="28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Билибина</a:t>
            </a:r>
            <a:r>
              <a:rPr lang="ru-RU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>
              <a:spcBef>
                <a:spcPts val="0"/>
              </a:spcBef>
            </a:pPr>
            <a:endParaRPr lang="ru-RU" i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err="1" smtClean="0">
                <a:solidFill>
                  <a:schemeClr val="bg2">
                    <a:lumMod val="10000"/>
                  </a:schemeClr>
                </a:solidFill>
              </a:rPr>
              <a:t>Билибин</a:t>
            </a:r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 Иван Яковлевич</a:t>
            </a:r>
            <a:b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(1876 – 1942)</a:t>
            </a:r>
            <a:endParaRPr lang="ru-R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736"/>
            <a:ext cx="3809572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7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339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</a:rPr>
              <a:t>Книги </a:t>
            </a:r>
            <a:r>
              <a:rPr lang="ru-RU" sz="3200" dirty="0" err="1" smtClean="0">
                <a:solidFill>
                  <a:schemeClr val="bg2">
                    <a:lumMod val="10000"/>
                  </a:schemeClr>
                </a:solidFill>
              </a:rPr>
              <a:t>И.Я.Билибина</a:t>
            </a:r>
            <a:endParaRPr lang="ru-R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12" y="785794"/>
            <a:ext cx="2286016" cy="288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857232"/>
            <a:ext cx="1766306" cy="271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3786190"/>
            <a:ext cx="1910016" cy="268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3174" y="1500174"/>
            <a:ext cx="2857520" cy="2121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0826" y="3857628"/>
            <a:ext cx="2093872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8992" y="3286124"/>
            <a:ext cx="2885695" cy="226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481</TotalTime>
  <Words>533</Words>
  <Application>Microsoft Office PowerPoint</Application>
  <PresentationFormat>Экран (4:3)</PresentationFormat>
  <Paragraphs>61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Бумажная</vt:lpstr>
      <vt:lpstr>Художники – иллюстраторы детских книг</vt:lpstr>
      <vt:lpstr>Слайд 2</vt:lpstr>
      <vt:lpstr>Слайд 3</vt:lpstr>
      <vt:lpstr>Слайд 4</vt:lpstr>
      <vt:lpstr>Васнецов Юрий Алексеевич (1900 – 1973)</vt:lpstr>
      <vt:lpstr>Книги Ю.А.Васнецова</vt:lpstr>
      <vt:lpstr>Иллюстрации Ю.А.Васнецова</vt:lpstr>
      <vt:lpstr>Билибин Иван Яковлевич (1876 – 1942)</vt:lpstr>
      <vt:lpstr>Книги И.Я.Билибина</vt:lpstr>
      <vt:lpstr>Иллюстрации И.Я.Билибина</vt:lpstr>
      <vt:lpstr>Рачев Евгений Михайлович (1906 – 1997)</vt:lpstr>
      <vt:lpstr>Книги Е.М.Рачева</vt:lpstr>
      <vt:lpstr>Иллюстрации Е.М.Рачева</vt:lpstr>
      <vt:lpstr>Сутеев Владимир Григорьевич (1903 – 1993)</vt:lpstr>
      <vt:lpstr>Книги В.Г.Сутеева</vt:lpstr>
      <vt:lpstr>Иллюстрации В.Г.Сутеева </vt:lpstr>
      <vt:lpstr>Дехтерёв Борис Александрович (1908 – 1993)</vt:lpstr>
      <vt:lpstr>Книги Б.А.Дегтярёва</vt:lpstr>
      <vt:lpstr>Иллюстрации Б.А.Дегтярёва </vt:lpstr>
      <vt:lpstr>Конашевич Владимир Михайлович (1888 – 1963)</vt:lpstr>
      <vt:lpstr>Книги В.М.Конашевича</vt:lpstr>
      <vt:lpstr>Иллюстрации В.М.Конашевича</vt:lpstr>
      <vt:lpstr>Чарушин Евгений Иванович (1901 – 1965)</vt:lpstr>
      <vt:lpstr>Книги Е.И.Чарушина</vt:lpstr>
      <vt:lpstr>Иллюстрации Е.И.Чарушина</vt:lpstr>
      <vt:lpstr>Радлов Николай Эрнестович (1889 – 1942)</vt:lpstr>
      <vt:lpstr>Книги Н.Э.Радлова</vt:lpstr>
      <vt:lpstr>Иллюстрации Н.Э.Радлова</vt:lpstr>
      <vt:lpstr>Лебедев Владимир Васильевич (1891 – 1967)</vt:lpstr>
      <vt:lpstr>Книги В.В.Лебедева</vt:lpstr>
      <vt:lpstr>Иллюстрации В.В.Лебедева</vt:lpstr>
      <vt:lpstr>Милашевский Владимир Алексеевич (1893 – 1976)</vt:lpstr>
      <vt:lpstr>Книги В.А.Милашевского</vt:lpstr>
      <vt:lpstr>Иллюстрации В.А.Милашевского</vt:lpstr>
      <vt:lpstr>Слайд 35</vt:lpstr>
      <vt:lpstr>Спасибо за внимание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Художники – иллюстраторы детских книг</dc:title>
  <dc:creator>5040</dc:creator>
  <cp:lastModifiedBy>5040</cp:lastModifiedBy>
  <cp:revision>98</cp:revision>
  <dcterms:created xsi:type="dcterms:W3CDTF">2017-01-24T18:55:55Z</dcterms:created>
  <dcterms:modified xsi:type="dcterms:W3CDTF">2017-01-25T20:47:35Z</dcterms:modified>
</cp:coreProperties>
</file>