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78" r:id="rId4"/>
    <p:sldId id="270" r:id="rId5"/>
    <p:sldId id="280" r:id="rId6"/>
    <p:sldId id="271" r:id="rId7"/>
    <p:sldId id="279" r:id="rId8"/>
    <p:sldId id="281" r:id="rId9"/>
    <p:sldId id="282" r:id="rId10"/>
    <p:sldId id="275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75119-5CED-43B2-AD54-399F415043E1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164AF-1BB3-4C9B-B88B-9ADBB300D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9BE0F-D43A-42D8-8AE6-2D9140CDE33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164AF-1BB3-4C9B-B88B-9ADBB300DAC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97D7C-CBA9-459F-94E5-2E2E993F170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37160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ita_Vjaz" pitchFamily="82" charset="0"/>
                <a:ea typeface="Dotum" pitchFamily="34" charset="-127"/>
              </a:rPr>
              <a:t>ПРИТЧИ</a:t>
            </a:r>
          </a:p>
          <a:p>
            <a:pPr algn="ctr"/>
            <a:endParaRPr lang="ru-RU" sz="5400" b="1" dirty="0" smtClean="0">
              <a:solidFill>
                <a:srgbClr val="C00000"/>
              </a:solidFill>
              <a:latin typeface="Fita_Vjaz" pitchFamily="82" charset="0"/>
              <a:ea typeface="Dotum" pitchFamily="34" charset="-127"/>
            </a:endParaRPr>
          </a:p>
          <a:p>
            <a:pPr algn="ctr"/>
            <a:endParaRPr lang="ru-RU" sz="5400" b="1" dirty="0" smtClean="0">
              <a:solidFill>
                <a:srgbClr val="C00000"/>
              </a:solidFill>
              <a:latin typeface="Fita_Vjaz" pitchFamily="82" charset="0"/>
              <a:ea typeface="Dotum" pitchFamily="34" charset="-127"/>
            </a:endParaRPr>
          </a:p>
          <a:p>
            <a:pPr algn="ctr"/>
            <a:endParaRPr lang="ru-RU" sz="5400" b="1" dirty="0" smtClean="0">
              <a:solidFill>
                <a:srgbClr val="C00000"/>
              </a:solidFill>
              <a:latin typeface="Fita_Vjaz" pitchFamily="82" charset="0"/>
              <a:ea typeface="Dotum" pitchFamily="34" charset="-127"/>
            </a:endParaRP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ita_Vjaz" pitchFamily="82" charset="0"/>
                <a:ea typeface="Dotum" pitchFamily="34" charset="-127"/>
              </a:rPr>
              <a:t>в русской </a:t>
            </a:r>
            <a:r>
              <a:rPr lang="ru-RU" sz="5400" b="1" dirty="0" smtClean="0">
                <a:solidFill>
                  <a:srgbClr val="C00000"/>
                </a:solidFill>
                <a:latin typeface="Fita_Vjaz" pitchFamily="82" charset="0"/>
                <a:ea typeface="Dotum" pitchFamily="34" charset="-127"/>
              </a:rPr>
              <a:t>литературе</a:t>
            </a:r>
          </a:p>
          <a:p>
            <a:pPr algn="ctr"/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53340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Georgia" pitchFamily="18" charset="0"/>
              </a:rPr>
              <a:t>Автор презентации: </a:t>
            </a:r>
            <a:r>
              <a:rPr lang="ru-RU" sz="1400" dirty="0" err="1">
                <a:latin typeface="Georgia" pitchFamily="18" charset="0"/>
              </a:rPr>
              <a:t>Печказова</a:t>
            </a:r>
            <a:r>
              <a:rPr lang="ru-RU" sz="1400" dirty="0">
                <a:latin typeface="Georgia" pitchFamily="18" charset="0"/>
              </a:rPr>
              <a:t> Светлана Петровна, </a:t>
            </a:r>
          </a:p>
          <a:p>
            <a:pPr algn="ctr"/>
            <a:r>
              <a:rPr lang="ru-RU" sz="1400" dirty="0">
                <a:latin typeface="Georgia" pitchFamily="18" charset="0"/>
              </a:rPr>
              <a:t>учитель русского языка и литературы МБОУ «Лицей №1» </a:t>
            </a:r>
          </a:p>
          <a:p>
            <a:pPr algn="ctr"/>
            <a:r>
              <a:rPr lang="ru-RU" sz="1400" dirty="0">
                <a:latin typeface="Georgia" pitchFamily="18" charset="0"/>
              </a:rPr>
              <a:t>р.п.Чамзинка  Республики Мордовия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Georgia" pitchFamily="18" charset="0"/>
              </a:rPr>
              <a:t>ДИДАКТИЧЕСКИЙ МАТЕРИАЛ </a:t>
            </a:r>
            <a:endParaRPr lang="ru-RU" sz="1600" dirty="0" smtClean="0">
              <a:latin typeface="Georgia" pitchFamily="18" charset="0"/>
            </a:endParaRPr>
          </a:p>
          <a:p>
            <a:pPr algn="ctr"/>
            <a:r>
              <a:rPr lang="ru-RU" sz="1600" dirty="0" smtClean="0">
                <a:latin typeface="Georgia" pitchFamily="18" charset="0"/>
              </a:rPr>
              <a:t>К </a:t>
            </a:r>
            <a:r>
              <a:rPr lang="ru-RU" sz="1600" dirty="0">
                <a:latin typeface="Georgia" pitchFamily="18" charset="0"/>
              </a:rPr>
              <a:t>УРОКУ ЛИТЕРАТУРЫ </a:t>
            </a:r>
            <a:r>
              <a:rPr lang="ru-RU" sz="1600" dirty="0" smtClean="0">
                <a:latin typeface="Georgia" pitchFamily="18" charset="0"/>
              </a:rPr>
              <a:t>В </a:t>
            </a:r>
            <a:r>
              <a:rPr lang="ru-RU" sz="1600" dirty="0" smtClean="0">
                <a:latin typeface="Georgia" pitchFamily="18" charset="0"/>
              </a:rPr>
              <a:t>7 </a:t>
            </a:r>
            <a:r>
              <a:rPr lang="ru-RU" sz="1600" dirty="0">
                <a:latin typeface="Georgia" pitchFamily="18" charset="0"/>
              </a:rPr>
              <a:t>КЛАССЕ</a:t>
            </a:r>
          </a:p>
        </p:txBody>
      </p:sp>
      <p:pic>
        <p:nvPicPr>
          <p:cNvPr id="15362" name="Picture 2" descr="https://avatars.mds.yandex.net/get-zen_doc/153162/pub_5c874c326508fd00b373d67e_5c87702dcf073100b3e630b4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133600"/>
            <a:ext cx="5222621" cy="2664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0" y="609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Fita_Vjaz" pitchFamily="82" charset="0"/>
                <a:ea typeface="Dotum" pitchFamily="34" charset="-127"/>
              </a:rPr>
              <a:t>ПРОВЕРЬТЕ  СЕБЯ</a:t>
            </a: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5867400" y="1447800"/>
            <a:ext cx="23622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914400" y="2057400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Что не является отличительным признаком </a:t>
            </a:r>
            <a:r>
              <a:rPr lang="ru-RU" sz="2000" dirty="0" smtClean="0">
                <a:latin typeface="Georgia" pitchFamily="18" charset="0"/>
              </a:rPr>
              <a:t>притчи:</a:t>
            </a: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914400" y="4191000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Какие темы не поднимаются в </a:t>
            </a:r>
            <a:r>
              <a:rPr lang="ru-RU" sz="2000" dirty="0" smtClean="0">
                <a:latin typeface="Georgia" pitchFamily="18" charset="0"/>
              </a:rPr>
              <a:t>притчах</a:t>
            </a:r>
            <a:r>
              <a:rPr lang="ru-RU" sz="2000" dirty="0" smtClean="0">
                <a:latin typeface="Georgia" pitchFamily="18" charset="0"/>
              </a:rPr>
              <a:t>:</a:t>
            </a: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838200" y="990600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К какому литературному роду относится </a:t>
            </a:r>
            <a:r>
              <a:rPr lang="ru-RU" sz="2000" dirty="0" smtClean="0">
                <a:latin typeface="Georgia" pitchFamily="18" charset="0"/>
              </a:rPr>
              <a:t>притча:</a:t>
            </a: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13" name="AutoShape 18"/>
          <p:cNvSpPr>
            <a:spLocks noChangeArrowheads="1"/>
          </p:cNvSpPr>
          <p:nvPr/>
        </p:nvSpPr>
        <p:spPr bwMode="auto">
          <a:xfrm>
            <a:off x="3429000" y="1447800"/>
            <a:ext cx="23622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5867400" y="1447800"/>
            <a:ext cx="23622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драма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6" name="Скругленный прямоугольник 11"/>
          <p:cNvSpPr>
            <a:spLocks noChangeArrowheads="1"/>
          </p:cNvSpPr>
          <p:nvPr/>
        </p:nvSpPr>
        <p:spPr bwMode="auto">
          <a:xfrm>
            <a:off x="3429000" y="1447800"/>
            <a:ext cx="23622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лирика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914400" y="3124200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</a:rPr>
              <a:t>Укажите неверное утверждение</a:t>
            </a: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</a:rPr>
              <a:t>. В притчах есть … </a:t>
            </a:r>
            <a:r>
              <a:rPr lang="ru-RU" sz="2000" dirty="0" smtClean="0">
                <a:latin typeface="Georgia" pitchFamily="18" charset="0"/>
              </a:rPr>
              <a:t>:</a:t>
            </a: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auto">
          <a:xfrm>
            <a:off x="990600" y="2438400"/>
            <a:ext cx="23622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19" name="Скругленный прямоугольник 11"/>
          <p:cNvSpPr>
            <a:spLocks noChangeArrowheads="1"/>
          </p:cNvSpPr>
          <p:nvPr/>
        </p:nvSpPr>
        <p:spPr bwMode="auto">
          <a:xfrm>
            <a:off x="990600" y="2438400"/>
            <a:ext cx="23622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назидательность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20" name="AutoShape 34"/>
          <p:cNvSpPr>
            <a:spLocks noChangeArrowheads="1"/>
          </p:cNvSpPr>
          <p:nvPr/>
        </p:nvSpPr>
        <p:spPr bwMode="auto">
          <a:xfrm>
            <a:off x="3429000" y="2438400"/>
            <a:ext cx="23622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21" name="Скругленный прямоугольник 11"/>
          <p:cNvSpPr>
            <a:spLocks noChangeArrowheads="1"/>
          </p:cNvSpPr>
          <p:nvPr/>
        </p:nvSpPr>
        <p:spPr bwMode="auto">
          <a:xfrm>
            <a:off x="3429000" y="2438400"/>
            <a:ext cx="23622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конкретность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22" name="AutoShape 36"/>
          <p:cNvSpPr>
            <a:spLocks noChangeArrowheads="1"/>
          </p:cNvSpPr>
          <p:nvPr/>
        </p:nvSpPr>
        <p:spPr bwMode="auto">
          <a:xfrm>
            <a:off x="5867400" y="2438400"/>
            <a:ext cx="23622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23" name="Скругленный прямоугольник 11"/>
          <p:cNvSpPr>
            <a:spLocks noChangeArrowheads="1"/>
          </p:cNvSpPr>
          <p:nvPr/>
        </p:nvSpPr>
        <p:spPr bwMode="auto">
          <a:xfrm>
            <a:off x="5867400" y="2438400"/>
            <a:ext cx="23622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аллегоричность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24" name="AutoShape 44"/>
          <p:cNvSpPr>
            <a:spLocks noChangeArrowheads="1"/>
          </p:cNvSpPr>
          <p:nvPr/>
        </p:nvSpPr>
        <p:spPr bwMode="auto">
          <a:xfrm>
            <a:off x="990600" y="4648200"/>
            <a:ext cx="23622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25" name="Скругленный прямоугольник 11"/>
          <p:cNvSpPr>
            <a:spLocks noChangeArrowheads="1"/>
          </p:cNvSpPr>
          <p:nvPr/>
        </p:nvSpPr>
        <p:spPr bwMode="auto">
          <a:xfrm>
            <a:off x="990600" y="4648200"/>
            <a:ext cx="23622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жизнь </a:t>
            </a:r>
            <a:r>
              <a:rPr lang="ru-RU" b="1" dirty="0" smtClean="0">
                <a:latin typeface="Georgia" pitchFamily="18" charset="0"/>
              </a:rPr>
              <a:t>и смерть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26" name="AutoShape 46"/>
          <p:cNvSpPr>
            <a:spLocks noChangeArrowheads="1"/>
          </p:cNvSpPr>
          <p:nvPr/>
        </p:nvSpPr>
        <p:spPr bwMode="auto">
          <a:xfrm>
            <a:off x="5867400" y="4648200"/>
            <a:ext cx="23622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27" name="Скругленный прямоугольник 11"/>
          <p:cNvSpPr>
            <a:spLocks noChangeArrowheads="1"/>
          </p:cNvSpPr>
          <p:nvPr/>
        </p:nvSpPr>
        <p:spPr bwMode="auto">
          <a:xfrm>
            <a:off x="5867400" y="4648200"/>
            <a:ext cx="23622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правда </a:t>
            </a:r>
            <a:r>
              <a:rPr lang="ru-RU" b="1" dirty="0" smtClean="0">
                <a:latin typeface="Georgia" pitchFamily="18" charset="0"/>
              </a:rPr>
              <a:t>и ложь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28" name="AutoShape 48"/>
          <p:cNvSpPr>
            <a:spLocks noChangeArrowheads="1"/>
          </p:cNvSpPr>
          <p:nvPr/>
        </p:nvSpPr>
        <p:spPr bwMode="auto">
          <a:xfrm>
            <a:off x="3429000" y="4648200"/>
            <a:ext cx="23622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29" name="Скругленный прямоугольник 11"/>
          <p:cNvSpPr>
            <a:spLocks noChangeArrowheads="1"/>
          </p:cNvSpPr>
          <p:nvPr/>
        </p:nvSpPr>
        <p:spPr bwMode="auto">
          <a:xfrm>
            <a:off x="3429000" y="4648200"/>
            <a:ext cx="23622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конфликт частных лиц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1" name="AutoShape 50"/>
          <p:cNvSpPr>
            <a:spLocks noChangeArrowheads="1"/>
          </p:cNvSpPr>
          <p:nvPr/>
        </p:nvSpPr>
        <p:spPr bwMode="auto">
          <a:xfrm>
            <a:off x="990600" y="3581400"/>
            <a:ext cx="23622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32" name="Скругленный прямоугольник 11"/>
          <p:cNvSpPr>
            <a:spLocks noChangeArrowheads="1"/>
          </p:cNvSpPr>
          <p:nvPr/>
        </p:nvSpPr>
        <p:spPr bwMode="auto">
          <a:xfrm>
            <a:off x="990600" y="3581400"/>
            <a:ext cx="23622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подробности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3" name="AutoShape 52"/>
          <p:cNvSpPr>
            <a:spLocks noChangeArrowheads="1"/>
          </p:cNvSpPr>
          <p:nvPr/>
        </p:nvSpPr>
        <p:spPr bwMode="auto">
          <a:xfrm>
            <a:off x="3429000" y="3581400"/>
            <a:ext cx="23622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34" name="Скругленный прямоугольник 11"/>
          <p:cNvSpPr>
            <a:spLocks noChangeArrowheads="1"/>
          </p:cNvSpPr>
          <p:nvPr/>
        </p:nvSpPr>
        <p:spPr bwMode="auto">
          <a:xfrm>
            <a:off x="3429000" y="3581400"/>
            <a:ext cx="23622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советы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5" name="AutoShape 54"/>
          <p:cNvSpPr>
            <a:spLocks noChangeArrowheads="1"/>
          </p:cNvSpPr>
          <p:nvPr/>
        </p:nvSpPr>
        <p:spPr bwMode="auto">
          <a:xfrm>
            <a:off x="5867400" y="3581400"/>
            <a:ext cx="23622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36" name="Скругленный прямоугольник 11"/>
          <p:cNvSpPr>
            <a:spLocks noChangeArrowheads="1"/>
          </p:cNvSpPr>
          <p:nvPr/>
        </p:nvSpPr>
        <p:spPr bwMode="auto">
          <a:xfrm>
            <a:off x="5867400" y="3581400"/>
            <a:ext cx="23622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мудрость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40" name="AutoShape 20"/>
          <p:cNvSpPr>
            <a:spLocks noChangeArrowheads="1"/>
          </p:cNvSpPr>
          <p:nvPr/>
        </p:nvSpPr>
        <p:spPr bwMode="auto">
          <a:xfrm>
            <a:off x="990600" y="1447800"/>
            <a:ext cx="23622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41" name="Скругленный прямоугольник 11"/>
          <p:cNvSpPr>
            <a:spLocks noChangeArrowheads="1"/>
          </p:cNvSpPr>
          <p:nvPr/>
        </p:nvSpPr>
        <p:spPr bwMode="auto">
          <a:xfrm>
            <a:off x="990600" y="1447800"/>
            <a:ext cx="23622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эпос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990600" y="5257800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С развитием жанра притчи </a:t>
            </a:r>
            <a:r>
              <a:rPr lang="ru-RU" sz="2000" dirty="0" smtClean="0">
                <a:latin typeface="Georgia" pitchFamily="18" charset="0"/>
              </a:rPr>
              <a:t>теряют</a:t>
            </a:r>
            <a:r>
              <a:rPr lang="ru-RU" sz="2000" dirty="0" smtClean="0">
                <a:latin typeface="Georgia" pitchFamily="18" charset="0"/>
              </a:rPr>
              <a:t>: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43" name="AutoShape 32"/>
          <p:cNvSpPr>
            <a:spLocks noChangeArrowheads="1"/>
          </p:cNvSpPr>
          <p:nvPr/>
        </p:nvSpPr>
        <p:spPr bwMode="auto">
          <a:xfrm>
            <a:off x="990600" y="5638800"/>
            <a:ext cx="23622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44" name="Скругленный прямоугольник 11"/>
          <p:cNvSpPr>
            <a:spLocks noChangeArrowheads="1"/>
          </p:cNvSpPr>
          <p:nvPr/>
        </p:nvSpPr>
        <p:spPr bwMode="auto">
          <a:xfrm>
            <a:off x="990600" y="5638800"/>
            <a:ext cx="23622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популярность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45" name="AutoShape 34"/>
          <p:cNvSpPr>
            <a:spLocks noChangeArrowheads="1"/>
          </p:cNvSpPr>
          <p:nvPr/>
        </p:nvSpPr>
        <p:spPr bwMode="auto">
          <a:xfrm>
            <a:off x="3429000" y="5638800"/>
            <a:ext cx="23622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46" name="Скругленный прямоугольник 11"/>
          <p:cNvSpPr>
            <a:spLocks noChangeArrowheads="1"/>
          </p:cNvSpPr>
          <p:nvPr/>
        </p:nvSpPr>
        <p:spPr bwMode="auto">
          <a:xfrm>
            <a:off x="3429000" y="5638800"/>
            <a:ext cx="23622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назидательность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47" name="AutoShape 36"/>
          <p:cNvSpPr>
            <a:spLocks noChangeArrowheads="1"/>
          </p:cNvSpPr>
          <p:nvPr/>
        </p:nvSpPr>
        <p:spPr bwMode="auto">
          <a:xfrm>
            <a:off x="5867400" y="5638800"/>
            <a:ext cx="23622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48" name="Скругленный прямоугольник 11"/>
          <p:cNvSpPr>
            <a:spLocks noChangeArrowheads="1"/>
          </p:cNvSpPr>
          <p:nvPr/>
        </p:nvSpPr>
        <p:spPr bwMode="auto">
          <a:xfrm>
            <a:off x="5867400" y="5638800"/>
            <a:ext cx="23622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типичность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32" grpId="0" animBg="1"/>
      <p:bldP spid="34" grpId="0" animBg="1"/>
      <p:bldP spid="36" grpId="0" animBg="1"/>
      <p:bldP spid="41" grpId="0" animBg="1"/>
      <p:bldP spid="44" grpId="0" animBg="1"/>
      <p:bldP spid="46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8382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ita_Vjaz" pitchFamily="82" charset="0"/>
                <a:ea typeface="Dotum" pitchFamily="34" charset="-127"/>
              </a:rPr>
              <a:t>СПАСИБО  ЗА  РАБОТУ!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9530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Fita_Vjaz" pitchFamily="82" charset="0"/>
                <a:ea typeface="Dotum" pitchFamily="34" charset="-127"/>
              </a:rPr>
              <a:t>МОЛОДЦЫ !</a:t>
            </a:r>
          </a:p>
        </p:txBody>
      </p:sp>
      <p:pic>
        <p:nvPicPr>
          <p:cNvPr id="3073" name="Picture 1" descr="D:\Презентации\УНТ\Притчи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905000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685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ita_Vjaz" pitchFamily="82" charset="0"/>
                <a:ea typeface="Dotum" pitchFamily="34" charset="-127"/>
              </a:rPr>
              <a:t>ПРИТЧА</a:t>
            </a:r>
            <a:r>
              <a:rPr lang="ru-RU" sz="5400" dirty="0" smtClean="0">
                <a:solidFill>
                  <a:srgbClr val="C00000"/>
                </a:solidFill>
                <a:latin typeface="Georgia" pitchFamily="18" charset="0"/>
              </a:rPr>
              <a:t> –</a:t>
            </a:r>
            <a:r>
              <a:rPr lang="ru-RU" sz="5400" b="1" dirty="0" smtClean="0">
                <a:solidFill>
                  <a:srgbClr val="C00000"/>
                </a:solidFill>
                <a:latin typeface="Fita_Vjaz" pitchFamily="82" charset="0"/>
                <a:ea typeface="Dotum" pitchFamily="34" charset="-127"/>
              </a:rPr>
              <a:t> 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371600"/>
            <a:ext cx="914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latin typeface="Georgia" pitchFamily="18" charset="0"/>
              </a:rPr>
              <a:t>жанр в русской </a:t>
            </a:r>
            <a:r>
              <a:rPr lang="ru-RU" sz="2600" dirty="0" smtClean="0">
                <a:latin typeface="Georgia" pitchFamily="18" charset="0"/>
              </a:rPr>
              <a:t>литературе, </a:t>
            </a:r>
            <a:r>
              <a:rPr lang="ru-RU" sz="2600" dirty="0" smtClean="0">
                <a:latin typeface="Georgia" pitchFamily="18" charset="0"/>
              </a:rPr>
              <a:t>относится к </a:t>
            </a:r>
            <a:r>
              <a:rPr lang="ru-RU" sz="2600" dirty="0" smtClean="0">
                <a:latin typeface="Georgia" pitchFamily="18" charset="0"/>
              </a:rPr>
              <a:t>эпос,</a:t>
            </a:r>
          </a:p>
          <a:p>
            <a:pPr algn="ctr"/>
            <a:r>
              <a:rPr lang="ru-RU" sz="2600" dirty="0" smtClean="0">
                <a:latin typeface="Georgia" pitchFamily="18" charset="0"/>
              </a:rPr>
              <a:t>у </a:t>
            </a:r>
            <a:r>
              <a:rPr lang="ru-RU" sz="2600" dirty="0" smtClean="0">
                <a:latin typeface="Georgia" pitchFamily="18" charset="0"/>
              </a:rPr>
              <a:t>малый поучительный рассказ </a:t>
            </a:r>
            <a:endParaRPr lang="ru-RU" sz="26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600" dirty="0" smtClean="0">
                <a:latin typeface="Georgia" pitchFamily="18" charset="0"/>
              </a:rPr>
              <a:t>в </a:t>
            </a:r>
            <a:r>
              <a:rPr lang="ru-RU" sz="2600" dirty="0" smtClean="0">
                <a:latin typeface="Georgia" pitchFamily="18" charset="0"/>
              </a:rPr>
              <a:t>дидактико-аллегоричном литературном жанре, заключающий в себе </a:t>
            </a:r>
            <a:endParaRPr lang="ru-RU" sz="26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600" dirty="0" smtClean="0">
                <a:latin typeface="Georgia" pitchFamily="18" charset="0"/>
              </a:rPr>
              <a:t>моральное </a:t>
            </a:r>
            <a:r>
              <a:rPr lang="ru-RU" sz="2600" dirty="0" smtClean="0">
                <a:latin typeface="Georgia" pitchFamily="18" charset="0"/>
              </a:rPr>
              <a:t>или религиозное </a:t>
            </a:r>
            <a:r>
              <a:rPr lang="ru-RU" sz="2600" dirty="0" smtClean="0">
                <a:latin typeface="Georgia" pitchFamily="18" charset="0"/>
              </a:rPr>
              <a:t>поучение</a:t>
            </a:r>
            <a:endParaRPr lang="ru-RU" sz="2600" dirty="0">
              <a:latin typeface="Georgia" pitchFamily="18" charset="0"/>
            </a:endParaRPr>
          </a:p>
        </p:txBody>
      </p:sp>
      <p:pic>
        <p:nvPicPr>
          <p:cNvPr id="2050" name="Picture 2" descr="D:\Презентации\УНТ\Предания 8 класс\f_predanya-stariny-glubokoy_Rylov_Ingvar_14468038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352800"/>
            <a:ext cx="2703285" cy="2838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Презентации\УНТ\Предания 8 класс\get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581400"/>
            <a:ext cx="4495800" cy="2528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52400" y="685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ita_Vjaz" pitchFamily="82" charset="0"/>
                <a:ea typeface="Dotum" pitchFamily="34" charset="-127"/>
              </a:rPr>
              <a:t>ЦЕЛЬ  ПРИТЧИ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24000"/>
            <a:ext cx="914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latin typeface="Georgia" pitchFamily="18" charset="0"/>
              </a:rPr>
              <a:t>В притчах в иносказательной форме </a:t>
            </a:r>
            <a:endParaRPr lang="ru-RU" sz="2600" dirty="0" smtClean="0">
              <a:latin typeface="Georgia" pitchFamily="18" charset="0"/>
            </a:endParaRPr>
          </a:p>
          <a:p>
            <a:pPr algn="ctr"/>
            <a:r>
              <a:rPr lang="ru-RU" sz="2600" dirty="0" smtClean="0">
                <a:latin typeface="Georgia" pitchFamily="18" charset="0"/>
              </a:rPr>
              <a:t>происходит </a:t>
            </a:r>
            <a:r>
              <a:rPr lang="ru-RU" sz="2600" dirty="0" smtClean="0">
                <a:latin typeface="Georgia" pitchFamily="18" charset="0"/>
              </a:rPr>
              <a:t>передача народной мудрости. </a:t>
            </a:r>
            <a:endParaRPr lang="ru-RU" sz="2600" dirty="0" smtClean="0">
              <a:latin typeface="Georgia" pitchFamily="18" charset="0"/>
            </a:endParaRPr>
          </a:p>
          <a:p>
            <a:pPr algn="ctr"/>
            <a:r>
              <a:rPr lang="ru-RU" sz="2600" dirty="0" smtClean="0">
                <a:latin typeface="Georgia" pitchFamily="18" charset="0"/>
              </a:rPr>
              <a:t>Различные </a:t>
            </a:r>
            <a:r>
              <a:rPr lang="ru-RU" sz="2600" dirty="0" smtClean="0">
                <a:latin typeface="Georgia" pitchFamily="18" charset="0"/>
              </a:rPr>
              <a:t>аллегорические образы </a:t>
            </a:r>
            <a:endParaRPr lang="ru-RU" sz="2600" dirty="0" smtClean="0">
              <a:latin typeface="Georgia" pitchFamily="18" charset="0"/>
            </a:endParaRPr>
          </a:p>
          <a:p>
            <a:pPr algn="ctr"/>
            <a:r>
              <a:rPr lang="ru-RU" sz="2600" dirty="0" smtClean="0">
                <a:latin typeface="Georgia" pitchFamily="18" charset="0"/>
              </a:rPr>
              <a:t>помогают </a:t>
            </a:r>
            <a:r>
              <a:rPr lang="ru-RU" sz="2600" dirty="0" smtClean="0">
                <a:latin typeface="Georgia" pitchFamily="18" charset="0"/>
              </a:rPr>
              <a:t>передать сложную для понимания философскую истину</a:t>
            </a:r>
            <a:r>
              <a:rPr lang="ru-RU" sz="2600" dirty="0" smtClean="0">
                <a:latin typeface="Georgia" pitchFamily="18" charset="0"/>
              </a:rPr>
              <a:t>.</a:t>
            </a:r>
            <a:endParaRPr lang="ru-RU" sz="260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2400" y="685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ita_Vjaz" pitchFamily="82" charset="0"/>
                <a:ea typeface="Dotum" pitchFamily="34" charset="-127"/>
              </a:rPr>
              <a:t>ЦЕЛЬ </a:t>
            </a:r>
            <a:r>
              <a:rPr lang="ru-RU" sz="5400" b="1" dirty="0" smtClean="0">
                <a:solidFill>
                  <a:srgbClr val="C00000"/>
                </a:solidFill>
                <a:latin typeface="Fita_Vjaz" pitchFamily="82" charset="0"/>
                <a:ea typeface="Dotum" pitchFamily="34" charset="-127"/>
              </a:rPr>
              <a:t> ПРИТЧИ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24000"/>
            <a:ext cx="914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latin typeface="Georgia" pitchFamily="18" charset="0"/>
              </a:rPr>
              <a:t>В </a:t>
            </a:r>
            <a:r>
              <a:rPr lang="ru-RU" sz="2600" dirty="0" smtClean="0">
                <a:latin typeface="Georgia" pitchFamily="18" charset="0"/>
              </a:rPr>
              <a:t>притчах, как правило, используются </a:t>
            </a:r>
            <a:endParaRPr lang="ru-RU" sz="2600" dirty="0" smtClean="0">
              <a:latin typeface="Georgia" pitchFamily="18" charset="0"/>
            </a:endParaRPr>
          </a:p>
          <a:p>
            <a:pPr algn="ctr"/>
            <a:r>
              <a:rPr lang="ru-RU" sz="2600" dirty="0" smtClean="0">
                <a:latin typeface="Georgia" pitchFamily="18" charset="0"/>
              </a:rPr>
              <a:t>широкие </a:t>
            </a:r>
            <a:r>
              <a:rPr lang="ru-RU" sz="2600" dirty="0" smtClean="0">
                <a:latin typeface="Georgia" pitchFamily="18" charset="0"/>
              </a:rPr>
              <a:t>обобщения: </a:t>
            </a:r>
            <a:r>
              <a:rPr lang="ru-RU" sz="2600" dirty="0" smtClean="0">
                <a:latin typeface="Georgia" pitchFamily="18" charset="0"/>
              </a:rPr>
              <a:t>характеры </a:t>
            </a:r>
            <a:r>
              <a:rPr lang="ru-RU" sz="2600" dirty="0" smtClean="0">
                <a:latin typeface="Georgia" pitchFamily="18" charset="0"/>
              </a:rPr>
              <a:t>героев </a:t>
            </a:r>
            <a:endParaRPr lang="ru-RU" sz="2600" dirty="0" smtClean="0">
              <a:latin typeface="Georgia" pitchFamily="18" charset="0"/>
            </a:endParaRPr>
          </a:p>
          <a:p>
            <a:pPr algn="ctr"/>
            <a:r>
              <a:rPr lang="ru-RU" sz="2600" dirty="0" smtClean="0">
                <a:latin typeface="Georgia" pitchFamily="18" charset="0"/>
              </a:rPr>
              <a:t>обрисованы </a:t>
            </a:r>
            <a:r>
              <a:rPr lang="ru-RU" sz="2600" dirty="0" smtClean="0">
                <a:latin typeface="Georgia" pitchFamily="18" charset="0"/>
              </a:rPr>
              <a:t>только поверхностно, </a:t>
            </a:r>
            <a:endParaRPr lang="ru-RU" sz="2600" dirty="0" smtClean="0">
              <a:latin typeface="Georgia" pitchFamily="18" charset="0"/>
            </a:endParaRPr>
          </a:p>
          <a:p>
            <a:pPr algn="ctr"/>
            <a:r>
              <a:rPr lang="ru-RU" sz="2600" dirty="0" smtClean="0">
                <a:latin typeface="Georgia" pitchFamily="18" charset="0"/>
              </a:rPr>
              <a:t>время </a:t>
            </a:r>
            <a:r>
              <a:rPr lang="ru-RU" sz="2600" dirty="0" smtClean="0">
                <a:latin typeface="Georgia" pitchFamily="18" charset="0"/>
              </a:rPr>
              <a:t>и место действия обычно не указывается, </a:t>
            </a:r>
            <a:endParaRPr lang="ru-RU" sz="2600" dirty="0" smtClean="0">
              <a:latin typeface="Georgia" pitchFamily="18" charset="0"/>
            </a:endParaRPr>
          </a:p>
          <a:p>
            <a:pPr algn="ctr"/>
            <a:r>
              <a:rPr lang="ru-RU" sz="2600" dirty="0" smtClean="0">
                <a:latin typeface="Georgia" pitchFamily="18" charset="0"/>
              </a:rPr>
              <a:t>чтобы </a:t>
            </a:r>
            <a:r>
              <a:rPr lang="ru-RU" sz="2600" dirty="0" smtClean="0">
                <a:latin typeface="Georgia" pitchFamily="18" charset="0"/>
              </a:rPr>
              <a:t>показать типичность </a:t>
            </a:r>
            <a:r>
              <a:rPr lang="ru-RU" sz="2600" dirty="0" smtClean="0">
                <a:latin typeface="Georgia" pitchFamily="18" charset="0"/>
              </a:rPr>
              <a:t>ситуации.</a:t>
            </a:r>
            <a:endParaRPr lang="ru-RU" sz="2600" dirty="0" smtClean="0">
              <a:latin typeface="Georgia" pitchFamily="18" charset="0"/>
            </a:endParaRPr>
          </a:p>
        </p:txBody>
      </p:sp>
      <p:pic>
        <p:nvPicPr>
          <p:cNvPr id="11266" name="Picture 2" descr="https://avatars.mds.yandex.net/get-zen_doc/135437/pub_5b47f00756927000a9570e19_5b47f02656927000a9570e1a/scale_1200"/>
          <p:cNvPicPr>
            <a:picLocks noChangeAspect="1" noChangeArrowheads="1"/>
          </p:cNvPicPr>
          <p:nvPr/>
        </p:nvPicPr>
        <p:blipFill>
          <a:blip r:embed="rId2"/>
          <a:srcRect b="7197"/>
          <a:stretch>
            <a:fillRect/>
          </a:stretch>
        </p:blipFill>
        <p:spPr bwMode="auto">
          <a:xfrm>
            <a:off x="2362200" y="3581400"/>
            <a:ext cx="4267200" cy="2530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cs3.livemaster.ru/zhurnalfoto/3/6/e/150501001337.jpeg"/>
          <p:cNvPicPr>
            <a:picLocks noChangeAspect="1" noChangeArrowheads="1"/>
          </p:cNvPicPr>
          <p:nvPr/>
        </p:nvPicPr>
        <p:blipFill>
          <a:blip r:embed="rId2"/>
          <a:srcRect t="14470" b="4815"/>
          <a:stretch>
            <a:fillRect/>
          </a:stretch>
        </p:blipFill>
        <p:spPr bwMode="auto">
          <a:xfrm>
            <a:off x="2743200" y="3048000"/>
            <a:ext cx="3581400" cy="303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52400" y="685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ita_Vjaz" pitchFamily="82" charset="0"/>
                <a:ea typeface="Dotum" pitchFamily="34" charset="-127"/>
              </a:rPr>
              <a:t>ЦЕЛЬ </a:t>
            </a:r>
            <a:r>
              <a:rPr lang="ru-RU" sz="5400" b="1" dirty="0" smtClean="0">
                <a:solidFill>
                  <a:srgbClr val="C00000"/>
                </a:solidFill>
                <a:latin typeface="Fita_Vjaz" pitchFamily="82" charset="0"/>
                <a:ea typeface="Dotum" pitchFamily="34" charset="-127"/>
              </a:rPr>
              <a:t> ПРИТЧИ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24000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latin typeface="Georgia" pitchFamily="18" charset="0"/>
              </a:rPr>
              <a:t>Все притчи в русской литературе </a:t>
            </a:r>
            <a:endParaRPr lang="ru-RU" sz="2600" dirty="0" smtClean="0">
              <a:latin typeface="Georgia" pitchFamily="18" charset="0"/>
            </a:endParaRPr>
          </a:p>
          <a:p>
            <a:pPr algn="ctr"/>
            <a:r>
              <a:rPr lang="ru-RU" sz="2600" dirty="0" smtClean="0">
                <a:latin typeface="Georgia" pitchFamily="18" charset="0"/>
              </a:rPr>
              <a:t>нацелены </a:t>
            </a:r>
            <a:r>
              <a:rPr lang="ru-RU" sz="2600" dirty="0" smtClean="0">
                <a:latin typeface="Georgia" pitchFamily="18" charset="0"/>
              </a:rPr>
              <a:t>на постижение жизни и </a:t>
            </a:r>
            <a:r>
              <a:rPr lang="ru-RU" sz="2600" dirty="0" smtClean="0">
                <a:latin typeface="Georgia" pitchFamily="18" charset="0"/>
              </a:rPr>
              <a:t>её </a:t>
            </a:r>
            <a:r>
              <a:rPr lang="ru-RU" sz="2600" dirty="0" smtClean="0">
                <a:latin typeface="Georgia" pitchFamily="18" charset="0"/>
              </a:rPr>
              <a:t>смысла. </a:t>
            </a:r>
            <a:endParaRPr lang="ru-RU" sz="2600" dirty="0" smtClean="0">
              <a:latin typeface="Georgia" pitchFamily="18" charset="0"/>
            </a:endParaRPr>
          </a:p>
          <a:p>
            <a:pPr algn="ctr"/>
            <a:r>
              <a:rPr lang="ru-RU" sz="2600" dirty="0" smtClean="0">
                <a:latin typeface="Georgia" pitchFamily="18" charset="0"/>
              </a:rPr>
              <a:t>Все </a:t>
            </a:r>
            <a:r>
              <a:rPr lang="ru-RU" sz="2600" dirty="0" smtClean="0">
                <a:latin typeface="Georgia" pitchFamily="18" charset="0"/>
              </a:rPr>
              <a:t>компоненты притчи направлены </a:t>
            </a:r>
            <a:endParaRPr lang="ru-RU" sz="2600" dirty="0" smtClean="0">
              <a:latin typeface="Georgia" pitchFamily="18" charset="0"/>
            </a:endParaRPr>
          </a:p>
          <a:p>
            <a:pPr algn="ctr"/>
            <a:r>
              <a:rPr lang="ru-RU" sz="2600" dirty="0" smtClean="0">
                <a:latin typeface="Georgia" pitchFamily="18" charset="0"/>
              </a:rPr>
              <a:t>на </a:t>
            </a:r>
            <a:r>
              <a:rPr lang="ru-RU" sz="2600" dirty="0" smtClean="0">
                <a:latin typeface="Georgia" pitchFamily="18" charset="0"/>
              </a:rPr>
              <a:t>раскрытие главной мысли и авторской идеи.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mycdn.me/i?r=AzEPZsRbOZEKgBhR0XGMT1RkT6ADcCMCJGYgMZXkZCYRua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895600"/>
            <a:ext cx="3657600" cy="31668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3400" y="1524000"/>
            <a:ext cx="8077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600" dirty="0" smtClean="0">
                <a:latin typeface="Georgia" pitchFamily="18" charset="0"/>
              </a:rPr>
              <a:t>Отвлечённое </a:t>
            </a:r>
            <a:r>
              <a:rPr lang="ru-RU" sz="2600" dirty="0" smtClean="0">
                <a:latin typeface="Georgia" pitchFamily="18" charset="0"/>
              </a:rPr>
              <a:t>обобщение в притчах носит назидательный характер и заключает в себе какое-либо наставление. </a:t>
            </a:r>
            <a:endParaRPr lang="ru-RU" sz="26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600" dirty="0" smtClean="0">
                <a:latin typeface="Georgia" pitchFamily="18" charset="0"/>
              </a:rPr>
              <a:t>Притчи </a:t>
            </a:r>
            <a:r>
              <a:rPr lang="ru-RU" sz="2600" dirty="0" smtClean="0">
                <a:latin typeface="Georgia" pitchFamily="18" charset="0"/>
              </a:rPr>
              <a:t>дают различные советы.</a:t>
            </a:r>
            <a:endParaRPr lang="ru-RU" sz="2600" dirty="0" smtClean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400" y="685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ita_Vjaz" pitchFamily="82" charset="0"/>
                <a:ea typeface="Dotum" pitchFamily="34" charset="-127"/>
              </a:rPr>
              <a:t>ОБОБЩЕНИЕ  В  ПРИТЧАХ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ds02.infourok.ru/uploads/ex/136d/000124dc-6a701e6c/1/img8.jpg"/>
          <p:cNvPicPr>
            <a:picLocks noChangeAspect="1" noChangeArrowheads="1"/>
          </p:cNvPicPr>
          <p:nvPr/>
        </p:nvPicPr>
        <p:blipFill>
          <a:blip r:embed="rId2"/>
          <a:srcRect l="10536" t="9804" r="5180" b="5882"/>
          <a:stretch>
            <a:fillRect/>
          </a:stretch>
        </p:blipFill>
        <p:spPr bwMode="auto">
          <a:xfrm>
            <a:off x="5029200" y="2971800"/>
            <a:ext cx="30480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52400" y="6858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ita_Vjaz" pitchFamily="82" charset="0"/>
                <a:ea typeface="Dotum" pitchFamily="34" charset="-127"/>
              </a:rPr>
              <a:t>ОТЛИЧИТЕЛЬНЫЕ  ЧЕРТЫ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ita_Vjaz" pitchFamily="82" charset="0"/>
                <a:ea typeface="Dotum" pitchFamily="34" charset="-127"/>
              </a:rPr>
              <a:t>ПРИТЧИ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5000" y="2286000"/>
            <a:ext cx="7239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600" dirty="0" smtClean="0">
                <a:latin typeface="Georgia" pitchFamily="18" charset="0"/>
              </a:rPr>
              <a:t>Типичная ситуация.</a:t>
            </a:r>
          </a:p>
          <a:p>
            <a:pPr marL="514350" indent="-514350">
              <a:buAutoNum type="arabicPeriod"/>
            </a:pPr>
            <a:r>
              <a:rPr lang="ru-RU" sz="2600" dirty="0" smtClean="0">
                <a:latin typeface="Georgia" pitchFamily="18" charset="0"/>
              </a:rPr>
              <a:t>Преувеличение добрых поступков.</a:t>
            </a:r>
          </a:p>
          <a:p>
            <a:pPr marL="514350" indent="-514350">
              <a:buAutoNum type="arabicPeriod"/>
            </a:pPr>
            <a:r>
              <a:rPr lang="ru-RU" sz="2600" dirty="0" smtClean="0">
                <a:latin typeface="Georgia" pitchFamily="18" charset="0"/>
              </a:rPr>
              <a:t>Покаяние.</a:t>
            </a:r>
          </a:p>
          <a:p>
            <a:pPr marL="514350" indent="-514350">
              <a:buAutoNum type="arabicPeriod"/>
            </a:pPr>
            <a:r>
              <a:rPr lang="ru-RU" sz="2600" dirty="0" smtClean="0">
                <a:latin typeface="Georgia" pitchFamily="18" charset="0"/>
              </a:rPr>
              <a:t>Ключ к тайне.</a:t>
            </a:r>
          </a:p>
          <a:p>
            <a:pPr marL="514350" indent="-514350">
              <a:buAutoNum type="arabicPeriod"/>
            </a:pPr>
            <a:r>
              <a:rPr lang="ru-RU" sz="2600" dirty="0" smtClean="0">
                <a:latin typeface="Georgia" pitchFamily="18" charset="0"/>
              </a:rPr>
              <a:t>Совет.</a:t>
            </a:r>
            <a:endParaRPr lang="ru-RU" sz="260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400" y="1524000"/>
            <a:ext cx="80772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600" dirty="0" smtClean="0">
                <a:latin typeface="Georgia" pitchFamily="18" charset="0"/>
              </a:rPr>
              <a:t>Притчи развиваются </a:t>
            </a:r>
            <a:endParaRPr lang="ru-RU" sz="26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600" dirty="0" smtClean="0">
                <a:latin typeface="Georgia" pitchFamily="18" charset="0"/>
              </a:rPr>
              <a:t>с </a:t>
            </a:r>
            <a:r>
              <a:rPr lang="ru-RU" sz="2600" dirty="0" smtClean="0">
                <a:latin typeface="Georgia" pitchFamily="18" charset="0"/>
              </a:rPr>
              <a:t>развитием литературы в целом. </a:t>
            </a:r>
            <a:endParaRPr lang="ru-RU" sz="26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600" dirty="0" smtClean="0">
                <a:latin typeface="Georgia" pitchFamily="18" charset="0"/>
              </a:rPr>
              <a:t>Если </a:t>
            </a:r>
            <a:r>
              <a:rPr lang="ru-RU" sz="2600" dirty="0" smtClean="0">
                <a:latin typeface="Georgia" pitchFamily="18" charset="0"/>
              </a:rPr>
              <a:t>раньше притчи, которые были написаны </a:t>
            </a:r>
            <a:endParaRPr lang="ru-RU" sz="26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600" dirty="0" smtClean="0">
                <a:latin typeface="Georgia" pitchFamily="18" charset="0"/>
              </a:rPr>
              <a:t>в </a:t>
            </a:r>
            <a:r>
              <a:rPr lang="ru-RU" sz="2600" dirty="0" smtClean="0">
                <a:latin typeface="Georgia" pitchFamily="18" charset="0"/>
              </a:rPr>
              <a:t>форме рассказов, стихотворений и драм, </a:t>
            </a:r>
            <a:endParaRPr lang="ru-RU" sz="26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600" dirty="0" smtClean="0">
                <a:latin typeface="Georgia" pitchFamily="18" charset="0"/>
              </a:rPr>
              <a:t>имели </a:t>
            </a:r>
            <a:r>
              <a:rPr lang="ru-RU" sz="2600" dirty="0" smtClean="0">
                <a:latin typeface="Georgia" pitchFamily="18" charset="0"/>
              </a:rPr>
              <a:t>яркое наставление, </a:t>
            </a:r>
            <a:endParaRPr lang="ru-RU" sz="26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600" dirty="0" smtClean="0">
                <a:latin typeface="Georgia" pitchFamily="18" charset="0"/>
              </a:rPr>
              <a:t>похожее </a:t>
            </a:r>
            <a:r>
              <a:rPr lang="ru-RU" sz="2600" dirty="0" smtClean="0">
                <a:latin typeface="Georgia" pitchFamily="18" charset="0"/>
              </a:rPr>
              <a:t>на басенную мораль, </a:t>
            </a:r>
            <a:endParaRPr lang="ru-RU" sz="26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600" dirty="0" smtClean="0">
                <a:latin typeface="Georgia" pitchFamily="18" charset="0"/>
              </a:rPr>
              <a:t>то </a:t>
            </a:r>
            <a:r>
              <a:rPr lang="ru-RU" sz="2600" dirty="0" smtClean="0">
                <a:latin typeface="Georgia" pitchFamily="18" charset="0"/>
              </a:rPr>
              <a:t>современные притчи подразумевает собой диалог между писателем и читателем, предполагающий размышления и самостоятельный приход </a:t>
            </a:r>
            <a:endParaRPr lang="ru-RU" sz="26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600" dirty="0" smtClean="0">
                <a:latin typeface="Georgia" pitchFamily="18" charset="0"/>
              </a:rPr>
              <a:t>к определённому </a:t>
            </a:r>
            <a:r>
              <a:rPr lang="ru-RU" sz="2600" dirty="0" smtClean="0">
                <a:latin typeface="Georgia" pitchFamily="18" charset="0"/>
              </a:rPr>
              <a:t>выводу</a:t>
            </a:r>
            <a:r>
              <a:rPr lang="ru-RU" sz="2600" dirty="0" smtClean="0">
                <a:latin typeface="Georgia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2400" y="685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ita_Vjaz" pitchFamily="82" charset="0"/>
                <a:ea typeface="Dotum" pitchFamily="34" charset="-127"/>
              </a:rPr>
              <a:t>РАЗВИТИЕ  ЖАНРА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400" y="1524000"/>
            <a:ext cx="8077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600" dirty="0" smtClean="0">
                <a:latin typeface="Georgia" pitchFamily="18" charset="0"/>
              </a:rPr>
              <a:t>Притча – малый эпический </a:t>
            </a:r>
            <a:r>
              <a:rPr lang="ru-RU" sz="2600" dirty="0" smtClean="0">
                <a:latin typeface="Georgia" pitchFamily="18" charset="0"/>
              </a:rPr>
              <a:t>жанр. </a:t>
            </a:r>
          </a:p>
          <a:p>
            <a:pPr algn="ctr">
              <a:buNone/>
            </a:pPr>
            <a:r>
              <a:rPr lang="ru-RU" sz="2600" dirty="0" smtClean="0">
                <a:latin typeface="Georgia" pitchFamily="18" charset="0"/>
              </a:rPr>
              <a:t>Это </a:t>
            </a:r>
            <a:r>
              <a:rPr lang="ru-RU" sz="2600" dirty="0" smtClean="0">
                <a:latin typeface="Georgia" pitchFamily="18" charset="0"/>
              </a:rPr>
              <a:t>поучительный рассказ, заключающий в себе моральное или религиозное поучение. </a:t>
            </a:r>
            <a:endParaRPr lang="ru-RU" sz="26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600" dirty="0" smtClean="0">
                <a:latin typeface="Georgia" pitchFamily="18" charset="0"/>
              </a:rPr>
              <a:t>В </a:t>
            </a:r>
            <a:r>
              <a:rPr lang="ru-RU" sz="2600" dirty="0" smtClean="0">
                <a:latin typeface="Georgia" pitchFamily="18" charset="0"/>
              </a:rPr>
              <a:t>притчах в иносказательной форме происходит передача народной мудрости. </a:t>
            </a:r>
            <a:endParaRPr lang="ru-RU" sz="26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600" dirty="0" smtClean="0">
                <a:latin typeface="Georgia" pitchFamily="18" charset="0"/>
              </a:rPr>
              <a:t>В </a:t>
            </a:r>
            <a:r>
              <a:rPr lang="ru-RU" sz="2600" dirty="0" smtClean="0">
                <a:latin typeface="Georgia" pitchFamily="18" charset="0"/>
              </a:rPr>
              <a:t>притчах рассуждают о вечных проблемах и конфликтах, о вечных человеческих пороках, </a:t>
            </a:r>
            <a:endParaRPr lang="ru-RU" sz="26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600" dirty="0" smtClean="0">
                <a:latin typeface="Georgia" pitchFamily="18" charset="0"/>
              </a:rPr>
              <a:t>о </a:t>
            </a:r>
            <a:r>
              <a:rPr lang="ru-RU" sz="2600" dirty="0" smtClean="0">
                <a:latin typeface="Georgia" pitchFamily="18" charset="0"/>
              </a:rPr>
              <a:t>вечных общечеловеческих ценностях. </a:t>
            </a:r>
            <a:endParaRPr lang="ru-RU" sz="26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600" dirty="0" smtClean="0">
                <a:latin typeface="Georgia" pitchFamily="18" charset="0"/>
              </a:rPr>
              <a:t>С </a:t>
            </a:r>
            <a:r>
              <a:rPr lang="ru-RU" sz="2600" dirty="0" smtClean="0">
                <a:latin typeface="Georgia" pitchFamily="18" charset="0"/>
              </a:rPr>
              <a:t>развитием жанра притчи теряют </a:t>
            </a:r>
            <a:endParaRPr lang="ru-RU" sz="26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600" dirty="0" smtClean="0">
                <a:latin typeface="Georgia" pitchFamily="18" charset="0"/>
              </a:rPr>
              <a:t>яркую </a:t>
            </a:r>
            <a:r>
              <a:rPr lang="ru-RU" sz="2600" dirty="0" smtClean="0">
                <a:latin typeface="Georgia" pitchFamily="18" charset="0"/>
              </a:rPr>
              <a:t>назидательность, читатель должен </a:t>
            </a:r>
            <a:endParaRPr lang="ru-RU" sz="26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600" dirty="0" smtClean="0">
                <a:latin typeface="Georgia" pitchFamily="18" charset="0"/>
              </a:rPr>
              <a:t>сам </a:t>
            </a:r>
            <a:r>
              <a:rPr lang="ru-RU" sz="2600" dirty="0" smtClean="0">
                <a:latin typeface="Georgia" pitchFamily="18" charset="0"/>
              </a:rPr>
              <a:t>прийти к </a:t>
            </a:r>
            <a:r>
              <a:rPr lang="ru-RU" sz="2600" dirty="0" smtClean="0">
                <a:latin typeface="Georgia" pitchFamily="18" charset="0"/>
              </a:rPr>
              <a:t>определённому </a:t>
            </a:r>
            <a:r>
              <a:rPr lang="ru-RU" sz="2600" dirty="0" smtClean="0">
                <a:latin typeface="Georgia" pitchFamily="18" charset="0"/>
              </a:rPr>
              <a:t>выводу</a:t>
            </a:r>
            <a:r>
              <a:rPr lang="ru-RU" sz="2600" dirty="0" smtClean="0">
                <a:latin typeface="Georgia" pitchFamily="18" charset="0"/>
              </a:rPr>
              <a:t>.</a:t>
            </a:r>
          </a:p>
          <a:p>
            <a:pPr algn="ctr">
              <a:buNone/>
            </a:pPr>
            <a:endParaRPr lang="ru-RU" sz="2600" dirty="0" smtClean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400" y="685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Fita_Vjaz" pitchFamily="82" charset="0"/>
                <a:ea typeface="Dotum" pitchFamily="34" charset="-127"/>
              </a:rPr>
              <a:t>ВЫВОД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382</Words>
  <PresentationFormat>Экран (4:3)</PresentationFormat>
  <Paragraphs>100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34</cp:revision>
  <dcterms:created xsi:type="dcterms:W3CDTF">2018-09-14T18:32:47Z</dcterms:created>
  <dcterms:modified xsi:type="dcterms:W3CDTF">2022-02-13T14:48:52Z</dcterms:modified>
</cp:coreProperties>
</file>