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4" r:id="rId4"/>
    <p:sldId id="261" r:id="rId5"/>
    <p:sldId id="279" r:id="rId6"/>
    <p:sldId id="269" r:id="rId7"/>
    <p:sldId id="295" r:id="rId8"/>
    <p:sldId id="280" r:id="rId9"/>
    <p:sldId id="296" r:id="rId10"/>
    <p:sldId id="297" r:id="rId11"/>
    <p:sldId id="281" r:id="rId12"/>
    <p:sldId id="298" r:id="rId13"/>
    <p:sldId id="282" r:id="rId14"/>
    <p:sldId id="283" r:id="rId15"/>
    <p:sldId id="284" r:id="rId16"/>
    <p:sldId id="285" r:id="rId17"/>
    <p:sldId id="292" r:id="rId18"/>
    <p:sldId id="299" r:id="rId19"/>
    <p:sldId id="293" r:id="rId20"/>
    <p:sldId id="300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Педагогический брифинг</a:t>
            </a:r>
            <a:br>
              <a:rPr lang="ru-RU" dirty="0" smtClean="0"/>
            </a:br>
            <a:r>
              <a:rPr lang="ru-RU" dirty="0" smtClean="0"/>
              <a:t>«Понимание как центральный момент консультирования»</a:t>
            </a:r>
            <a:endParaRPr lang="ru-RU" dirty="0"/>
          </a:p>
        </p:txBody>
      </p:sp>
      <p:pic>
        <p:nvPicPr>
          <p:cNvPr id="1026" name="Picture 2" descr="C:\Users\Admin\Desktop\counseling-couple-never-right-word-scaled.jpg"/>
          <p:cNvPicPr>
            <a:picLocks noChangeAspect="1" noChangeArrowheads="1"/>
          </p:cNvPicPr>
          <p:nvPr/>
        </p:nvPicPr>
        <p:blipFill>
          <a:blip r:embed="rId2"/>
          <a:srcRect l="6777" t="14020" r="6249" b="12765"/>
          <a:stretch>
            <a:fillRect/>
          </a:stretch>
        </p:blipFill>
        <p:spPr bwMode="auto">
          <a:xfrm>
            <a:off x="1928794" y="2857496"/>
            <a:ext cx="550072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slide-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23044"/>
          <a:stretch>
            <a:fillRect/>
          </a:stretch>
        </p:blipFill>
        <p:spPr bwMode="auto">
          <a:xfrm>
            <a:off x="428596" y="214290"/>
            <a:ext cx="7500990" cy="4734962"/>
          </a:xfrm>
          <a:prstGeom prst="rect">
            <a:avLst/>
          </a:prstGeom>
          <a:noFill/>
        </p:spPr>
      </p:pic>
      <p:pic>
        <p:nvPicPr>
          <p:cNvPr id="4099" name="Picture 3" descr="C:\Users\Admin\Desktop\Новая папка\Teacher-Parent-relationship-how-it-affects-the-success-of-the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4686"/>
            <a:ext cx="4071934" cy="27133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20717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Понимание</a:t>
            </a:r>
            <a:r>
              <a:rPr lang="ru-RU" dirty="0" smtClean="0"/>
              <a:t> рассматривается как один из ведущих факторов убеждающей коммуникации.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040" t="13574" r="26039" b="5927"/>
          <a:stretch>
            <a:fillRect/>
          </a:stretch>
        </p:blipFill>
        <p:spPr bwMode="auto">
          <a:xfrm>
            <a:off x="2000232" y="1785926"/>
            <a:ext cx="5357850" cy="47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«Понимание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 smtClean="0"/>
              <a:t>- как процесс соотнесения поступающей информации с собственным информационным фондом и как результат взаимодействия двух субъектов, каждый из которых вносит в понимание явления собственные смыслы.</a:t>
            </a:r>
            <a:endParaRPr lang="ru-RU" dirty="0"/>
          </a:p>
        </p:txBody>
      </p:sp>
      <p:pic>
        <p:nvPicPr>
          <p:cNvPr id="5122" name="Picture 2" descr="C:\Users\Admin\Desktop\Новая папка\i.jpg"/>
          <p:cNvPicPr>
            <a:picLocks noChangeAspect="1" noChangeArrowheads="1"/>
          </p:cNvPicPr>
          <p:nvPr/>
        </p:nvPicPr>
        <p:blipFill>
          <a:blip r:embed="rId2"/>
          <a:srcRect l="11111" t="12500" r="14583" b="7639"/>
          <a:stretch>
            <a:fillRect/>
          </a:stretch>
        </p:blipFill>
        <p:spPr bwMode="auto">
          <a:xfrm>
            <a:off x="5072066" y="3143248"/>
            <a:ext cx="3256974" cy="35004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Admin\Desktop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Эмпатия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://www.profi-forex.org/system/user_files/Images/Journals/Market%20Leader%2032/st24/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2071678"/>
            <a:ext cx="4497081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4929190" y="1214422"/>
            <a:ext cx="392909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ru-RU" sz="2800" b="1" i="1" dirty="0" smtClean="0">
                <a:solidFill>
                  <a:srgbClr val="FFFF00"/>
                </a:solidFill>
              </a:rPr>
              <a:t>повторение, когда один человек непосредственно, непроизвольно воспроизводит эмоцию другого;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ru-RU" sz="2800" b="1" i="1" dirty="0" smtClean="0">
                <a:solidFill>
                  <a:srgbClr val="FFFF00"/>
                </a:solidFill>
              </a:rPr>
              <a:t>переживания, основанные на ситуации, в которой находится другой человек;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ru-RU" sz="2800" b="1" i="1" dirty="0" smtClean="0">
                <a:solidFill>
                  <a:srgbClr val="FFFF00"/>
                </a:solidFill>
              </a:rPr>
              <a:t>сочувствие, сопереживание.</a:t>
            </a: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Рефлексия - </a:t>
            </a:r>
            <a:r>
              <a:rPr lang="ru-RU" sz="3600" b="1" dirty="0" smtClean="0">
                <a:solidFill>
                  <a:srgbClr val="0000CC"/>
                </a:solidFill>
              </a:rPr>
              <a:t/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600" b="1" dirty="0" err="1" smtClean="0"/>
              <a:t>самовосприятие</a:t>
            </a:r>
            <a:r>
              <a:rPr lang="ru-RU" sz="3600" b="1" dirty="0" smtClean="0"/>
              <a:t> и интерпретация собственных действий и побуждений, своих особенностей и их влияния на впечатление других людей.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28794" y="4143380"/>
            <a:ext cx="5143536" cy="216850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Какой Я? Зачем?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Что обо мне думают?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73038"/>
            <a:ext cx="7772400" cy="785812"/>
          </a:xfrm>
          <a:effectLst>
            <a:outerShdw dist="35921" dir="2700000" algn="ctr" rotWithShape="0">
              <a:srgbClr val="0000CC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Идентификация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928671"/>
            <a:ext cx="7929590" cy="278608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000" b="1" i="1" dirty="0" smtClean="0">
                <a:solidFill>
                  <a:srgbClr val="FFFF00"/>
                </a:solidFill>
              </a:rPr>
              <a:t>в ней ведущую роль играет не эмоциональная, а рациональная составляющая;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000" b="1" i="1" dirty="0" smtClean="0">
                <a:solidFill>
                  <a:srgbClr val="FFFF00"/>
                </a:solidFill>
              </a:rPr>
              <a:t>в процессе идентификации субъект ставит себя на место другого на основе собственных представлений о нём.</a:t>
            </a:r>
          </a:p>
        </p:txBody>
      </p:sp>
      <p:pic>
        <p:nvPicPr>
          <p:cNvPr id="10241" name="Picture 1" descr="C:\Users\Владелец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3208338" cy="30400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2446" y="494791"/>
            <a:ext cx="33212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Verdana"/>
                <a:cs typeface="Verdana"/>
              </a:rPr>
              <a:t>Обратная</a:t>
            </a:r>
            <a:r>
              <a:rPr sz="2800" b="1" spc="-60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связь</a:t>
            </a:r>
            <a:endParaRPr sz="2800" b="1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337817"/>
            <a:ext cx="7990840" cy="3957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Обратная связь</a:t>
            </a:r>
            <a:r>
              <a:rPr sz="1800" b="1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–</a:t>
            </a:r>
            <a:r>
              <a:rPr sz="18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намеренное</a:t>
            </a:r>
            <a:r>
              <a:rPr sz="1800" spc="-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сообщение</a:t>
            </a:r>
            <a:r>
              <a:rPr sz="1800" spc="-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другому</a:t>
            </a:r>
            <a:r>
              <a:rPr sz="18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человеку</a:t>
            </a:r>
            <a:r>
              <a:rPr sz="1800" spc="-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о</a:t>
            </a:r>
            <a:endParaRPr sz="1800">
              <a:solidFill>
                <a:srgbClr val="FFFF00"/>
              </a:solidFill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тех действиях,</a:t>
            </a:r>
            <a:r>
              <a:rPr sz="1800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которые</a:t>
            </a:r>
            <a:r>
              <a:rPr sz="1800" spc="-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ведут</a:t>
            </a:r>
            <a:r>
              <a:rPr sz="18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к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достижению</a:t>
            </a:r>
            <a:r>
              <a:rPr sz="18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цели.</a:t>
            </a:r>
            <a:endParaRPr sz="1800">
              <a:solidFill>
                <a:srgbClr val="FFFF00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Функции</a:t>
            </a:r>
            <a:r>
              <a:rPr sz="1800" b="1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Verdana"/>
                <a:cs typeface="Verdana"/>
              </a:rPr>
              <a:t>обратной</a:t>
            </a:r>
            <a:r>
              <a:rPr sz="1800" b="1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связи:</a:t>
            </a:r>
            <a:endParaRPr sz="1800">
              <a:solidFill>
                <a:srgbClr val="FFFF00"/>
              </a:solidFill>
              <a:latin typeface="Verdana"/>
              <a:cs typeface="Verdana"/>
            </a:endParaRPr>
          </a:p>
          <a:p>
            <a:pPr marL="741045" lvl="1" indent="-28702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741045" algn="l"/>
                <a:tab pos="741680" algn="l"/>
              </a:tabLst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Поддержка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и</a:t>
            </a:r>
            <a:r>
              <a:rPr sz="1400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поощрение</a:t>
            </a:r>
            <a:r>
              <a:rPr sz="1400" spc="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действий,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дающих</a:t>
            </a:r>
            <a:r>
              <a:rPr sz="1400" spc="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нужный</a:t>
            </a:r>
            <a:r>
              <a:rPr sz="1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результат.</a:t>
            </a:r>
            <a:endParaRPr sz="1400">
              <a:solidFill>
                <a:srgbClr val="FFFF00"/>
              </a:solidFill>
              <a:latin typeface="Verdana"/>
              <a:cs typeface="Verdana"/>
            </a:endParaRPr>
          </a:p>
          <a:p>
            <a:pPr marL="741045" lvl="1" indent="-287020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741045" algn="l"/>
                <a:tab pos="741680" algn="l"/>
              </a:tabLst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Изменение</a:t>
            </a:r>
            <a:r>
              <a:rPr sz="1400" spc="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неэффективного</a:t>
            </a:r>
            <a:r>
              <a:rPr sz="1400" spc="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поведения</a:t>
            </a:r>
            <a:endParaRPr sz="1400">
              <a:solidFill>
                <a:srgbClr val="FFFF00"/>
              </a:solidFill>
              <a:latin typeface="Verdana"/>
              <a:cs typeface="Verdana"/>
            </a:endParaRPr>
          </a:p>
          <a:p>
            <a:pPr marL="741045" lvl="1" indent="-287020">
              <a:lnSpc>
                <a:spcPct val="100000"/>
              </a:lnSpc>
              <a:spcBef>
                <a:spcPts val="390"/>
              </a:spcBef>
              <a:buFont typeface="Wingdings"/>
              <a:buChar char=""/>
              <a:tabLst>
                <a:tab pos="741045" algn="l"/>
                <a:tab pos="741680" algn="l"/>
              </a:tabLst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Обучение,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извлечению</a:t>
            </a:r>
            <a:r>
              <a:rPr sz="1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опыта</a:t>
            </a:r>
            <a:r>
              <a:rPr sz="1400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из</a:t>
            </a:r>
            <a:r>
              <a:rPr sz="1400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прошлых</a:t>
            </a:r>
            <a:r>
              <a:rPr sz="1400" spc="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ошибок</a:t>
            </a:r>
            <a:r>
              <a:rPr sz="1400" spc="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и</a:t>
            </a:r>
            <a:r>
              <a:rPr sz="14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00"/>
                </a:solidFill>
                <a:latin typeface="Verdana"/>
                <a:cs typeface="Verdana"/>
              </a:rPr>
              <a:t>неудач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endParaRPr sz="1800">
              <a:solidFill>
                <a:srgbClr val="FFFF00"/>
              </a:solidFill>
              <a:latin typeface="Verdana"/>
              <a:cs typeface="Verdana"/>
            </a:endParaRPr>
          </a:p>
          <a:p>
            <a:pPr marL="356870" marR="407034" indent="-34480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Цель</a:t>
            </a:r>
            <a:r>
              <a:rPr sz="1800" b="1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Verdana"/>
                <a:cs typeface="Verdana"/>
              </a:rPr>
              <a:t>обратной</a:t>
            </a:r>
            <a:r>
              <a:rPr sz="1800" b="1" spc="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связи</a:t>
            </a:r>
            <a:r>
              <a:rPr sz="1800" b="1" spc="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–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 чтобы</a:t>
            </a:r>
            <a:r>
              <a:rPr sz="18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человек</a:t>
            </a:r>
            <a:r>
              <a:rPr sz="1800" spc="-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в</a:t>
            </a:r>
            <a:r>
              <a:rPr sz="18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следующий</a:t>
            </a:r>
            <a:r>
              <a:rPr sz="1800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раз</a:t>
            </a:r>
            <a:r>
              <a:rPr sz="1800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в </a:t>
            </a:r>
            <a:r>
              <a:rPr sz="1800" spc="-6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схожей </a:t>
            </a:r>
            <a:r>
              <a:rPr sz="1800" spc="-10" dirty="0">
                <a:solidFill>
                  <a:srgbClr val="FFFF00"/>
                </a:solidFill>
                <a:latin typeface="Verdana"/>
                <a:cs typeface="Verdana"/>
              </a:rPr>
              <a:t>ситуации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действовал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так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же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успешно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или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избегал </a:t>
            </a: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 допущенных</a:t>
            </a:r>
            <a:r>
              <a:rPr sz="1800" spc="-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Verdana"/>
                <a:cs typeface="Verdana"/>
              </a:rPr>
              <a:t>ранее ошибок.</a:t>
            </a:r>
            <a:endParaRPr sz="1800">
              <a:solidFill>
                <a:srgbClr val="FFFF00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b="1" spc="-10" dirty="0">
                <a:solidFill>
                  <a:srgbClr val="FFFF00"/>
                </a:solidFill>
                <a:latin typeface="Verdana"/>
                <a:cs typeface="Verdana"/>
              </a:rPr>
              <a:t>Структура</a:t>
            </a:r>
            <a:r>
              <a:rPr sz="1800" b="1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Verdana"/>
                <a:cs typeface="Verdana"/>
              </a:rPr>
              <a:t>обратной</a:t>
            </a:r>
            <a:r>
              <a:rPr sz="1800" b="1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связи:</a:t>
            </a:r>
            <a:endParaRPr sz="1800">
              <a:solidFill>
                <a:srgbClr val="FFFF00"/>
              </a:solidFill>
              <a:latin typeface="Verdana"/>
              <a:cs typeface="Verdana"/>
            </a:endParaRPr>
          </a:p>
          <a:p>
            <a:pPr marL="741045" lvl="1" indent="-28702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741045" algn="l"/>
                <a:tab pos="741680" algn="l"/>
              </a:tabLst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Положительные</a:t>
            </a:r>
            <a:r>
              <a:rPr sz="1400" spc="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пункты</a:t>
            </a:r>
            <a:r>
              <a:rPr sz="1400" spc="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(что</a:t>
            </a:r>
            <a:r>
              <a:rPr sz="1400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понравилось)</a:t>
            </a:r>
            <a:r>
              <a:rPr sz="1400" spc="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Verdana"/>
                <a:cs typeface="Verdana"/>
              </a:rPr>
              <a:t>++</a:t>
            </a:r>
            <a:endParaRPr sz="1400">
              <a:solidFill>
                <a:srgbClr val="FFFF00"/>
              </a:solidFill>
              <a:latin typeface="Verdana"/>
              <a:cs typeface="Verdana"/>
            </a:endParaRPr>
          </a:p>
          <a:p>
            <a:pPr marL="741045" lvl="1" indent="-287020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741045" algn="l"/>
                <a:tab pos="741680" algn="l"/>
              </a:tabLst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Пункты</a:t>
            </a:r>
            <a:r>
              <a:rPr sz="1400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к</a:t>
            </a:r>
            <a:r>
              <a:rPr sz="1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улучшению</a:t>
            </a:r>
            <a:r>
              <a:rPr sz="1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(что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добавить,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чего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не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 хватает)</a:t>
            </a:r>
            <a:r>
              <a:rPr sz="14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∆</a:t>
            </a:r>
            <a:r>
              <a:rPr sz="1400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∆</a:t>
            </a:r>
            <a:endParaRPr sz="1400">
              <a:solidFill>
                <a:srgbClr val="FFFF00"/>
              </a:solidFill>
              <a:latin typeface="Verdana"/>
              <a:cs typeface="Verdana"/>
            </a:endParaRPr>
          </a:p>
          <a:p>
            <a:pPr marL="741045" lvl="1" indent="-287020">
              <a:lnSpc>
                <a:spcPts val="1670"/>
              </a:lnSpc>
              <a:spcBef>
                <a:spcPts val="405"/>
              </a:spcBef>
              <a:buFont typeface="Wingdings"/>
              <a:buChar char=""/>
              <a:tabLst>
                <a:tab pos="741045" algn="l"/>
                <a:tab pos="741680" algn="l"/>
              </a:tabLst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Договориться</a:t>
            </a:r>
            <a:r>
              <a:rPr sz="1400" spc="9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о</a:t>
            </a:r>
            <a:r>
              <a:rPr sz="1400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дальнейших</a:t>
            </a:r>
            <a:r>
              <a:rPr sz="1400" spc="5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действиях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(над</a:t>
            </a:r>
            <a:r>
              <a:rPr sz="1400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чем</a:t>
            </a:r>
            <a:r>
              <a:rPr sz="1400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работать,</a:t>
            </a:r>
            <a:r>
              <a:rPr sz="1400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на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чем</a:t>
            </a:r>
            <a:r>
              <a:rPr sz="1400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строить</a:t>
            </a:r>
            <a:endParaRPr sz="1400">
              <a:solidFill>
                <a:srgbClr val="FFFF00"/>
              </a:solidFill>
              <a:latin typeface="Verdana"/>
              <a:cs typeface="Verdana"/>
            </a:endParaRPr>
          </a:p>
          <a:p>
            <a:pPr marL="741045">
              <a:lnSpc>
                <a:spcPts val="1670"/>
              </a:lnSpc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успех)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00"/>
                </a:solidFill>
                <a:latin typeface="Microsoft Sans Serif"/>
                <a:cs typeface="Microsoft Sans Serif"/>
              </a:rPr>
              <a:t>🢣</a:t>
            </a:r>
            <a:r>
              <a:rPr sz="1400" spc="9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00"/>
                </a:solidFill>
                <a:latin typeface="Microsoft Sans Serif"/>
                <a:cs typeface="Microsoft Sans Serif"/>
              </a:rPr>
              <a:t>🢣</a:t>
            </a:r>
            <a:endParaRPr sz="1400">
              <a:solidFill>
                <a:srgbClr val="FFFF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5273040"/>
            <a:ext cx="1143000" cy="11186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02152" y="5265938"/>
            <a:ext cx="3411220" cy="1027430"/>
            <a:chOff x="3502152" y="5265938"/>
            <a:chExt cx="3411220" cy="1027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2275" y="5519826"/>
              <a:ext cx="1510588" cy="7732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4067" y="5265938"/>
              <a:ext cx="1001110" cy="9767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14344" y="5681472"/>
              <a:ext cx="457200" cy="192405"/>
            </a:xfrm>
            <a:custGeom>
              <a:avLst/>
              <a:gdLst/>
              <a:ahLst/>
              <a:cxnLst/>
              <a:rect l="l" t="t" r="r" b="b"/>
              <a:pathLst>
                <a:path w="457200" h="192404">
                  <a:moveTo>
                    <a:pt x="361188" y="0"/>
                  </a:moveTo>
                  <a:lnTo>
                    <a:pt x="361188" y="48005"/>
                  </a:lnTo>
                  <a:lnTo>
                    <a:pt x="0" y="48005"/>
                  </a:lnTo>
                  <a:lnTo>
                    <a:pt x="0" y="144017"/>
                  </a:lnTo>
                  <a:lnTo>
                    <a:pt x="361188" y="144017"/>
                  </a:lnTo>
                  <a:lnTo>
                    <a:pt x="361188" y="192023"/>
                  </a:lnTo>
                  <a:lnTo>
                    <a:pt x="457200" y="96011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14344" y="5681472"/>
              <a:ext cx="457200" cy="192405"/>
            </a:xfrm>
            <a:custGeom>
              <a:avLst/>
              <a:gdLst/>
              <a:ahLst/>
              <a:cxnLst/>
              <a:rect l="l" t="t" r="r" b="b"/>
              <a:pathLst>
                <a:path w="457200" h="192404">
                  <a:moveTo>
                    <a:pt x="0" y="48005"/>
                  </a:moveTo>
                  <a:lnTo>
                    <a:pt x="361188" y="48005"/>
                  </a:lnTo>
                  <a:lnTo>
                    <a:pt x="361188" y="0"/>
                  </a:lnTo>
                  <a:lnTo>
                    <a:pt x="457200" y="96011"/>
                  </a:lnTo>
                  <a:lnTo>
                    <a:pt x="361188" y="192023"/>
                  </a:lnTo>
                  <a:lnTo>
                    <a:pt x="361188" y="144017"/>
                  </a:lnTo>
                  <a:lnTo>
                    <a:pt x="0" y="144017"/>
                  </a:lnTo>
                  <a:lnTo>
                    <a:pt x="0" y="4800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4712" y="5699760"/>
              <a:ext cx="454659" cy="192405"/>
            </a:xfrm>
            <a:custGeom>
              <a:avLst/>
              <a:gdLst/>
              <a:ahLst/>
              <a:cxnLst/>
              <a:rect l="l" t="t" r="r" b="b"/>
              <a:pathLst>
                <a:path w="454660" h="192404">
                  <a:moveTo>
                    <a:pt x="358139" y="0"/>
                  </a:moveTo>
                  <a:lnTo>
                    <a:pt x="358139" y="48005"/>
                  </a:lnTo>
                  <a:lnTo>
                    <a:pt x="0" y="48005"/>
                  </a:lnTo>
                  <a:lnTo>
                    <a:pt x="0" y="144017"/>
                  </a:lnTo>
                  <a:lnTo>
                    <a:pt x="358139" y="144017"/>
                  </a:lnTo>
                  <a:lnTo>
                    <a:pt x="358139" y="192023"/>
                  </a:lnTo>
                  <a:lnTo>
                    <a:pt x="454151" y="96011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34712" y="5699760"/>
              <a:ext cx="454659" cy="192405"/>
            </a:xfrm>
            <a:custGeom>
              <a:avLst/>
              <a:gdLst/>
              <a:ahLst/>
              <a:cxnLst/>
              <a:rect l="l" t="t" r="r" b="b"/>
              <a:pathLst>
                <a:path w="454660" h="192404">
                  <a:moveTo>
                    <a:pt x="0" y="48005"/>
                  </a:moveTo>
                  <a:lnTo>
                    <a:pt x="358139" y="48005"/>
                  </a:lnTo>
                  <a:lnTo>
                    <a:pt x="358139" y="0"/>
                  </a:lnTo>
                  <a:lnTo>
                    <a:pt x="454151" y="96011"/>
                  </a:lnTo>
                  <a:lnTo>
                    <a:pt x="358139" y="192023"/>
                  </a:lnTo>
                  <a:lnTo>
                    <a:pt x="358139" y="144017"/>
                  </a:lnTo>
                  <a:lnTo>
                    <a:pt x="0" y="144017"/>
                  </a:lnTo>
                  <a:lnTo>
                    <a:pt x="0" y="4800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Результат </a:t>
            </a:r>
            <a:r>
              <a:rPr lang="ru-RU" sz="2800" b="1" dirty="0" smtClean="0"/>
              <a:t>консультативной беседы - </a:t>
            </a:r>
            <a:r>
              <a:rPr lang="ru-RU" sz="2800" b="1" dirty="0" smtClean="0">
                <a:solidFill>
                  <a:srgbClr val="FFFF00"/>
                </a:solidFill>
              </a:rPr>
              <a:t>понимание собственной роли </a:t>
            </a:r>
            <a:r>
              <a:rPr lang="ru-RU" sz="2800" b="1" dirty="0" smtClean="0"/>
              <a:t>и участия в происходящей жизненной ситуации и </a:t>
            </a:r>
            <a:r>
              <a:rPr lang="ru-RU" sz="2800" b="1" dirty="0" smtClean="0">
                <a:solidFill>
                  <a:srgbClr val="FFFF00"/>
                </a:solidFill>
              </a:rPr>
              <a:t>принятие родителем на себя ответственности за это</a:t>
            </a:r>
            <a:r>
              <a:rPr lang="ru-RU" sz="2800" b="1" dirty="0" smtClean="0"/>
              <a:t>.</a:t>
            </a:r>
          </a:p>
          <a:p>
            <a:endParaRPr lang="ru-RU" sz="2800" dirty="0"/>
          </a:p>
        </p:txBody>
      </p:sp>
      <p:pic>
        <p:nvPicPr>
          <p:cNvPr id="6146" name="Picture 2" descr="C:\Users\Admin\Desktop\Новая папка\d2433f31868d44cd972fc711decc97e2f0.jpg"/>
          <p:cNvPicPr>
            <a:picLocks noChangeAspect="1" noChangeArrowheads="1"/>
          </p:cNvPicPr>
          <p:nvPr/>
        </p:nvPicPr>
        <p:blipFill>
          <a:blip r:embed="rId2"/>
          <a:srcRect l="10964" t="10725" r="5152"/>
          <a:stretch>
            <a:fillRect/>
          </a:stretch>
        </p:blipFill>
        <p:spPr bwMode="auto">
          <a:xfrm>
            <a:off x="1643042" y="285728"/>
            <a:ext cx="6215106" cy="37280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slide-19.jpg"/>
          <p:cNvPicPr>
            <a:picLocks noChangeAspect="1" noChangeArrowheads="1"/>
          </p:cNvPicPr>
          <p:nvPr/>
        </p:nvPicPr>
        <p:blipFill>
          <a:blip r:embed="rId2"/>
          <a:srcRect l="9944" r="5366" b="8726"/>
          <a:stretch>
            <a:fillRect/>
          </a:stretch>
        </p:blipFill>
        <p:spPr bwMode="auto">
          <a:xfrm>
            <a:off x="214282" y="214290"/>
            <a:ext cx="5286412" cy="4267213"/>
          </a:xfrm>
          <a:prstGeom prst="rect">
            <a:avLst/>
          </a:prstGeom>
          <a:noFill/>
        </p:spPr>
      </p:pic>
      <p:pic>
        <p:nvPicPr>
          <p:cNvPr id="36867" name="Picture 3" descr="C:\Users\Admin\Desktop\empaticheskoe-slush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72008"/>
            <a:ext cx="3438160" cy="2071702"/>
          </a:xfrm>
          <a:prstGeom prst="rect">
            <a:avLst/>
          </a:prstGeom>
          <a:noFill/>
        </p:spPr>
      </p:pic>
      <p:pic>
        <p:nvPicPr>
          <p:cNvPr id="36868" name="Picture 4" descr="C:\Users\Admin\Desktop\4-11.jpg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5868582" y="214290"/>
            <a:ext cx="2989698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-ledi.ru/images/pics/8_%D1%81%D0%BE%D0%B2%D0%B5%D1%82%D0%BE%D0%B2_%D0%BA%D0%B0%D0%BA_%D1%81%D0%BD%D1%8F%D1%82%D1%8C_%D1%81%D1%82%D1%80%D0%B5%D1%81%D1%81_%D0%B1%D0%B5%D0%B7_%D0%BB%D0%B5%D0%BA%D0%B0%D1%80%D1%81%D1%82%D0%B2_%D0%B8_%D0%B0%D0%BB%D0%BA%D0%BE%D0%B3%D0%BE%D0%BB%D1%8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14686"/>
            <a:ext cx="3464743" cy="27717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Педагогический</a:t>
            </a:r>
            <a:r>
              <a:rPr lang="ru-RU" dirty="0" smtClean="0"/>
              <a:t> </a:t>
            </a:r>
            <a:r>
              <a:rPr lang="ru-RU" b="1" dirty="0" smtClean="0"/>
              <a:t>брифинг</a:t>
            </a:r>
            <a:r>
              <a:rPr lang="ru-RU" dirty="0" smtClean="0"/>
              <a:t> - краткая пресс – конференция, позволяющая оценить профессиональный </a:t>
            </a:r>
            <a:r>
              <a:rPr lang="ru-RU" b="1" dirty="0" smtClean="0"/>
              <a:t>педагогический</a:t>
            </a:r>
            <a:r>
              <a:rPr lang="ru-RU" dirty="0" smtClean="0"/>
              <a:t> опыт по определенному вопросу; инновационность применяемых  методик и технологий.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218599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Понимание</a:t>
            </a:r>
            <a:r>
              <a:rPr lang="ru-RU" dirty="0" smtClean="0"/>
              <a:t> — это всегда сотворчество понимающих, способное восполнять и обогащать </a:t>
            </a:r>
            <a:r>
              <a:rPr lang="ru-RU" dirty="0" smtClean="0"/>
              <a:t>любой текст</a:t>
            </a:r>
            <a:r>
              <a:rPr lang="ru-RU" dirty="0" smtClean="0"/>
              <a:t>, вносить в него многообразные новые </a:t>
            </a:r>
            <a:r>
              <a:rPr lang="ru-RU" dirty="0" smtClean="0"/>
              <a:t>смыслы</a:t>
            </a:r>
            <a:endParaRPr lang="ru-RU" dirty="0"/>
          </a:p>
        </p:txBody>
      </p:sp>
      <p:pic>
        <p:nvPicPr>
          <p:cNvPr id="7170" name="Picture 2" descr="C:\Users\Admin\Desktop\Новая папка\4c7c0e1c8c9fda04a68e93b0bc974d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6589758" cy="34607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Спасибо за </a:t>
            </a:r>
            <a:r>
              <a:rPr lang="ru-RU" sz="5400" b="1" dirty="0" smtClean="0">
                <a:solidFill>
                  <a:srgbClr val="FFFF00"/>
                </a:solidFill>
              </a:rPr>
              <a:t>внимание и ваше понимание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dp-piter.ru/wp-content/uploads/2014/02/shutterstock_940532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9288"/>
            <a:ext cx="5768498" cy="5180111"/>
          </a:xfrm>
          <a:prstGeom prst="rect">
            <a:avLst/>
          </a:prstGeom>
          <a:noFill/>
        </p:spPr>
      </p:pic>
      <p:pic>
        <p:nvPicPr>
          <p:cNvPr id="6" name="Picture 2" descr="http://oniomania.ru/figure_in_thera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4140459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Новая папка\img9.jpg"/>
          <p:cNvPicPr>
            <a:picLocks noChangeAspect="1" noChangeArrowheads="1"/>
          </p:cNvPicPr>
          <p:nvPr/>
        </p:nvPicPr>
        <p:blipFill>
          <a:blip r:embed="rId2"/>
          <a:srcRect l="4687" t="12500" r="4687" b="12500"/>
          <a:stretch>
            <a:fillRect/>
          </a:stretch>
        </p:blipFill>
        <p:spPr bwMode="auto">
          <a:xfrm>
            <a:off x="500034" y="928670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03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929066"/>
            <a:ext cx="3972516" cy="27686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Понимание - суть профессиональной помощи, оказываемой педагогами во время консультирования. Консультироваться – значит советоваться со специалистом по какому-нибудь вопросу.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818" b="5455"/>
          <a:stretch>
            <a:fillRect/>
          </a:stretch>
        </p:blipFill>
        <p:spPr bwMode="auto">
          <a:xfrm>
            <a:off x="857224" y="500042"/>
            <a:ext cx="7715304" cy="5572164"/>
          </a:xfrm>
          <a:prstGeom prst="rect">
            <a:avLst/>
          </a:prstGeom>
          <a:noFill/>
        </p:spPr>
      </p:pic>
      <p:pic>
        <p:nvPicPr>
          <p:cNvPr id="2052" name="Picture 4" descr="C:\Users\Admin\Desktop\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5843603" cy="4143404"/>
          </a:xfrm>
          <a:prstGeom prst="rect">
            <a:avLst/>
          </a:prstGeom>
          <a:noFill/>
        </p:spPr>
      </p:pic>
      <p:sp>
        <p:nvSpPr>
          <p:cNvPr id="2054" name="AutoShape 6" descr="https://s1.slide-share.ru/s_slide/bdba4841d2632b974aa2ba4b6b72c888/49485502-0c50-40f7-9194-e78db0df89c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1.slide-share.ru/s_slide/bdba4841d2632b974aa2ba4b6b72c888/49485502-0c50-40f7-9194-e78db0df89c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xn--80aaa4abqlf7a5a2j.xn--p1ai/i/konsultaciya-psihol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549049"/>
            <a:ext cx="5328592" cy="23089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39248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Понимание</a:t>
            </a:r>
            <a:r>
              <a:rPr lang="ru-RU" dirty="0" smtClean="0"/>
              <a:t> является жизненной необходимостью каждого человека, проблемой любого общества. Понимание другого человека и себя в каждом конкретном случае  оказывается необходимым условием для решения каждодневных жизненных вопросов, решения поставленных задач и разрешения ситуаций,   достижения близких и отдаленных целей.</a:t>
            </a:r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78684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FFFF00"/>
                </a:solidFill>
              </a:rPr>
              <a:t>Понимание</a:t>
            </a:r>
            <a:r>
              <a:rPr lang="ru-RU" dirty="0" smtClean="0"/>
              <a:t> - </a:t>
            </a:r>
            <a:r>
              <a:rPr lang="ru-RU" sz="3000" dirty="0" smtClean="0"/>
              <a:t>это постижение  </a:t>
            </a:r>
            <a:r>
              <a:rPr lang="ru-RU" sz="3000" dirty="0" smtClean="0"/>
              <a:t>и связывание воедино</a:t>
            </a:r>
            <a:r>
              <a:rPr lang="ru-RU" sz="3000" dirty="0" smtClean="0"/>
              <a:t>:</a:t>
            </a:r>
          </a:p>
          <a:p>
            <a:pPr algn="ctr"/>
            <a:r>
              <a:rPr lang="ru-RU" sz="3000" dirty="0" smtClean="0"/>
              <a:t> </a:t>
            </a:r>
            <a:r>
              <a:rPr lang="ru-RU" sz="3000" dirty="0" smtClean="0"/>
              <a:t>внутренних причин и автобиографических обстоятельств,   приведших  к   эмоционально  трудной  ситуации; </a:t>
            </a:r>
            <a:endParaRPr lang="ru-RU" sz="3000" dirty="0" smtClean="0"/>
          </a:p>
          <a:p>
            <a:pPr algn="ctr"/>
            <a:r>
              <a:rPr lang="ru-RU" sz="3000" dirty="0" smtClean="0"/>
              <a:t>комплексных </a:t>
            </a:r>
            <a:r>
              <a:rPr lang="ru-RU" sz="3000" dirty="0" smtClean="0"/>
              <a:t>условий развития конкретной  личности (условия - возрастные, социальные, семейные, индивидуальных, случайных</a:t>
            </a:r>
            <a:r>
              <a:rPr lang="ru-RU" sz="3000" dirty="0" smtClean="0"/>
              <a:t>);</a:t>
            </a:r>
          </a:p>
          <a:p>
            <a:pPr algn="ctr"/>
            <a:r>
              <a:rPr lang="ru-RU" sz="3000" dirty="0" smtClean="0"/>
              <a:t> </a:t>
            </a:r>
            <a:r>
              <a:rPr lang="ru-RU" sz="3000" dirty="0" smtClean="0"/>
              <a:t>собственных установок родителя, особенностей его ментальности, миропонимания. </a:t>
            </a:r>
            <a:endParaRPr lang="ru-RU" sz="3000" b="1" dirty="0" smtClean="0"/>
          </a:p>
          <a:p>
            <a:endParaRPr lang="ru-RU" dirty="0"/>
          </a:p>
        </p:txBody>
      </p:sp>
      <p:pic>
        <p:nvPicPr>
          <p:cNvPr id="2050" name="Picture 2" descr="C:\Users\Admin\Desktop\Новая папка\perception-3110813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523819"/>
            <a:ext cx="3502639" cy="23341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11996" r="16278" b="5927"/>
          <a:stretch>
            <a:fillRect/>
          </a:stretch>
        </p:blipFill>
        <p:spPr bwMode="auto">
          <a:xfrm>
            <a:off x="857224" y="642918"/>
            <a:ext cx="77221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044" b="13819"/>
          <a:stretch>
            <a:fillRect/>
          </a:stretch>
        </p:blipFill>
        <p:spPr bwMode="auto">
          <a:xfrm>
            <a:off x="714348" y="285728"/>
            <a:ext cx="8006293" cy="3786214"/>
          </a:xfrm>
          <a:prstGeom prst="rect">
            <a:avLst/>
          </a:prstGeom>
          <a:noFill/>
        </p:spPr>
      </p:pic>
      <p:pic>
        <p:nvPicPr>
          <p:cNvPr id="3075" name="Picture 3" descr="C:\Users\Admin\Desktop\Новая папка\013.jpg"/>
          <p:cNvPicPr>
            <a:picLocks noChangeAspect="1" noChangeArrowheads="1"/>
          </p:cNvPicPr>
          <p:nvPr/>
        </p:nvPicPr>
        <p:blipFill>
          <a:blip r:embed="rId3"/>
          <a:srcRect l="9375" t="23958" r="4687"/>
          <a:stretch>
            <a:fillRect/>
          </a:stretch>
        </p:blipFill>
        <p:spPr bwMode="auto">
          <a:xfrm>
            <a:off x="2857488" y="4143380"/>
            <a:ext cx="3786214" cy="25126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382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Педагогический брифинг «Понимание как центральный момент консультирования»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Эмпатия </vt:lpstr>
      <vt:lpstr>Рефлексия -  самовосприятие и интерпретация собственных действий и побуждений, своих особенностей и их влияния на впечатление других людей.</vt:lpstr>
      <vt:lpstr>Идентификация</vt:lpstr>
      <vt:lpstr>Обратная связь</vt:lpstr>
      <vt:lpstr>Слайд 18</vt:lpstr>
      <vt:lpstr>Слайд 19</vt:lpstr>
      <vt:lpstr>Слайд 20</vt:lpstr>
      <vt:lpstr>Спасибо за внимание и ваше понимание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Admin</cp:lastModifiedBy>
  <cp:revision>89</cp:revision>
  <dcterms:created xsi:type="dcterms:W3CDTF">2014-12-21T13:02:02Z</dcterms:created>
  <dcterms:modified xsi:type="dcterms:W3CDTF">2021-08-18T20:53:46Z</dcterms:modified>
</cp:coreProperties>
</file>