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6" r:id="rId2"/>
    <p:sldId id="263" r:id="rId3"/>
    <p:sldId id="264" r:id="rId4"/>
    <p:sldId id="262" r:id="rId5"/>
    <p:sldId id="258" r:id="rId6"/>
    <p:sldId id="299" r:id="rId7"/>
    <p:sldId id="267" r:id="rId8"/>
    <p:sldId id="259" r:id="rId9"/>
    <p:sldId id="268" r:id="rId10"/>
    <p:sldId id="260" r:id="rId11"/>
    <p:sldId id="269" r:id="rId12"/>
    <p:sldId id="261" r:id="rId13"/>
    <p:sldId id="270" r:id="rId14"/>
    <p:sldId id="271" r:id="rId15"/>
    <p:sldId id="297" r:id="rId16"/>
    <p:sldId id="272" r:id="rId17"/>
    <p:sldId id="280" r:id="rId18"/>
    <p:sldId id="284" r:id="rId19"/>
    <p:sldId id="285" r:id="rId20"/>
    <p:sldId id="286" r:id="rId21"/>
    <p:sldId id="287" r:id="rId22"/>
    <p:sldId id="292" r:id="rId23"/>
    <p:sldId id="288" r:id="rId24"/>
    <p:sldId id="289" r:id="rId25"/>
    <p:sldId id="290" r:id="rId26"/>
    <p:sldId id="291" r:id="rId27"/>
    <p:sldId id="294" r:id="rId28"/>
    <p:sldId id="296" r:id="rId29"/>
    <p:sldId id="295" r:id="rId30"/>
    <p:sldId id="283" r:id="rId31"/>
    <p:sldId id="282" r:id="rId32"/>
    <p:sldId id="274" r:id="rId33"/>
    <p:sldId id="30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D8031-1F7E-49A4-9513-F969A88CDCE8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F3696-BF62-4D12-AF4D-F35F72A741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687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418C-6C4E-4FBA-BB60-2534E7154AC5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CB85-BBFC-4482-8D8A-C7C565A82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418C-6C4E-4FBA-BB60-2534E7154AC5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CB85-BBFC-4482-8D8A-C7C565A82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418C-6C4E-4FBA-BB60-2534E7154AC5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CB85-BBFC-4482-8D8A-C7C565A82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418C-6C4E-4FBA-BB60-2534E7154AC5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CB85-BBFC-4482-8D8A-C7C565A82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418C-6C4E-4FBA-BB60-2534E7154AC5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CB85-BBFC-4482-8D8A-C7C565A82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418C-6C4E-4FBA-BB60-2534E7154AC5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CB85-BBFC-4482-8D8A-C7C565A82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418C-6C4E-4FBA-BB60-2534E7154AC5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CB85-BBFC-4482-8D8A-C7C565A82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418C-6C4E-4FBA-BB60-2534E7154AC5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CB85-BBFC-4482-8D8A-C7C565A82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418C-6C4E-4FBA-BB60-2534E7154AC5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CB85-BBFC-4482-8D8A-C7C565A82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418C-6C4E-4FBA-BB60-2534E7154AC5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CB85-BBFC-4482-8D8A-C7C565A82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418C-6C4E-4FBA-BB60-2534E7154AC5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CB85-BBFC-4482-8D8A-C7C565A82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6418C-6C4E-4FBA-BB60-2534E7154AC5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2CB85-BBFC-4482-8D8A-C7C565A82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hcg2fqr520" TargetMode="External"/><Relationship Id="rId2" Type="http://schemas.openxmlformats.org/officeDocument/2006/relationships/hyperlink" Target="https://learningapps.org/myapps.php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u/resource/22630373" TargetMode="External"/><Relationship Id="rId2" Type="http://schemas.openxmlformats.org/officeDocument/2006/relationships/hyperlink" Target="https://wordwall.net/ru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ordwall.net/ru/resource/22566845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mersibo.ru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encup.ru/test/7530" TargetMode="External"/><Relationship Id="rId2" Type="http://schemas.openxmlformats.org/officeDocument/2006/relationships/hyperlink" Target="https://pencup.ru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encup.ru/test/6683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triv.in/214656" TargetMode="External"/><Relationship Id="rId2" Type="http://schemas.openxmlformats.org/officeDocument/2006/relationships/hyperlink" Target="https://www.triventy.com/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857255"/>
          </a:xfrm>
        </p:spPr>
        <p:txBody>
          <a:bodyPr>
            <a:normAutofit/>
          </a:bodyPr>
          <a:lstStyle/>
          <a:p>
            <a:r>
              <a:rPr lang="ru-RU" sz="2400" dirty="0"/>
              <a:t>МАДОУ «Центр развития ребенка – детский сад №137» г.Перми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1857364"/>
            <a:ext cx="7572428" cy="221457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«Использование современных дистанционных технологий в работе со старшими дошкольниками»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29256" y="5000636"/>
            <a:ext cx="3286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Подготовила учитель-дефектолог</a:t>
            </a:r>
          </a:p>
          <a:p>
            <a:r>
              <a:rPr lang="ru-RU" sz="1600" dirty="0"/>
              <a:t>                                 Колесникова Т.В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https://learningapps.org/myapps.php</a:t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28728" y="1714488"/>
            <a:ext cx="721523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«+»</a:t>
            </a:r>
          </a:p>
          <a:p>
            <a:r>
              <a:rPr lang="ru-RU" sz="2400" dirty="0"/>
              <a:t>- разнообразие вариантов по созданию заданий;</a:t>
            </a:r>
          </a:p>
          <a:p>
            <a:r>
              <a:rPr lang="ru-RU" sz="2400" dirty="0"/>
              <a:t>- знания в игровой форме;</a:t>
            </a:r>
          </a:p>
          <a:p>
            <a:pPr>
              <a:buFontTx/>
              <a:buChar char="-"/>
            </a:pPr>
            <a:r>
              <a:rPr lang="ru-RU" sz="2400" dirty="0"/>
              <a:t> возможность использования картинок, озвучивания;</a:t>
            </a:r>
          </a:p>
          <a:p>
            <a:pPr>
              <a:buFontTx/>
              <a:buChar char="-"/>
            </a:pPr>
            <a:r>
              <a:rPr lang="ru-RU" sz="2400" dirty="0"/>
              <a:t> дифференциация по уровню развития детей;</a:t>
            </a:r>
          </a:p>
          <a:p>
            <a:pPr>
              <a:buFontTx/>
              <a:buChar char="-"/>
            </a:pPr>
            <a:r>
              <a:rPr lang="ru-RU" sz="2400" dirty="0"/>
              <a:t> удобные ссылки, </a:t>
            </a:r>
            <a:r>
              <a:rPr lang="en-US" sz="2400" dirty="0"/>
              <a:t>QR-code</a:t>
            </a:r>
            <a:endParaRPr lang="ru-RU" sz="2400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r>
              <a:rPr lang="ru-RU" dirty="0"/>
              <a:t>«-»</a:t>
            </a:r>
            <a:endParaRPr lang="en-US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11760" y="5229200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https://learningapps.org/watch?v=phcg2fqr520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632" t="6238" b="3313"/>
          <a:stretch>
            <a:fillRect/>
          </a:stretch>
        </p:blipFill>
        <p:spPr bwMode="auto">
          <a:xfrm>
            <a:off x="785786" y="1000108"/>
            <a:ext cx="792958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714480" y="428604"/>
            <a:ext cx="600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WORDWALL</a:t>
            </a:r>
            <a:endParaRPr lang="ru-RU" sz="36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https://wordwall.net/ru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57290" y="1714488"/>
            <a:ext cx="742955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«+»</a:t>
            </a:r>
          </a:p>
          <a:p>
            <a:r>
              <a:rPr lang="ru-RU" sz="2400" dirty="0"/>
              <a:t>- возможность создания интерактивных упражнений и мини-игр; </a:t>
            </a:r>
          </a:p>
          <a:p>
            <a:pPr>
              <a:buFontTx/>
              <a:buChar char="-"/>
            </a:pPr>
            <a:r>
              <a:rPr lang="ru-RU" sz="2400" dirty="0"/>
              <a:t> 33 интерактивных шаблона для создания интерактивных игр;</a:t>
            </a:r>
          </a:p>
          <a:p>
            <a:pPr>
              <a:buFontTx/>
              <a:buChar char="-"/>
            </a:pPr>
            <a:r>
              <a:rPr lang="ru-RU" sz="2400" dirty="0"/>
              <a:t> 21 шаблон для печати</a:t>
            </a:r>
          </a:p>
          <a:p>
            <a:r>
              <a:rPr lang="ru-RU" sz="2400" dirty="0"/>
              <a:t>«-»</a:t>
            </a:r>
          </a:p>
          <a:p>
            <a:pPr>
              <a:buFontTx/>
              <a:buChar char="-"/>
            </a:pPr>
            <a:r>
              <a:rPr lang="ru-RU" sz="2400" dirty="0"/>
              <a:t> финансово затратная (всего 5 бесплатных игр)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en-US" dirty="0">
                <a:hlinkClick r:id="rId3"/>
              </a:rPr>
              <a:t>https://wordwall.net/ru/resource/22630373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57290" y="4831342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https://wordwall.net/ru/resource/22566845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557" t="3030" b="4544"/>
          <a:stretch>
            <a:fillRect/>
          </a:stretch>
        </p:blipFill>
        <p:spPr bwMode="auto">
          <a:xfrm>
            <a:off x="1071538" y="1000108"/>
            <a:ext cx="7667593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643174" y="357166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МЕРСИБО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5852" y="1142984"/>
            <a:ext cx="75724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«+»</a:t>
            </a:r>
          </a:p>
          <a:p>
            <a:pPr>
              <a:buFontTx/>
              <a:buChar char="-"/>
            </a:pPr>
            <a:r>
              <a:rPr lang="ru-RU" sz="2800" dirty="0"/>
              <a:t> продолжительность игры до 3 минут;</a:t>
            </a:r>
          </a:p>
          <a:p>
            <a:pPr>
              <a:buFontTx/>
              <a:buChar char="-"/>
            </a:pPr>
            <a:r>
              <a:rPr lang="ru-RU" sz="2800" dirty="0"/>
              <a:t> конкретная цель игры;</a:t>
            </a:r>
          </a:p>
          <a:p>
            <a:pPr>
              <a:buFontTx/>
              <a:buChar char="-"/>
            </a:pPr>
            <a:r>
              <a:rPr lang="ru-RU" sz="2800" dirty="0"/>
              <a:t> красочное оформление (привлекательность для ребенка);</a:t>
            </a:r>
          </a:p>
          <a:p>
            <a:pPr>
              <a:buFontTx/>
              <a:buChar char="-"/>
            </a:pPr>
            <a:r>
              <a:rPr lang="ru-RU" sz="2800" dirty="0"/>
              <a:t> возможность распечатать дополнительные задания;</a:t>
            </a:r>
          </a:p>
          <a:p>
            <a:pPr>
              <a:buFontTx/>
              <a:buChar char="-"/>
            </a:pPr>
            <a:r>
              <a:rPr lang="ru-RU" sz="2800" dirty="0"/>
              <a:t>создавать свои варианты игр;</a:t>
            </a:r>
          </a:p>
          <a:p>
            <a:pPr>
              <a:buFontTx/>
              <a:buChar char="-"/>
            </a:pPr>
            <a:r>
              <a:rPr lang="ru-RU" sz="2800" dirty="0"/>
              <a:t> качественные инструкции (озвучено, понятно для ребенка);</a:t>
            </a:r>
          </a:p>
          <a:p>
            <a:r>
              <a:rPr lang="ru-RU" sz="2800" dirty="0"/>
              <a:t>«-»</a:t>
            </a:r>
          </a:p>
          <a:p>
            <a:pPr>
              <a:buFontTx/>
              <a:buChar char="-"/>
            </a:pPr>
            <a:r>
              <a:rPr lang="ru-RU" sz="2800" dirty="0"/>
              <a:t> платная подписка ( больше возможностей)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7290" y="571481"/>
            <a:ext cx="6000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hlinkClick r:id="rId2"/>
              </a:rPr>
              <a:t>https://mersibo.ru</a:t>
            </a:r>
            <a:r>
              <a:rPr lang="ru-RU" sz="3200" dirty="0"/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b="5257"/>
          <a:stretch>
            <a:fillRect/>
          </a:stretch>
        </p:blipFill>
        <p:spPr bwMode="auto">
          <a:xfrm>
            <a:off x="214282" y="285728"/>
            <a:ext cx="8671198" cy="462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830D4-C992-4893-8199-FA9DEEB24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8367"/>
            <a:ext cx="8229600" cy="978385"/>
          </a:xfrm>
        </p:spPr>
        <p:txBody>
          <a:bodyPr/>
          <a:lstStyle/>
          <a:p>
            <a:r>
              <a:rPr lang="ru-RU" dirty="0"/>
              <a:t>ЛЕКОТЕКА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1F8C9B-E5D5-42DE-A9E9-C2E999A71D84}"/>
              </a:ext>
            </a:extLst>
          </p:cNvPr>
          <p:cNvSpPr txBox="1"/>
          <p:nvPr/>
        </p:nvSpPr>
        <p:spPr>
          <a:xfrm>
            <a:off x="1403648" y="1200969"/>
            <a:ext cx="712879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«+»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удобство использования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привлекательность для детей и родителей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актуальность материалов, </a:t>
            </a:r>
            <a:r>
              <a:rPr lang="ru-RU" sz="2800" dirty="0" err="1"/>
              <a:t>тематичность</a:t>
            </a:r>
            <a:endParaRPr lang="ru-R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возможность выбора деятельности, ее последовательности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err="1"/>
              <a:t>полифункциональность</a:t>
            </a:r>
            <a:r>
              <a:rPr lang="ru-RU" sz="2800" dirty="0"/>
              <a:t> (многозадачность)</a:t>
            </a:r>
          </a:p>
          <a:p>
            <a:r>
              <a:rPr lang="ru-RU" sz="3200" dirty="0"/>
              <a:t>«-»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ограниченность количества экземпляров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финансовые затраты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временные затраты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517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950E7E-5A3D-4950-821E-B220A3F14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8857" y="1923551"/>
            <a:ext cx="3510135" cy="26326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3EA281-52E5-4CB2-ACF7-D8F58857A7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-1868" r="32150"/>
          <a:stretch/>
        </p:blipFill>
        <p:spPr>
          <a:xfrm rot="5400000">
            <a:off x="4977205" y="935563"/>
            <a:ext cx="3126079" cy="436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37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35CBB-689F-4332-A49C-F3819F05D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Основы грамоты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3864A00-3E9C-4E8D-BF9B-5B58EEC526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8001"/>
          <a:stretch/>
        </p:blipFill>
        <p:spPr>
          <a:xfrm rot="5400000">
            <a:off x="5339773" y="1771153"/>
            <a:ext cx="3158836" cy="3580858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9BDEEACB-38F5-4D04-9F3F-0004616FB1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" r="6818" b="3700"/>
          <a:stretch/>
        </p:blipFill>
        <p:spPr>
          <a:xfrm rot="16200000">
            <a:off x="1010799" y="1304764"/>
            <a:ext cx="3158837" cy="4248472"/>
          </a:xfrm>
        </p:spPr>
      </p:pic>
    </p:spTree>
    <p:extLst>
      <p:ext uri="{BB962C8B-B14F-4D97-AF65-F5344CB8AC3E}">
        <p14:creationId xmlns:p14="http://schemas.microsoft.com/office/powerpoint/2010/main" val="2193157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Основы грамоты</a:t>
            </a:r>
          </a:p>
        </p:txBody>
      </p:sp>
      <p:pic>
        <p:nvPicPr>
          <p:cNvPr id="1028" name="Picture 4" descr="D:\User\Downloads\клуб МО\МО 22\z1a7Ka6xEkQ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30000"/>
          </a:blip>
          <a:srcRect l="12819" t="4104" r="9313" b="4349"/>
          <a:stretch>
            <a:fillRect/>
          </a:stretch>
        </p:blipFill>
        <p:spPr bwMode="auto">
          <a:xfrm rot="16200000">
            <a:off x="1771920" y="1657048"/>
            <a:ext cx="1964545" cy="3079557"/>
          </a:xfrm>
          <a:prstGeom prst="rect">
            <a:avLst/>
          </a:prstGeom>
          <a:noFill/>
        </p:spPr>
      </p:pic>
      <p:pic>
        <p:nvPicPr>
          <p:cNvPr id="1029" name="Picture 5" descr="D:\User\Downloads\клуб МО\МО 22\7i1oHLhTRK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30000"/>
          </a:blip>
          <a:srcRect l="14760" t="4403" b="10691"/>
          <a:stretch>
            <a:fillRect/>
          </a:stretch>
        </p:blipFill>
        <p:spPr bwMode="auto">
          <a:xfrm rot="16200000">
            <a:off x="4851012" y="2279251"/>
            <a:ext cx="3442506" cy="25717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13A0D-55DA-4996-AC48-9319CDC93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Актуальность дистанционных технологий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843FF5-7F66-442F-A995-0C738E13A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Непрерывность коррекционной помощи</a:t>
            </a:r>
          </a:p>
          <a:p>
            <a:pPr>
              <a:buFontTx/>
              <a:buChar char="-"/>
            </a:pPr>
            <a:r>
              <a:rPr lang="ru-RU" sz="2600" dirty="0"/>
              <a:t>высокий уровень заболеваемости детей с ОВЗ, </a:t>
            </a:r>
          </a:p>
          <a:p>
            <a:pPr>
              <a:buFontTx/>
              <a:buChar char="-"/>
            </a:pPr>
            <a:r>
              <a:rPr lang="ru-RU" sz="2600" dirty="0"/>
              <a:t>необходимость реабилитационного, стационарного лечения </a:t>
            </a:r>
          </a:p>
          <a:p>
            <a:r>
              <a:rPr lang="ru-RU" dirty="0"/>
              <a:t>Высокая востребованность среди детей и родителей</a:t>
            </a:r>
          </a:p>
          <a:p>
            <a:r>
              <a:rPr lang="ru-RU" dirty="0"/>
              <a:t>Наличие технических возможностей семьи</a:t>
            </a:r>
          </a:p>
          <a:p>
            <a:r>
              <a:rPr lang="ru-RU" dirty="0"/>
              <a:t>Выбор педагогически обоснованных, актуальных материалов</a:t>
            </a:r>
          </a:p>
          <a:p>
            <a:r>
              <a:rPr lang="ru-RU" dirty="0"/>
              <a:t>Локдауны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8170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Развитие элементарных математических представлений</a:t>
            </a:r>
          </a:p>
        </p:txBody>
      </p:sp>
      <p:pic>
        <p:nvPicPr>
          <p:cNvPr id="2050" name="Picture 2" descr="D:\User\Downloads\клуб МО\МО 22\AQEZbFlrWp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30000"/>
          </a:blip>
          <a:srcRect l="9453" r="3872" b="13837"/>
          <a:stretch>
            <a:fillRect/>
          </a:stretch>
        </p:blipFill>
        <p:spPr bwMode="auto">
          <a:xfrm rot="16200000">
            <a:off x="911983" y="2445549"/>
            <a:ext cx="3500461" cy="2609844"/>
          </a:xfrm>
          <a:prstGeom prst="rect">
            <a:avLst/>
          </a:prstGeom>
          <a:noFill/>
        </p:spPr>
      </p:pic>
      <p:pic>
        <p:nvPicPr>
          <p:cNvPr id="2051" name="Picture 3" descr="D:\User\Downloads\клуб МО\МО 22\LE80Pzwvp4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30000"/>
          </a:blip>
          <a:srcRect l="9313" t="2525" r="8610" b="5927"/>
          <a:stretch>
            <a:fillRect/>
          </a:stretch>
        </p:blipFill>
        <p:spPr bwMode="auto">
          <a:xfrm>
            <a:off x="5286380" y="1714488"/>
            <a:ext cx="2786082" cy="414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Развитие элементарных математических представлений</a:t>
            </a:r>
          </a:p>
        </p:txBody>
      </p:sp>
      <p:pic>
        <p:nvPicPr>
          <p:cNvPr id="3074" name="Picture 2" descr="D:\User\Downloads\клуб МО\МО 22\F9SfRPWaKu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30000"/>
          </a:blip>
          <a:srcRect l="14760" t="5974" b="9119"/>
          <a:stretch>
            <a:fillRect/>
          </a:stretch>
        </p:blipFill>
        <p:spPr bwMode="auto">
          <a:xfrm rot="16200000">
            <a:off x="1254923" y="2674111"/>
            <a:ext cx="3633757" cy="2714643"/>
          </a:xfrm>
          <a:prstGeom prst="rect">
            <a:avLst/>
          </a:prstGeom>
          <a:noFill/>
        </p:spPr>
      </p:pic>
      <p:pic>
        <p:nvPicPr>
          <p:cNvPr id="3075" name="Picture 3" descr="D:\User\Downloads\клуб МО\МО 22\D4jeSwN9-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30000"/>
          </a:blip>
          <a:srcRect l="9453" t="2044" r="2103" b="8333"/>
          <a:stretch>
            <a:fillRect/>
          </a:stretch>
        </p:blipFill>
        <p:spPr bwMode="auto">
          <a:xfrm rot="16200000">
            <a:off x="4632160" y="2631901"/>
            <a:ext cx="3665898" cy="27860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Развитие элементарных математических представлений</a:t>
            </a:r>
          </a:p>
        </p:txBody>
      </p:sp>
      <p:pic>
        <p:nvPicPr>
          <p:cNvPr id="7170" name="Picture 2" descr="D:\User\Downloads\клуб МО\МО 22\IMG_20220215_1529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30000"/>
          </a:blip>
          <a:srcRect l="3474" t="3700" r="5910" b="1595"/>
          <a:stretch>
            <a:fillRect/>
          </a:stretch>
        </p:blipFill>
        <p:spPr bwMode="auto">
          <a:xfrm rot="5400000">
            <a:off x="892943" y="1678768"/>
            <a:ext cx="3071833" cy="4286280"/>
          </a:xfrm>
          <a:prstGeom prst="rect">
            <a:avLst/>
          </a:prstGeom>
          <a:noFill/>
        </p:spPr>
      </p:pic>
      <p:pic>
        <p:nvPicPr>
          <p:cNvPr id="7171" name="Picture 3" descr="D:\User\Downloads\клуб МО\МО 22\DhQnjVhwkG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30000"/>
          </a:blip>
          <a:srcRect l="11955" t="17379" r="22805" b="5279"/>
          <a:stretch>
            <a:fillRect/>
          </a:stretch>
        </p:blipFill>
        <p:spPr bwMode="auto">
          <a:xfrm rot="5400000">
            <a:off x="5452302" y="1620004"/>
            <a:ext cx="2786083" cy="44038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Графомоторика</a:t>
            </a:r>
            <a:endParaRPr lang="ru-RU" dirty="0"/>
          </a:p>
        </p:txBody>
      </p:sp>
      <p:pic>
        <p:nvPicPr>
          <p:cNvPr id="4099" name="Picture 3" descr="D:\User\Downloads\клуб МО\МО 22\6XqrZVzlN8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30000"/>
          </a:blip>
          <a:srcRect l="5641" t="6857" r="5968" b="4752"/>
          <a:stretch>
            <a:fillRect/>
          </a:stretch>
        </p:blipFill>
        <p:spPr bwMode="auto">
          <a:xfrm rot="5400000">
            <a:off x="1071537" y="1857365"/>
            <a:ext cx="3000397" cy="4000528"/>
          </a:xfrm>
          <a:prstGeom prst="rect">
            <a:avLst/>
          </a:prstGeom>
          <a:noFill/>
        </p:spPr>
      </p:pic>
      <p:pic>
        <p:nvPicPr>
          <p:cNvPr id="4100" name="Picture 4" descr="D:\User\Downloads\клуб МО\МО 22\s__LYpv6Yw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30000"/>
          </a:blip>
          <a:srcRect t="288" r="2829" b="7730"/>
          <a:stretch>
            <a:fillRect/>
          </a:stretch>
        </p:blipFill>
        <p:spPr bwMode="auto">
          <a:xfrm>
            <a:off x="4648199" y="2357430"/>
            <a:ext cx="4226199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Графомоторика</a:t>
            </a:r>
            <a:endParaRPr lang="ru-RU" dirty="0"/>
          </a:p>
        </p:txBody>
      </p:sp>
      <p:pic>
        <p:nvPicPr>
          <p:cNvPr id="5122" name="Picture 2" descr="D:\User\Downloads\клуб МО\МО 22\TDBe5sCloJc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30000"/>
          </a:blip>
          <a:srcRect l="7746" t="5279" r="5968" b="4752"/>
          <a:stretch>
            <a:fillRect/>
          </a:stretch>
        </p:blipFill>
        <p:spPr bwMode="auto">
          <a:xfrm rot="5400000">
            <a:off x="1500165" y="1857365"/>
            <a:ext cx="2928959" cy="4071966"/>
          </a:xfrm>
          <a:prstGeom prst="rect">
            <a:avLst/>
          </a:prstGeom>
          <a:noFill/>
        </p:spPr>
      </p:pic>
      <p:pic>
        <p:nvPicPr>
          <p:cNvPr id="5123" name="Picture 3" descr="D:\User\Downloads\клуб МО\МО 22\3tvyUWKBhVc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30000"/>
          </a:blip>
          <a:srcRect l="7684" t="6761" b="3616"/>
          <a:stretch>
            <a:fillRect/>
          </a:stretch>
        </p:blipFill>
        <p:spPr bwMode="auto">
          <a:xfrm rot="16200000">
            <a:off x="4851012" y="2350690"/>
            <a:ext cx="3728259" cy="27146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Окружающий мир</a:t>
            </a:r>
          </a:p>
        </p:txBody>
      </p:sp>
      <p:pic>
        <p:nvPicPr>
          <p:cNvPr id="6146" name="Picture 2" descr="D:\User\Downloads\клуб МО\МО 22\Cs8aCznYDF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30000"/>
          </a:blip>
          <a:srcRect l="14760" t="5974" r="14485" b="6761"/>
          <a:stretch>
            <a:fillRect/>
          </a:stretch>
        </p:blipFill>
        <p:spPr bwMode="auto">
          <a:xfrm rot="16200000">
            <a:off x="1250134" y="2536026"/>
            <a:ext cx="2857521" cy="2643206"/>
          </a:xfrm>
          <a:prstGeom prst="rect">
            <a:avLst/>
          </a:prstGeom>
          <a:noFill/>
        </p:spPr>
      </p:pic>
      <p:pic>
        <p:nvPicPr>
          <p:cNvPr id="6147" name="Picture 3" descr="D:\User\Downloads\клуб МО\МО 22\3n_WllDi83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30000"/>
          </a:blip>
          <a:srcRect r="2829" b="10089"/>
          <a:stretch>
            <a:fillRect/>
          </a:stretch>
        </p:blipFill>
        <p:spPr bwMode="auto">
          <a:xfrm>
            <a:off x="4648200" y="2348706"/>
            <a:ext cx="3924328" cy="2723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Психические процессы</a:t>
            </a:r>
          </a:p>
        </p:txBody>
      </p:sp>
      <p:pic>
        <p:nvPicPr>
          <p:cNvPr id="8194" name="Picture 2" descr="D:\User\Downloads\клуб МО\МО 22\__7hHc2RfTc - коп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30000"/>
          </a:blip>
          <a:srcRect l="4147" t="3616" b="6761"/>
          <a:stretch>
            <a:fillRect/>
          </a:stretch>
        </p:blipFill>
        <p:spPr bwMode="auto">
          <a:xfrm rot="16200000">
            <a:off x="707606" y="2435610"/>
            <a:ext cx="3871135" cy="2714643"/>
          </a:xfrm>
          <a:prstGeom prst="rect">
            <a:avLst/>
          </a:prstGeom>
          <a:noFill/>
        </p:spPr>
      </p:pic>
      <p:pic>
        <p:nvPicPr>
          <p:cNvPr id="8195" name="Picture 3" descr="D:\User\Downloads\клуб МО\МО 22\4kTL8yzf7G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30000"/>
          </a:blip>
          <a:srcRect l="12282" t="5279" r="3537" b="4752"/>
          <a:stretch>
            <a:fillRect/>
          </a:stretch>
        </p:blipFill>
        <p:spPr bwMode="auto">
          <a:xfrm rot="16200000">
            <a:off x="4964910" y="1607332"/>
            <a:ext cx="2857521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Психические процессы</a:t>
            </a:r>
          </a:p>
        </p:txBody>
      </p:sp>
      <p:pic>
        <p:nvPicPr>
          <p:cNvPr id="10242" name="Picture 2" descr="D:\User\Downloads\клуб МО\МО 22\Ir3f8TwNxH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30000"/>
          </a:blip>
          <a:srcRect l="4401" t="2525" r="2999" b="10663"/>
          <a:stretch>
            <a:fillRect/>
          </a:stretch>
        </p:blipFill>
        <p:spPr bwMode="auto">
          <a:xfrm>
            <a:off x="1428728" y="1714488"/>
            <a:ext cx="3143272" cy="3929090"/>
          </a:xfrm>
          <a:prstGeom prst="rect">
            <a:avLst/>
          </a:prstGeom>
          <a:noFill/>
        </p:spPr>
      </p:pic>
      <p:pic>
        <p:nvPicPr>
          <p:cNvPr id="10243" name="Picture 3" descr="D:\User\Downloads\клуб МО\МО 22\mKuiD9zRKe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30000"/>
          </a:blip>
          <a:srcRect l="5104" t="5682" r="6506" b="7506"/>
          <a:stretch>
            <a:fillRect/>
          </a:stretch>
        </p:blipFill>
        <p:spPr bwMode="auto">
          <a:xfrm>
            <a:off x="4857752" y="1714488"/>
            <a:ext cx="3000396" cy="392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Психические процессы</a:t>
            </a:r>
          </a:p>
        </p:txBody>
      </p:sp>
      <p:pic>
        <p:nvPicPr>
          <p:cNvPr id="12290" name="Picture 2" descr="D:\User\Downloads\клуб МО\МО 22\CCfP-RfeuQ4.jpg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 l="3158" t="14035" r="6316" b="17193"/>
          <a:stretch>
            <a:fillRect/>
          </a:stretch>
        </p:blipFill>
        <p:spPr bwMode="auto">
          <a:xfrm>
            <a:off x="1643042" y="1643050"/>
            <a:ext cx="6770573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Психические процессы</a:t>
            </a:r>
          </a:p>
        </p:txBody>
      </p:sp>
      <p:pic>
        <p:nvPicPr>
          <p:cNvPr id="11266" name="Picture 2" descr="D:\User\Downloads\клуб МО\МО 22\nMGCjWmuPd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30000"/>
          </a:blip>
          <a:srcRect l="16254" t="9120" r="20066" b="5974"/>
          <a:stretch>
            <a:fillRect/>
          </a:stretch>
        </p:blipFill>
        <p:spPr bwMode="auto">
          <a:xfrm rot="5400000">
            <a:off x="1214412" y="2500308"/>
            <a:ext cx="2857521" cy="2857518"/>
          </a:xfrm>
          <a:prstGeom prst="rect">
            <a:avLst/>
          </a:prstGeom>
          <a:noFill/>
        </p:spPr>
      </p:pic>
      <p:pic>
        <p:nvPicPr>
          <p:cNvPr id="11267" name="Picture 3" descr="D:\User\Downloads\клуб МО\МО 22\5VDZwAF1vw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30000"/>
          </a:blip>
          <a:srcRect l="3420" t="16797" r="6367" b="24240"/>
          <a:stretch>
            <a:fillRect/>
          </a:stretch>
        </p:blipFill>
        <p:spPr bwMode="auto">
          <a:xfrm>
            <a:off x="4143372" y="2928934"/>
            <a:ext cx="4809206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8234C-881F-4C01-AE25-3846A1786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игры?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334684-49DA-4724-BCC3-BC3DE06ED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852" y="1600200"/>
            <a:ext cx="7400948" cy="4525963"/>
          </a:xfrm>
        </p:spPr>
        <p:txBody>
          <a:bodyPr/>
          <a:lstStyle/>
          <a:p>
            <a:r>
              <a:rPr lang="ru-RU" dirty="0"/>
              <a:t>Ведущий вид деятельности</a:t>
            </a:r>
          </a:p>
          <a:p>
            <a:r>
              <a:rPr lang="ru-RU" dirty="0"/>
              <a:t>Удобно выбрать время</a:t>
            </a:r>
          </a:p>
          <a:p>
            <a:r>
              <a:rPr lang="ru-RU" dirty="0"/>
              <a:t>Минимальное участие взрослого</a:t>
            </a:r>
          </a:p>
          <a:p>
            <a:r>
              <a:rPr lang="ru-RU" dirty="0"/>
              <a:t>Соответствие СанПин</a:t>
            </a:r>
          </a:p>
          <a:p>
            <a:r>
              <a:rPr lang="ru-RU" dirty="0"/>
              <a:t>Возможность организовать в домашних условиях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7813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22D554-E78E-411F-8532-E9498B921D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b="21126"/>
          <a:stretch/>
        </p:blipFill>
        <p:spPr>
          <a:xfrm>
            <a:off x="755576" y="476672"/>
            <a:ext cx="2345432" cy="27330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6F0A49-7561-4A09-9995-3F2805B216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b="30313"/>
          <a:stretch/>
        </p:blipFill>
        <p:spPr>
          <a:xfrm>
            <a:off x="3419922" y="476672"/>
            <a:ext cx="2294324" cy="27330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CFFC04-C0AA-4B47-AEC3-22B27B9BEC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r="9751" b="19813"/>
          <a:stretch/>
        </p:blipFill>
        <p:spPr>
          <a:xfrm>
            <a:off x="6094100" y="476673"/>
            <a:ext cx="2294324" cy="2748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5A9CA3-C4C9-48F0-8593-60D355D7CF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1438" r="1001" b="21000"/>
          <a:stretch/>
        </p:blipFill>
        <p:spPr>
          <a:xfrm>
            <a:off x="3419922" y="3429000"/>
            <a:ext cx="2835651" cy="31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68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ED4FC4-C3E3-4E75-A930-F76F409AE5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3"/>
          <a:stretch/>
        </p:blipFill>
        <p:spPr>
          <a:xfrm rot="16200000">
            <a:off x="1188926" y="490876"/>
            <a:ext cx="3103240" cy="31058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F0A247-BA67-48EB-9D37-E899CCA51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50"/>
          <a:stretch/>
        </p:blipFill>
        <p:spPr>
          <a:xfrm rot="16200000">
            <a:off x="5726502" y="650322"/>
            <a:ext cx="3154873" cy="27275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C70A73-895B-4E6A-B7CB-415E528C0E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3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38" b="20952"/>
          <a:stretch/>
        </p:blipFill>
        <p:spPr>
          <a:xfrm rot="5400000">
            <a:off x="3710038" y="4146946"/>
            <a:ext cx="2331938" cy="176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68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ECD0E6-28F2-4B0C-8B35-5FFE68A4E8A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884" y="1718200"/>
            <a:ext cx="2887216" cy="21654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FEA334-0640-4430-9AF4-87DD0660CE6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8090" y="1718200"/>
            <a:ext cx="2887216" cy="21654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7270E7-E213-4F40-B29F-3DC6B044380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2734" y="1718200"/>
            <a:ext cx="2887216" cy="2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06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6B5561-1A90-46C8-A62C-A10593E9CB49}"/>
              </a:ext>
            </a:extLst>
          </p:cNvPr>
          <p:cNvSpPr/>
          <p:nvPr/>
        </p:nvSpPr>
        <p:spPr>
          <a:xfrm>
            <a:off x="827583" y="1124744"/>
            <a:ext cx="80648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СПАСИБО ЗА ВНИМАНИЕ!</a:t>
            </a:r>
          </a:p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УДАЧНОГО ВСЕМ ДНЯ!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09E55C-A84E-4329-A798-B24FF62E4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8003232" cy="1162050"/>
          </a:xfrm>
        </p:spPr>
        <p:txBody>
          <a:bodyPr>
            <a:normAutofit/>
          </a:bodyPr>
          <a:lstStyle/>
          <a:p>
            <a:pPr algn="ctr"/>
            <a:r>
              <a:rPr lang="ru-RU" sz="4800" dirty="0"/>
              <a:t>Платформа </a:t>
            </a:r>
            <a:r>
              <a:rPr lang="en-US" sz="4800" dirty="0" err="1"/>
              <a:t>PenCup</a:t>
            </a:r>
            <a:endParaRPr lang="ru-RU" sz="48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53A7DAD-EF75-4A9A-B1EB-685391693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736" y="1844824"/>
            <a:ext cx="5111750" cy="4089400"/>
          </a:xfrm>
        </p:spPr>
      </p:pic>
    </p:spTree>
    <p:extLst>
      <p:ext uri="{BB962C8B-B14F-4D97-AF65-F5344CB8AC3E}">
        <p14:creationId xmlns:p14="http://schemas.microsoft.com/office/powerpoint/2010/main" val="2906688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rmAutofit fontScale="90000"/>
          </a:bodyPr>
          <a:lstStyle/>
          <a:p>
            <a:br>
              <a:rPr lang="ru-RU" sz="2000" dirty="0">
                <a:hlinkClick r:id="rId2"/>
              </a:rPr>
            </a:br>
            <a:br>
              <a:rPr lang="ru-RU" sz="2000" dirty="0">
                <a:hlinkClick r:id="rId2"/>
              </a:rPr>
            </a:br>
            <a:br>
              <a:rPr lang="en-US" sz="2000" dirty="0">
                <a:hlinkClick r:id="rId2"/>
              </a:rPr>
            </a:br>
            <a:br>
              <a:rPr lang="en-US" sz="2000" dirty="0">
                <a:hlinkClick r:id="rId2"/>
              </a:rPr>
            </a:br>
            <a:br>
              <a:rPr lang="en-US" sz="2000" dirty="0">
                <a:hlinkClick r:id="rId2"/>
              </a:rPr>
            </a:br>
            <a:br>
              <a:rPr lang="en-US" sz="2000" dirty="0">
                <a:hlinkClick r:id="rId2"/>
              </a:rPr>
            </a:br>
            <a:br>
              <a:rPr lang="en-US" sz="2000" dirty="0">
                <a:hlinkClick r:id="rId2"/>
              </a:rPr>
            </a:br>
            <a:r>
              <a:rPr lang="ru-RU" sz="2000" dirty="0">
                <a:hlinkClick r:id="rId2"/>
              </a:rPr>
              <a:t>Твоя платформа для </a:t>
            </a:r>
            <a:r>
              <a:rPr lang="ru-RU" sz="2000" dirty="0" err="1">
                <a:hlinkClick r:id="rId2"/>
              </a:rPr>
              <a:t>онлайн-тестирования</a:t>
            </a:r>
            <a:br>
              <a:rPr lang="ru-RU" dirty="0"/>
            </a:br>
            <a:r>
              <a:rPr lang="en-US" dirty="0" err="1"/>
              <a:t>PenCup</a:t>
            </a:r>
            <a:br>
              <a:rPr lang="en-US" dirty="0"/>
            </a:br>
            <a:br>
              <a:rPr lang="en-US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397746" y="1628800"/>
            <a:ext cx="7673506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«+»</a:t>
            </a:r>
          </a:p>
          <a:p>
            <a:pPr marL="457200" indent="-457200">
              <a:buFontTx/>
              <a:buChar char="-"/>
            </a:pPr>
            <a:r>
              <a:rPr lang="ru-RU" sz="2400" dirty="0"/>
              <a:t>большое количество готовых тестов;</a:t>
            </a:r>
          </a:p>
          <a:p>
            <a:pPr marL="457200" indent="-457200">
              <a:buFontTx/>
              <a:buChar char="-"/>
            </a:pPr>
            <a:r>
              <a:rPr lang="ru-RU" sz="2400" dirty="0"/>
              <a:t>возможность создавать тесты самостоятельно;</a:t>
            </a:r>
          </a:p>
          <a:p>
            <a:pPr marL="457200" indent="-457200">
              <a:buFontTx/>
              <a:buChar char="-"/>
            </a:pPr>
            <a:r>
              <a:rPr lang="ru-RU" sz="2400" dirty="0"/>
              <a:t>возможность использовать картинки (иллюстрации) для выбора ответа (НЕ ТЕКСТ);</a:t>
            </a:r>
          </a:p>
          <a:p>
            <a:pPr marL="457200" indent="-457200">
              <a:buFontTx/>
              <a:buChar char="-"/>
            </a:pPr>
            <a:r>
              <a:rPr lang="ru-RU" sz="2400" dirty="0"/>
              <a:t>ссылки удобны для рассылки</a:t>
            </a:r>
          </a:p>
          <a:p>
            <a:r>
              <a:rPr lang="ru-RU" sz="3200" dirty="0"/>
              <a:t>«-»</a:t>
            </a:r>
          </a:p>
          <a:p>
            <a:pPr marL="457200" indent="-457200">
              <a:buFontTx/>
              <a:buChar char="-"/>
            </a:pPr>
            <a:r>
              <a:rPr lang="ru-RU" sz="2400" dirty="0"/>
              <a:t>сложности в самостоятельном изучении сайта, нет инструкций</a:t>
            </a:r>
          </a:p>
          <a:p>
            <a:r>
              <a:rPr lang="en-US" sz="3200" dirty="0">
                <a:hlinkClick r:id="rId3"/>
              </a:rPr>
              <a:t>https://pencup.ru/test/7530</a:t>
            </a:r>
            <a:endParaRPr lang="ru-RU" sz="3200" dirty="0"/>
          </a:p>
          <a:p>
            <a:endParaRPr lang="ru-RU" sz="3200" dirty="0"/>
          </a:p>
          <a:p>
            <a:endParaRPr lang="ru-RU" sz="3200" dirty="0"/>
          </a:p>
          <a:p>
            <a:endParaRPr lang="ru-RU" sz="3200" dirty="0"/>
          </a:p>
          <a:p>
            <a:endParaRPr lang="ru-RU" sz="3200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3694507" y="5899904"/>
            <a:ext cx="4357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https://pencup.ru/test/6683</a:t>
            </a:r>
            <a:r>
              <a:rPr lang="ru-RU" dirty="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795" t="3313" b="3933"/>
          <a:stretch>
            <a:fillRect/>
          </a:stretch>
        </p:blipFill>
        <p:spPr bwMode="auto">
          <a:xfrm>
            <a:off x="1071538" y="1071546"/>
            <a:ext cx="7453279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961" t="3509" b="5262"/>
          <a:stretch>
            <a:fillRect/>
          </a:stretch>
        </p:blipFill>
        <p:spPr bwMode="auto">
          <a:xfrm>
            <a:off x="1500166" y="1428736"/>
            <a:ext cx="7024651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857356" y="428604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TRIVENTY</a:t>
            </a:r>
            <a:endParaRPr lang="ru-RU" sz="36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560406"/>
          </a:xfrm>
        </p:spPr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https://www.triventy.com</a:t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14414" y="1142984"/>
            <a:ext cx="72152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3200" dirty="0"/>
              <a:t>«+»</a:t>
            </a:r>
          </a:p>
          <a:p>
            <a:pPr>
              <a:buFontTx/>
              <a:buChar char="-"/>
            </a:pPr>
            <a:r>
              <a:rPr lang="ru-RU" sz="3200" dirty="0"/>
              <a:t> простота создания игры;</a:t>
            </a:r>
          </a:p>
          <a:p>
            <a:pPr>
              <a:buFontTx/>
              <a:buChar char="-"/>
            </a:pPr>
            <a:r>
              <a:rPr lang="ru-RU" sz="3200" dirty="0"/>
              <a:t> минимальные временные затраты</a:t>
            </a:r>
          </a:p>
          <a:p>
            <a:pPr>
              <a:buFontTx/>
              <a:buChar char="-"/>
            </a:pPr>
            <a:r>
              <a:rPr lang="ru-RU" sz="3200" dirty="0"/>
              <a:t>«-» </a:t>
            </a:r>
          </a:p>
          <a:p>
            <a:pPr>
              <a:buFontTx/>
              <a:buChar char="-"/>
            </a:pPr>
            <a:r>
              <a:rPr lang="ru-RU" sz="3200" dirty="0"/>
              <a:t> ответы текстовые;</a:t>
            </a:r>
          </a:p>
          <a:p>
            <a:pPr>
              <a:buFontTx/>
              <a:buChar char="-"/>
            </a:pPr>
            <a:r>
              <a:rPr lang="ru-RU" sz="3200" dirty="0"/>
              <a:t> вход по коду;</a:t>
            </a:r>
          </a:p>
          <a:p>
            <a:pPr>
              <a:buFontTx/>
              <a:buChar char="-"/>
            </a:pPr>
            <a:r>
              <a:rPr lang="ru-RU" sz="3200" dirty="0"/>
              <a:t> зависимость от устойчивости интернета</a:t>
            </a:r>
          </a:p>
          <a:p>
            <a:r>
              <a:rPr lang="en-US" sz="3200" dirty="0">
                <a:hlinkClick r:id="rId3"/>
              </a:rPr>
              <a:t>http://triv.in/214656</a:t>
            </a:r>
            <a:r>
              <a:rPr lang="ru-RU" sz="3200" dirty="0"/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970" t="3520" b="4951"/>
          <a:stretch>
            <a:fillRect/>
          </a:stretch>
        </p:blipFill>
        <p:spPr bwMode="auto">
          <a:xfrm>
            <a:off x="796744" y="1071546"/>
            <a:ext cx="807799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14546" y="357166"/>
            <a:ext cx="5500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LEARNINGAPPS</a:t>
            </a:r>
            <a:endParaRPr lang="ru-RU" sz="36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</Template>
  <TotalTime>717</TotalTime>
  <Words>442</Words>
  <Application>Microsoft Office PowerPoint</Application>
  <PresentationFormat>Экран (4:3)</PresentationFormat>
  <Paragraphs>107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Arial</vt:lpstr>
      <vt:lpstr>Calibri</vt:lpstr>
      <vt:lpstr>Тема3</vt:lpstr>
      <vt:lpstr>МАДОУ «Центр развития ребенка – детский сад №137» г.Перми</vt:lpstr>
      <vt:lpstr>Актуальность дистанционных технологий</vt:lpstr>
      <vt:lpstr>Почему игры?</vt:lpstr>
      <vt:lpstr>Платформа PenCup</vt:lpstr>
      <vt:lpstr>       Твоя платформа для онлайн-тестирования PenCup   </vt:lpstr>
      <vt:lpstr>Презентация PowerPoint</vt:lpstr>
      <vt:lpstr>Презентация PowerPoint</vt:lpstr>
      <vt:lpstr>https://www.triventy.com </vt:lpstr>
      <vt:lpstr>Презентация PowerPoint</vt:lpstr>
      <vt:lpstr>https://learningapps.org/myapps.php </vt:lpstr>
      <vt:lpstr>Презентация PowerPoint</vt:lpstr>
      <vt:lpstr>https://wordwall.net/ru </vt:lpstr>
      <vt:lpstr>Презентация PowerPoint</vt:lpstr>
      <vt:lpstr>Презентация PowerPoint</vt:lpstr>
      <vt:lpstr>Презентация PowerPoint</vt:lpstr>
      <vt:lpstr>ЛЕКОТЕКА</vt:lpstr>
      <vt:lpstr>Презентация PowerPoint</vt:lpstr>
      <vt:lpstr>Основы грамоты</vt:lpstr>
      <vt:lpstr>Основы грамоты</vt:lpstr>
      <vt:lpstr>Развитие элементарных математических представлений</vt:lpstr>
      <vt:lpstr>Развитие элементарных математических представлений</vt:lpstr>
      <vt:lpstr>Развитие элементарных математических представлений</vt:lpstr>
      <vt:lpstr>Графомоторика</vt:lpstr>
      <vt:lpstr>Графомоторика</vt:lpstr>
      <vt:lpstr>Окружающий мир</vt:lpstr>
      <vt:lpstr>Психические процессы</vt:lpstr>
      <vt:lpstr>Психические процессы</vt:lpstr>
      <vt:lpstr>Психические процессы</vt:lpstr>
      <vt:lpstr>Психические процессы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МАДОУ « Центр развития ребенка – детский сад №137» г.Перми</dc:title>
  <dc:creator>Пользователь</dc:creator>
  <cp:lastModifiedBy>Пользователь</cp:lastModifiedBy>
  <cp:revision>68</cp:revision>
  <dcterms:created xsi:type="dcterms:W3CDTF">2022-02-13T18:02:26Z</dcterms:created>
  <dcterms:modified xsi:type="dcterms:W3CDTF">2022-02-16T07:52:06Z</dcterms:modified>
</cp:coreProperties>
</file>