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3" r:id="rId2"/>
    <p:sldId id="277" r:id="rId3"/>
    <p:sldId id="278" r:id="rId4"/>
    <p:sldId id="289" r:id="rId5"/>
    <p:sldId id="290" r:id="rId6"/>
    <p:sldId id="291" r:id="rId7"/>
    <p:sldId id="295" r:id="rId8"/>
    <p:sldId id="292" r:id="rId9"/>
    <p:sldId id="294" r:id="rId10"/>
    <p:sldId id="296" r:id="rId11"/>
    <p:sldId id="297" r:id="rId12"/>
    <p:sldId id="298" r:id="rId13"/>
    <p:sldId id="260" r:id="rId14"/>
    <p:sldId id="259" r:id="rId15"/>
    <p:sldId id="306" r:id="rId16"/>
    <p:sldId id="256" r:id="rId17"/>
    <p:sldId id="257" r:id="rId18"/>
    <p:sldId id="262" r:id="rId19"/>
    <p:sldId id="263" r:id="rId20"/>
    <p:sldId id="265" r:id="rId21"/>
    <p:sldId id="261" r:id="rId22"/>
    <p:sldId id="264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13EA4-A9FD-490F-89F2-B20C713F328A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9B23E-DC08-418C-8B06-5E576CD82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6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Общение, обмен информацией между объектами в социуме любыми способами.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19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81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42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52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5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Готовность помогать людям бескорыстно, прощать из сострадания и человеколюбия.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8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6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6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7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12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Сильное мгновенное проявление чувства, воодушевление, внезапное желание что-то сделать.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9B23E-DC08-418C-8B06-5E576CD826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5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1279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7253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7798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8615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0180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2809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74683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1241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2725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4323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8649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7C526-28BF-46C8-9CCD-03D35B435B19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74F24-F99E-4047-9EA1-C727463DF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3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177615"/>
              </p:ext>
            </p:extLst>
          </p:nvPr>
        </p:nvGraphicFramePr>
        <p:xfrm>
          <a:off x="177927" y="657658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43920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04402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24161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8562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23725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38255" y="10279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Общение, обмен информацией между объектами в социуме любыми способами.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53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308934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щ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ж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занятие, деятельность.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1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534167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щ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разбираться в том, что происходит вокруг, осознавать свои действия и нести ответственность за свои поступки и поведение.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302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991981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з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щ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96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6" y="1297870"/>
            <a:ext cx="8680885" cy="47807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68" y="650086"/>
            <a:ext cx="8288363" cy="5526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15" y="637097"/>
            <a:ext cx="8576169" cy="4824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38" y="1433703"/>
            <a:ext cx="8572500" cy="4162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25" y="650086"/>
            <a:ext cx="6822512" cy="57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4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педагогов: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детей социально-коммуникативные навыки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со сверстниками и взрослыми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 отзывчивость, сопереживание, милосердие вне зависимости от их характера.</a:t>
            </a:r>
          </a:p>
        </p:txBody>
      </p:sp>
    </p:spTree>
    <p:extLst>
      <p:ext uri="{BB962C8B-B14F-4D97-AF65-F5344CB8AC3E}">
        <p14:creationId xmlns:p14="http://schemas.microsoft.com/office/powerpoint/2010/main" val="1576554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690" y="1111609"/>
            <a:ext cx="901931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позволяет организовать работу с детьми в течение длительного времени.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привить детям моральные и нравственные ценности, нужно приобщать их к социальному миру, учить взаимодействовать с ним.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успешной социализации детей важно формировать у них доброжелательное отношение к окружающим, учить вести себя согласно нормам морали и нравственности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нужно делать только в адекватных дошкольному возрасту формах работы с детьми, в первую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в игровой форме, ведь игра – ведущий вид деятельности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674693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0418" y="3228109"/>
            <a:ext cx="6858000" cy="261389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«Час добрых дел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7073" y="1800947"/>
            <a:ext cx="6858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76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20832" y="1000992"/>
            <a:ext cx="8376804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 «Час добрых дел»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создать условия для духовно-нравственного воспитания детей, сплотить детское сообщество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36" name="Picture 12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1524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4572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6096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420832" y="2457741"/>
            <a:ext cx="85153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социально-коммуникативные навыки дошкольников;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доброжелательность и отзывчивость к просьбам, внимательность к 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 решать конфликтные ситуации;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самостоятельность, инициативность, чувство ответственности.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50" name="Picture 26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-549275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-274638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e.profkiosk.ru/service_tbn2/wdmp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27038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57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1164"/>
            <a:ext cx="9019308" cy="567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1.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– 1 месяц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создать условия для самореализации детей старшего дошкольного возраста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родительское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детей.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друзья?»,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тебе бывает радостно?»,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 ли прожить без вежливых слов?»,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добро?».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-игру «Где живет доброта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детям произведения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Носова, В. Осеевой, Е. Пермяка,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русские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сказки,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которых дети увидят разные модели поведения и взаимоотношения людей и 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3928183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616" y="649997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оборудование. 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Смастерите с детьми почтовый ящик,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прикрепите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него табличку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 добрых дел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Оформите две коробочки, которые будут стоять 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коробки самостоятельно подготовьте небольшие бумажные сердечки или смайлики, не показывайте их детям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2050" name="Picture 2" descr="Подарочная коробка «Космос» маленькая. «Читай-город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689" b="22286"/>
          <a:stretch/>
        </p:blipFill>
        <p:spPr bwMode="auto">
          <a:xfrm>
            <a:off x="945283" y="3798840"/>
            <a:ext cx="3127952" cy="16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857" y="3798840"/>
            <a:ext cx="3133616" cy="16948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2240" y="5493675"/>
            <a:ext cx="351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копилку для записок с просьбами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3975" y="5493675"/>
            <a:ext cx="3329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копилку для благодарностей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 каждое доброе дело. </a:t>
            </a:r>
          </a:p>
        </p:txBody>
      </p:sp>
      <p:pic>
        <p:nvPicPr>
          <p:cNvPr id="2052" name="Picture 4" descr="Почтовый ящик своими рукам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236" t="11879" r="26340" b="5454"/>
          <a:stretch/>
        </p:blipFill>
        <p:spPr bwMode="auto">
          <a:xfrm>
            <a:off x="7145049" y="649997"/>
            <a:ext cx="1468581" cy="16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311950"/>
              </p:ext>
            </p:extLst>
          </p:nvPr>
        </p:nvGraphicFramePr>
        <p:xfrm>
          <a:off x="164072" y="685367"/>
          <a:ext cx="4478232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30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3006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1825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24161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3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23725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24400" y="10279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помогать людям бескорыстно, прощать из сострадания и человеколюбия.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15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06" y="725993"/>
            <a:ext cx="1674668" cy="2361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645" y="521639"/>
            <a:ext cx="63908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тетради или альбома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 детьми книги добрых дел по временам года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Зимнюю книгу добрых дел», </a:t>
            </a:r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Весеннюю книгу добрых дел» и т. д.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506" y="3272705"/>
            <a:ext cx="3715024" cy="3057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554" y="4671834"/>
            <a:ext cx="2123802" cy="1383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00" r="24250"/>
          <a:stretch/>
        </p:blipFill>
        <p:spPr>
          <a:xfrm>
            <a:off x="707368" y="3507403"/>
            <a:ext cx="1205186" cy="2328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379" y="1906634"/>
            <a:ext cx="2691457" cy="2015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379" y="4147075"/>
            <a:ext cx="2691457" cy="2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66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1782" y="809623"/>
            <a:ext cx="3850265" cy="2566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44" y="809623"/>
            <a:ext cx="3758046" cy="25053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8036" y="3826455"/>
            <a:ext cx="3684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Чтобы дети лучше поняли, для чего нужен ящик добрых дел, оставьте его в группе на неделю. Пусть воспитанники сами потренируются писать или рисовать письма с просьбами и опускать их в ящик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2944" y="3826455"/>
            <a:ext cx="40732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Продумайте, чем украшать книги добрых дел. Вовлекайте в этот процесс воспитанников. Фотографии печатайте на цветном принтере. Используйте разные элементы декора, чтобы отразить сезонную привязку каждой книги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62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072" y="776556"/>
            <a:ext cx="7135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 проекте воспитанникам и педагогам других групп.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384463" y="1409989"/>
            <a:ext cx="78867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активную группу детей, которые вместе с вами смогут рассказать о проекте.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Разместите видеоролик на сайте и в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22" b="3755"/>
          <a:stretch/>
        </p:blipFill>
        <p:spPr>
          <a:xfrm>
            <a:off x="488805" y="2779637"/>
            <a:ext cx="4214812" cy="3387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911"/>
          <a:stretch/>
        </p:blipFill>
        <p:spPr>
          <a:xfrm>
            <a:off x="5782845" y="2779637"/>
            <a:ext cx="2592660" cy="33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85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0" y="681427"/>
            <a:ext cx="9019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2. Основной.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второй этап проекта отведите 11 месяцев. По желанию воспитанников проект можно продлить до выпускного в подготовительной группе.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690" y="1498984"/>
            <a:ext cx="8880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время для добрых дел.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проанализируйте режим дня в группе, расписание ООД. Лучше всего подойдет время до и во время утренней прогулки по пятницам, например с 10:00 до 12:00. Так дети смогут помочь и в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здании, 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 территории детского сада.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689" y="2870539"/>
            <a:ext cx="88807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Напоминайте сотрудникам о проекте.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Просите регулярно оставлять записки с просьбами в ящике «Почта добрых дел». Если коллеги не смогут сразу определиться, предложите им варианты, о чем попросить детей. Скажите, когда именно у вашей группы будет «час добрых дел», чтобы сотрудники знали, когда дети придут выполнять их просьбу.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Просьбы могут быть разными. Например, воспитатели младших групп могут просить старших дошкольников помочь рассказать стихи младшим, украсить центры активности, подготовить фигуры из цветной бумаги для аппликаций.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45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020" y="890586"/>
            <a:ext cx="3946431" cy="2614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4" y="890586"/>
            <a:ext cx="3873501" cy="2614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754" y="3743328"/>
            <a:ext cx="38735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Воспитанники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старших групп 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приходили к младшим группам раз в 1–2 месяца и помогали воспитателю на занятиях. Теперь они делают это дистанционно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49091" y="3743328"/>
            <a:ext cx="4019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Все добрые дела, даже те, что ребята сделали дистанционно, вносите в книги добрых дел. К фотографиям или скриншотам видеозаписей добавляйте тематические наклейки и картинки, которые отражают настроение воспитанников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68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6608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 с просьбами по расписанию группы.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каждую пятницу на утреннем круге доставайте с детьми из ящика «Почта добрых дел» записки с просьбами о помощи. Читайте каждую вслух и обсуждайте, как дети могут помочь, кто именно готов это сделать. Предлагайте объединяться в пары или мини-группы.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Следите, чтобы дети понимали, что они должны сделать, кто может это сделать, сколько человек понадобится для дела, что взять с собой. Не все дети сразу включатся в проект. Не заставляйте участвовать, пусть они сами решают, кто что будет делать.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796707"/>
            <a:ext cx="88669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Помогайте в то время, которое выбрали.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воспитанники будут делать доброе дело, фотографируйте их. Важно зафиксировать не только результат, но и сам процесс. После дела выдавайте дошкольникам сердечко или смайлик – символ благодарности. Пусть они складывают их в копилку для благодарностей. По этим смайликам или сердечкам дети смогут посчитать, сколько они сделают добрых дел за неделю, месяц и т. д. Записки с просьбами, которые дети выполнят, тоже не выбрасывайте, – кладите их в копилку для записок, чтобы потом подвести итоги.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8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5458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Подводите промежуточные итоги.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конце каждого сезона подводите итоги работы над проектом. Просматривайте вместе с детьми фотографии, вспоминайте, какие добрые дела и для кого они делали. Проанализируйте, для каких групп и специалистов воспитанники сделали больше добрых дел, от кого поступило больше просьб, были ли просьбы, с которыми дети не смогли справиться.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Оформляйте книги добрых дел и стенды для родителей в приемной в конце каждого сезона. Так, на первой неделе марта оформите «Зимнюю книгу добрых дел», на первой неделе июня – «Весеннюю книгу добрых дел» и т. д. В альбомы вклеивайте записки с просьбами, рядом – фотографии, как дети их выполняют. Часть фото оставляйте для стенда. Обсуждайте с воспитанниками, чем еще украсить альбом и стенд для родителей: рисунками по теме, воспоминаниями, что больше всего понравилось делать, что далось сложнее всего.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39" t="31111" r="49845" b="23030"/>
          <a:stretch/>
        </p:blipFill>
        <p:spPr>
          <a:xfrm>
            <a:off x="138546" y="2341418"/>
            <a:ext cx="5512020" cy="3959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772" t="5303"/>
          <a:stretch/>
        </p:blipFill>
        <p:spPr>
          <a:xfrm>
            <a:off x="3685310" y="673696"/>
            <a:ext cx="5190332" cy="52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7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9872"/>
            <a:ext cx="9157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Подключайте родителей.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 родителей, чтобы они в свободное время в будни или в выходные дни тоже обращались к своим детям за помощью и фотографировали, как дети им помогают. На следующий день на утреннем круге обсуждайте с воспитанниками, кто и как помогал родителям дома.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показать родителям на собраниях, как дети помогают в детском саду, оформляйте мультимедийные презентации. Попросите активных родителей поделиться фотографиями, как дети помогают им дома. Это мотивирует семьи, которые еще не включились в проект. Оформите буклеты для родителей о том, как учить дошкольников помогать другим.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7" y="4043485"/>
            <a:ext cx="2034885" cy="2646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92" y="3901782"/>
            <a:ext cx="2091172" cy="2788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611" y="4043485"/>
            <a:ext cx="3784710" cy="21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4" y="889752"/>
            <a:ext cx="88530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3. Заключительный.</a:t>
            </a:r>
            <a:r>
              <a:rPr lang="ru-RU" sz="2000" b="1" dirty="0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третьем этапе в течение недели подведите итоги проекта. Пусть дети покажут родителям и воспитанникам из других групп свои альбомы добрых дел, фотографии и символы благодарности. Выберите очный или онлайн-формат презентации проекта в зависимости от 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антиковидных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ограничений в регионе. Обсудите с детьми, сколько добрых дел они сделали.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новый проект, например, «Час интересных совместных дел». Новый проект позволит продолжить развивать социально-коммуникативные навыки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63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72" y="2081472"/>
            <a:ext cx="8769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Практическая часть (группам педагогов)</a:t>
            </a:r>
          </a:p>
          <a:p>
            <a:pPr algn="ctr"/>
            <a:endParaRPr lang="ru-RU" b="1" dirty="0">
              <a:solidFill>
                <a:srgbClr val="000000"/>
              </a:solidFill>
              <a:latin typeface="PT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PT Serif"/>
              </a:rPr>
              <a:t>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пять вариантов, как попросить детей о помощи. Это могут быть просьбы помочь воспитателю группы, другим работникам детского сада, воспитанникам из других групп.</a:t>
            </a:r>
          </a:p>
          <a:p>
            <a:endParaRPr lang="ru-RU" sz="2000" dirty="0" smtClean="0">
              <a:solidFill>
                <a:srgbClr val="6F6F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концепцию проекта по социально-коммуникативному развитию детей, который вы могли бы предложить своим воспитанникам после проекта «Час добрых дел», например: «Час интересных совместных дел», «Час полезных общих дел», «Час помощи малышам».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5" b="9371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90" y="1114827"/>
            <a:ext cx="2092037" cy="18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180046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д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65964" y="1229024"/>
            <a:ext cx="4366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Сильное мгновенное проявление чувства,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воодушевление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внезапное желание что-то сделать.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06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5" t="33738" r="41212" b="10909"/>
          <a:stretch/>
        </p:blipFill>
        <p:spPr>
          <a:xfrm>
            <a:off x="1551709" y="1496290"/>
            <a:ext cx="5832056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1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278233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ы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65964" y="1229024"/>
            <a:ext cx="4366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Окружение, условия, в которых существует человеческое общество, … обитания.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03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413421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997802" y="1321357"/>
            <a:ext cx="3285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Противоположность зла.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207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238434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кому-нибудь, участие в чем-нибудь, которое приносит облегчение; первая … 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046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600975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м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щ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людей, которые связаны между собой историческими, социальными или иными формами совместной жизни и 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584515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141587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б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щ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Процесс, когда семья, детский сад, школа, окружение ребенка обучает его правилам поведения, развивает его личность, прививает духовно-нравственные ценности.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828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64320"/>
              </p:ext>
            </p:extLst>
          </p:nvPr>
        </p:nvGraphicFramePr>
        <p:xfrm>
          <a:off x="205636" y="657657"/>
          <a:ext cx="4560328" cy="530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26">
                  <a:extLst>
                    <a:ext uri="{9D8B030D-6E8A-4147-A177-3AD203B41FA5}">
                      <a16:colId xmlns:a16="http://schemas.microsoft.com/office/drawing/2014/main" val="4235253225"/>
                    </a:ext>
                  </a:extLst>
                </a:gridCol>
                <a:gridCol w="309426">
                  <a:extLst>
                    <a:ext uri="{9D8B030D-6E8A-4147-A177-3AD203B41FA5}">
                      <a16:colId xmlns:a16="http://schemas.microsoft.com/office/drawing/2014/main" val="4235858071"/>
                    </a:ext>
                  </a:extLst>
                </a:gridCol>
                <a:gridCol w="338896">
                  <a:extLst>
                    <a:ext uri="{9D8B030D-6E8A-4147-A177-3AD203B41FA5}">
                      <a16:colId xmlns:a16="http://schemas.microsoft.com/office/drawing/2014/main" val="295393420"/>
                    </a:ext>
                  </a:extLst>
                </a:gridCol>
                <a:gridCol w="332907">
                  <a:extLst>
                    <a:ext uri="{9D8B030D-6E8A-4147-A177-3AD203B41FA5}">
                      <a16:colId xmlns:a16="http://schemas.microsoft.com/office/drawing/2014/main" val="2780969752"/>
                    </a:ext>
                  </a:extLst>
                </a:gridCol>
                <a:gridCol w="285943">
                  <a:extLst>
                    <a:ext uri="{9D8B030D-6E8A-4147-A177-3AD203B41FA5}">
                      <a16:colId xmlns:a16="http://schemas.microsoft.com/office/drawing/2014/main" val="1266038458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1367488189"/>
                    </a:ext>
                  </a:extLst>
                </a:gridCol>
                <a:gridCol w="302057">
                  <a:extLst>
                    <a:ext uri="{9D8B030D-6E8A-4147-A177-3AD203B41FA5}">
                      <a16:colId xmlns:a16="http://schemas.microsoft.com/office/drawing/2014/main" val="996904642"/>
                    </a:ext>
                  </a:extLst>
                </a:gridCol>
                <a:gridCol w="316793">
                  <a:extLst>
                    <a:ext uri="{9D8B030D-6E8A-4147-A177-3AD203B41FA5}">
                      <a16:colId xmlns:a16="http://schemas.microsoft.com/office/drawing/2014/main" val="300287736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104494598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040965422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832579300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707205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671487437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37296311"/>
                    </a:ext>
                  </a:extLst>
                </a:gridCol>
                <a:gridCol w="294689">
                  <a:extLst>
                    <a:ext uri="{9D8B030D-6E8A-4147-A177-3AD203B41FA5}">
                      <a16:colId xmlns:a16="http://schemas.microsoft.com/office/drawing/2014/main" val="276683679"/>
                    </a:ext>
                  </a:extLst>
                </a:gridCol>
              </a:tblGrid>
              <a:tr h="3824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5830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69963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76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8924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щ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46756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8711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9370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36206"/>
                  </a:ext>
                </a:extLst>
              </a:tr>
              <a:tr h="34605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74849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3317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42902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п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83875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00218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0861"/>
                  </a:ext>
                </a:extLst>
              </a:tr>
              <a:tr h="35177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007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73111" y="1090524"/>
            <a:ext cx="406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что-то сделать или что-то получить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1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2281</Words>
  <Application>Microsoft Office PowerPoint</Application>
  <PresentationFormat>Экран (4:3)</PresentationFormat>
  <Paragraphs>588</Paragraphs>
  <Slides>30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PT Sans</vt:lpstr>
      <vt:lpstr>PT Serif</vt:lpstr>
      <vt:lpstr>Times New Roman</vt:lpstr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Проект «Час добрых дел»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«Час добрых дел», который научит дошкольников помогать. </dc:title>
  <dc:creator>Пользователь Windows</dc:creator>
  <cp:lastModifiedBy>Пользователь Windows</cp:lastModifiedBy>
  <cp:revision>42</cp:revision>
  <dcterms:created xsi:type="dcterms:W3CDTF">2022-01-17T14:52:39Z</dcterms:created>
  <dcterms:modified xsi:type="dcterms:W3CDTF">2022-01-23T16:20:15Z</dcterms:modified>
</cp:coreProperties>
</file>