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77" r:id="rId4"/>
    <p:sldId id="257" r:id="rId5"/>
    <p:sldId id="259" r:id="rId6"/>
    <p:sldId id="261" r:id="rId7"/>
    <p:sldId id="260" r:id="rId8"/>
    <p:sldId id="276" r:id="rId9"/>
    <p:sldId id="278" r:id="rId10"/>
    <p:sldId id="263" r:id="rId11"/>
    <p:sldId id="264" r:id="rId12"/>
    <p:sldId id="272" r:id="rId13"/>
    <p:sldId id="279" r:id="rId14"/>
    <p:sldId id="273" r:id="rId15"/>
    <p:sldId id="275" r:id="rId16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2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CB41B36-8D28-4FB9-B8C9-EC1597B777FB}" type="datetimeFigureOut">
              <a:rPr lang="ru-RU"/>
              <a:pPr>
                <a:defRPr/>
              </a:pPr>
              <a:t>04.05.2018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B89FCAA-91FE-4A2C-B9E8-138DE5C09D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804FE-6087-4D06-A18F-25BD701BA1E8}" type="datetimeFigureOut">
              <a:rPr lang="ru-RU"/>
              <a:pPr>
                <a:defRPr/>
              </a:pPr>
              <a:t>04.05.2018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D14F5-6C45-420D-A2EE-2411F5CA44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46411-CC52-4F15-8A6A-104963419941}" type="datetimeFigureOut">
              <a:rPr lang="ru-RU"/>
              <a:pPr>
                <a:defRPr/>
              </a:pPr>
              <a:t>04.05.2018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2A918-6BD8-4692-9696-4B1EC685E2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2D3C3-D28F-4B93-8543-8B600CEDC5BD}" type="datetimeFigureOut">
              <a:rPr lang="ru-RU"/>
              <a:pPr>
                <a:defRPr/>
              </a:pPr>
              <a:t>04.05.2018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7BA29-BB0F-4C1D-B297-309EBD40B0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147835D-5A10-4A1A-8171-8D5836160AC8}" type="datetimeFigureOut">
              <a:rPr lang="ru-RU"/>
              <a:pPr>
                <a:defRPr/>
              </a:pPr>
              <a:t>04.05.2018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DAF69A5-ABAE-4501-B004-3F3B57B84D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65F74-DDCB-43A1-91A1-CFFE1D88E883}" type="datetimeFigureOut">
              <a:rPr lang="ru-RU"/>
              <a:pPr>
                <a:defRPr/>
              </a:pPr>
              <a:t>04.05.2018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F5909-70AF-435B-BF28-857A33F4D4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C978840-E059-4F0B-9AEB-16E4988088D3}" type="datetimeFigureOut">
              <a:rPr lang="ru-RU"/>
              <a:pPr>
                <a:defRPr/>
              </a:pPr>
              <a:t>04.05.2018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80AAE81-8CAA-4D92-B58A-20A641C221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9DC70-33E2-4153-A15E-7661E1AF8BBA}" type="datetimeFigureOut">
              <a:rPr lang="ru-RU"/>
              <a:pPr>
                <a:defRPr/>
              </a:pPr>
              <a:t>04.05.2018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095CC-47B9-4A1D-8339-2330BD9933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1C5E88-0265-4054-B105-1B95A1EA81E3}" type="datetimeFigureOut">
              <a:rPr lang="ru-RU"/>
              <a:pPr>
                <a:defRPr/>
              </a:pPr>
              <a:t>04.05.2018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767B62C-CD18-419E-ABC8-03FAF2CBA1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09F8982-E90A-46BF-9821-9905F693DA7B}" type="datetimeFigureOut">
              <a:rPr lang="ru-RU"/>
              <a:pPr>
                <a:defRPr/>
              </a:pPr>
              <a:t>04.05.2018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2C97DDA-01FB-4DB9-A986-D41C402B13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Блок-схема: процесс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A2783D3-6854-4611-8C9F-D9364806F052}" type="datetimeFigureOut">
              <a:rPr lang="ru-RU"/>
              <a:pPr>
                <a:defRPr/>
              </a:pPr>
              <a:t>04.05.2018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43D782B-2596-4322-AD84-08FA84303B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AA63BE0A-7B19-43C1-ABCA-FEC2C406A3D7}" type="datetimeFigureOut">
              <a:rPr lang="ru-RU"/>
              <a:pPr>
                <a:defRPr/>
              </a:pPr>
              <a:t>04.05.2018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A9AC0C2C-65C9-4052-9A21-16A26311C2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39" r:id="rId2"/>
    <p:sldLayoutId id="2147483745" r:id="rId3"/>
    <p:sldLayoutId id="2147483740" r:id="rId4"/>
    <p:sldLayoutId id="2147483746" r:id="rId5"/>
    <p:sldLayoutId id="2147483741" r:id="rId6"/>
    <p:sldLayoutId id="2147483747" r:id="rId7"/>
    <p:sldLayoutId id="2147483748" r:id="rId8"/>
    <p:sldLayoutId id="2147483749" r:id="rId9"/>
    <p:sldLayoutId id="2147483742" r:id="rId10"/>
    <p:sldLayoutId id="214748374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435100" y="285750"/>
            <a:ext cx="7499350" cy="206375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Взаимодействие учителя и родителей в МАУ «ЦППМиСП» через реализацию проектной деятельности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1643063" y="5429250"/>
            <a:ext cx="7072312" cy="758825"/>
          </a:xfrm>
        </p:spPr>
        <p:txBody>
          <a:bodyPr>
            <a:normAutofit fontScale="92500" lnSpcReduction="2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>
                <a:solidFill>
                  <a:schemeClr val="accent3"/>
                </a:solidFill>
              </a:rPr>
              <a:t>Составила: специалист МАУ «</a:t>
            </a:r>
            <a:r>
              <a:rPr lang="ru-RU" sz="2400" b="1" dirty="0" err="1" smtClean="0">
                <a:solidFill>
                  <a:schemeClr val="accent3"/>
                </a:solidFill>
              </a:rPr>
              <a:t>ЦППМиСП</a:t>
            </a:r>
            <a:r>
              <a:rPr lang="ru-RU" sz="2400" b="1" dirty="0" smtClean="0">
                <a:solidFill>
                  <a:schemeClr val="accent3"/>
                </a:solidFill>
              </a:rPr>
              <a:t>»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>
                <a:solidFill>
                  <a:schemeClr val="accent3"/>
                </a:solidFill>
              </a:rPr>
              <a:t>Бердникова О.А.</a:t>
            </a:r>
            <a:endParaRPr lang="ru-RU" sz="2400" b="1" dirty="0">
              <a:solidFill>
                <a:schemeClr val="accent3"/>
              </a:solidFill>
            </a:endParaRPr>
          </a:p>
        </p:txBody>
      </p:sp>
      <p:pic>
        <p:nvPicPr>
          <p:cNvPr id="13315" name="Содержимое 9" descr="http://ou64ul.a2b2.ru/_data/files.thumb/e/3/e3c6daff9799bf5_1110.7dee7b8c14_g-middle.png"/>
          <p:cNvPicPr>
            <a:picLocks noGrp="1"/>
          </p:cNvPicPr>
          <p:nvPr>
            <p:ph sz="half" idx="1"/>
          </p:nvPr>
        </p:nvPicPr>
        <p:blipFill>
          <a:blip r:embed="rId2"/>
          <a:srcRect b="19891"/>
          <a:stretch>
            <a:fillRect/>
          </a:stretch>
        </p:blipFill>
        <p:spPr>
          <a:xfrm>
            <a:off x="2357438" y="2643188"/>
            <a:ext cx="5214937" cy="26431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6013" y="188913"/>
            <a:ext cx="7818437" cy="1800225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2400" dirty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2400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satMod val="130000"/>
                  </a:schemeClr>
                </a:solidFill>
              </a:rPr>
              <a:t>Дидактическое пособие- </a:t>
            </a:r>
            <a:r>
              <a:rPr lang="ru-RU" sz="2400" dirty="0" err="1" smtClean="0">
                <a:solidFill>
                  <a:schemeClr val="tx2">
                    <a:satMod val="130000"/>
                  </a:schemeClr>
                </a:solidFill>
              </a:rPr>
              <a:t>лэпбук</a:t>
            </a:r>
            <a:r>
              <a:rPr lang="ru-RU" sz="2400" dirty="0" smtClean="0">
                <a:solidFill>
                  <a:schemeClr val="tx2">
                    <a:satMod val="130000"/>
                  </a:schemeClr>
                </a:solidFill>
              </a:rPr>
              <a:t> (самодельная книжка – раскладушка)</a:t>
            </a:r>
            <a:br>
              <a:rPr lang="ru-RU" sz="24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satMod val="130000"/>
                  </a:schemeClr>
                </a:solidFill>
              </a:rPr>
              <a:t>Презентация опыта  на </a:t>
            </a:r>
            <a:r>
              <a:rPr lang="en-US" sz="2400" dirty="0" smtClean="0">
                <a:solidFill>
                  <a:schemeClr val="tx2">
                    <a:satMod val="130000"/>
                  </a:schemeClr>
                </a:solidFill>
              </a:rPr>
              <a:t>XV</a:t>
            </a:r>
            <a:r>
              <a:rPr lang="ru-RU" sz="2400" dirty="0" smtClean="0">
                <a:solidFill>
                  <a:schemeClr val="tx2">
                    <a:satMod val="130000"/>
                  </a:schemeClr>
                </a:solidFill>
              </a:rPr>
              <a:t> Краевых Психологических встречах</a:t>
            </a:r>
            <a:br>
              <a:rPr lang="ru-RU" sz="24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sz="24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23554" name="Рисунок 11" descr="C:\Users\USER\Desktop\IMG_20170329_0941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989138"/>
            <a:ext cx="2828925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32275" y="2133600"/>
            <a:ext cx="2224088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92800" y="1846263"/>
            <a:ext cx="3243263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Рисунок 7" descr="C:\Users\USER\Desktop\IMG_20171130_13363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58888" y="4075113"/>
            <a:ext cx="2665412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6908" r="11195" b="24782"/>
          <a:stretch>
            <a:fillRect/>
          </a:stretch>
        </p:blipFill>
        <p:spPr>
          <a:xfrm>
            <a:off x="3914775" y="1125538"/>
            <a:ext cx="1800225" cy="2122487"/>
          </a:xfrm>
        </p:spPr>
      </p:pic>
      <p:pic>
        <p:nvPicPr>
          <p:cNvPr id="24578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233988" y="260350"/>
            <a:ext cx="3730625" cy="2447925"/>
          </a:xfrm>
        </p:spPr>
      </p:pic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8888" y="3789363"/>
            <a:ext cx="2655887" cy="295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3" y="3644900"/>
            <a:ext cx="4392612" cy="310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00113" y="260350"/>
            <a:ext cx="2963862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III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 этап- заключительный (контрольно-диагностический)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100" y="1524000"/>
            <a:ext cx="3657600" cy="4664075"/>
          </a:xfrm>
        </p:spPr>
        <p:txBody>
          <a:bodyPr>
            <a:normAutofit lnSpcReduction="10000"/>
          </a:bodyPr>
          <a:lstStyle/>
          <a:p>
            <a:pPr marL="365760" indent="-283464" fontAlgn="auto">
              <a:spcAft>
                <a:spcPts val="0"/>
              </a:spcAft>
              <a:buFontTx/>
              <a:buChar char="-"/>
              <a:defRPr/>
            </a:pPr>
            <a:r>
              <a:rPr lang="ru-RU" sz="2000" dirty="0" smtClean="0"/>
              <a:t>Проанализировать эффективность работы педагога с родителями по вопросам профилактики и коррекции нарушений письменной речи (анкетирование);</a:t>
            </a:r>
          </a:p>
          <a:p>
            <a:pPr marL="365760" indent="-283464" fontAlgn="auto">
              <a:spcAft>
                <a:spcPts val="0"/>
              </a:spcAft>
              <a:buFontTx/>
              <a:buChar char="-"/>
              <a:defRPr/>
            </a:pPr>
            <a:r>
              <a:rPr lang="ru-RU" sz="2000" dirty="0" smtClean="0"/>
              <a:t>Проанализировать эффективность коррекционной работы с детьми ( диагностика, рисунки детей «Иллюстрация к любимой рубрике»)</a:t>
            </a:r>
            <a:endParaRPr lang="ru-RU" sz="2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03800" y="1524000"/>
            <a:ext cx="3930650" cy="4664075"/>
          </a:xfrm>
        </p:spPr>
        <p:txBody>
          <a:bodyPr>
            <a:normAutofit lnSpcReduction="10000"/>
          </a:bodyPr>
          <a:lstStyle/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C00000"/>
                </a:solidFill>
              </a:rPr>
              <a:t>Результаты:</a:t>
            </a:r>
          </a:p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600" b="1" dirty="0" smtClean="0"/>
              <a:t>Для родителей</a:t>
            </a:r>
          </a:p>
          <a:p>
            <a:pPr marL="365760" indent="-283464" fontAlgn="auto">
              <a:spcAft>
                <a:spcPts val="0"/>
              </a:spcAft>
              <a:buFontTx/>
              <a:buChar char="-"/>
              <a:defRPr/>
            </a:pPr>
            <a:r>
              <a:rPr lang="ru-RU" sz="1600" dirty="0" smtClean="0"/>
              <a:t>Родители активно включены в коррекционно-развивающий процесс по коррекции письменной речи детей в домашних условиях.</a:t>
            </a:r>
          </a:p>
          <a:p>
            <a:pPr marL="365760" indent="-283464" fontAlgn="auto">
              <a:spcAft>
                <a:spcPts val="0"/>
              </a:spcAft>
              <a:buFontTx/>
              <a:buChar char="-"/>
              <a:defRPr/>
            </a:pPr>
            <a:r>
              <a:rPr lang="ru-RU" sz="1600" dirty="0" smtClean="0"/>
              <a:t>Родители самостоятельно используют материалы из журнала</a:t>
            </a:r>
          </a:p>
          <a:p>
            <a:pPr marL="365760" indent="-283464" fontAlgn="auto">
              <a:spcAft>
                <a:spcPts val="0"/>
              </a:spcAft>
              <a:buFontTx/>
              <a:buChar char="-"/>
              <a:defRPr/>
            </a:pPr>
            <a:r>
              <a:rPr lang="ru-RU" sz="1600" dirty="0" smtClean="0"/>
              <a:t>Повышение компетентности родителей в вопросах профилактики и коррекции письменной речи у детей (результаты анкетирования</a:t>
            </a:r>
            <a:r>
              <a:rPr lang="ru-RU" sz="1900" dirty="0" smtClean="0"/>
              <a:t>)</a:t>
            </a:r>
          </a:p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600" b="1" dirty="0" smtClean="0"/>
              <a:t>   Для детей</a:t>
            </a:r>
          </a:p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600" dirty="0" smtClean="0"/>
              <a:t>- Положительная динамика по результатам коррекционно-развивающей работы с детьми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Промежуточная диагностика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6626" name="Объект 2"/>
          <p:cNvSpPr>
            <a:spLocks noGrp="1"/>
          </p:cNvSpPr>
          <p:nvPr>
            <p:ph sz="half" idx="1"/>
          </p:nvPr>
        </p:nvSpPr>
        <p:spPr>
          <a:xfrm>
            <a:off x="1435100" y="1524000"/>
            <a:ext cx="3657600" cy="4664075"/>
          </a:xfrm>
        </p:spPr>
        <p:txBody>
          <a:bodyPr/>
          <a:lstStyle/>
          <a:p>
            <a:pPr marL="80963" indent="0">
              <a:buFont typeface="Wingdings 2" pitchFamily="18" charset="2"/>
              <a:buNone/>
            </a:pPr>
            <a:r>
              <a:rPr lang="ru-RU" smtClean="0"/>
              <a:t>Участвовало 19 человек:</a:t>
            </a:r>
          </a:p>
          <a:p>
            <a:pPr marL="80963" indent="0">
              <a:buFont typeface="Wingdings 2" pitchFamily="18" charset="2"/>
              <a:buNone/>
            </a:pPr>
            <a:r>
              <a:rPr lang="ru-RU" smtClean="0"/>
              <a:t>у 18 чел. наблюдается положительная динамика;</a:t>
            </a:r>
          </a:p>
          <a:p>
            <a:pPr marL="80963" indent="0">
              <a:buFont typeface="Wingdings 2" pitchFamily="18" charset="2"/>
              <a:buNone/>
            </a:pPr>
            <a:r>
              <a:rPr lang="ru-RU" smtClean="0"/>
              <a:t>у 1 чел – незначительное  улучшение </a:t>
            </a:r>
          </a:p>
        </p:txBody>
      </p:sp>
      <p:pic>
        <p:nvPicPr>
          <p:cNvPr id="26627" name="Picture 5" descr="C:\Users\User\Desktop\ученик\740a73b396965654d5e45d53b47d4e2b.gif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219700" y="1700213"/>
            <a:ext cx="3657600" cy="34115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70C0"/>
                </a:solidFill>
              </a:rPr>
              <a:t>Иллюстрация к любимой рубрике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27650" name="Объект 4" descr="C:\Users\USER\Desktop\IMG_20171123_145711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31913" y="1268413"/>
            <a:ext cx="3657600" cy="2743200"/>
          </a:xfrm>
        </p:spPr>
      </p:pic>
      <p:pic>
        <p:nvPicPr>
          <p:cNvPr id="27651" name="Объект 5" descr="C:\Users\USER\Desktop\IMG_20171123_145638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292725" y="1268413"/>
            <a:ext cx="3024188" cy="2492375"/>
          </a:xfrm>
        </p:spPr>
      </p:pic>
      <p:pic>
        <p:nvPicPr>
          <p:cNvPr id="27652" name="Рисунок 6" descr="C:\Users\USER\Desktop\IMG_20171127_16533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68400" y="4005263"/>
            <a:ext cx="3638550" cy="273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51500" y="3760788"/>
            <a:ext cx="2952750" cy="29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47813" y="908050"/>
            <a:ext cx="7497762" cy="236855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rgbClr val="C00000"/>
                </a:solidFill>
              </a:rPr>
              <a:t>Спасибо за внимание!</a:t>
            </a:r>
            <a:br>
              <a:rPr lang="ru-RU" sz="5400" b="1" dirty="0" smtClean="0">
                <a:solidFill>
                  <a:srgbClr val="C00000"/>
                </a:solidFill>
              </a:rPr>
            </a:br>
            <a:r>
              <a:rPr lang="ru-RU" sz="5400" b="1" dirty="0" smtClean="0">
                <a:solidFill>
                  <a:srgbClr val="C00000"/>
                </a:solidFill>
              </a:rPr>
              <a:t>Желаю творческих успехов!</a:t>
            </a:r>
            <a:endParaRPr lang="ru-RU" sz="5400" b="1" dirty="0">
              <a:solidFill>
                <a:srgbClr val="C00000"/>
              </a:solidFill>
            </a:endParaRPr>
          </a:p>
        </p:txBody>
      </p:sp>
      <p:pic>
        <p:nvPicPr>
          <p:cNvPr id="28674" name="Объект 6" descr="Как научить своего ребенка учиться с удовольствием?"/>
          <p:cNvPicPr>
            <a:picLocks/>
          </p:cNvPicPr>
          <p:nvPr/>
        </p:nvPicPr>
        <p:blipFill>
          <a:blip r:embed="rId2"/>
          <a:srcRect b="7329"/>
          <a:stretch>
            <a:fillRect/>
          </a:stretch>
        </p:blipFill>
        <p:spPr bwMode="auto">
          <a:xfrm>
            <a:off x="3708400" y="3716338"/>
            <a:ext cx="2808288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5" descr="C:\Users\User\Desktop\ученик\1251144869_otkrytka_pervoe_sentyabrya_d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75" y="1711325"/>
            <a:ext cx="2786063" cy="2774950"/>
          </a:xfrm>
        </p:spPr>
      </p:pic>
      <p:sp>
        <p:nvSpPr>
          <p:cNvPr id="3" name="Овал 2"/>
          <p:cNvSpPr/>
          <p:nvPr/>
        </p:nvSpPr>
        <p:spPr>
          <a:xfrm>
            <a:off x="2500313" y="285750"/>
            <a:ext cx="2214562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запас знаний об окружающем мире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000625" y="285750"/>
            <a:ext cx="214312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достаточный словарный запас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429375" y="1785938"/>
            <a:ext cx="2357438" cy="1428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развитый </a:t>
            </a:r>
            <a:r>
              <a:rPr lang="ru-RU" b="1" dirty="0" err="1">
                <a:solidFill>
                  <a:schemeClr val="tx1"/>
                </a:solidFill>
              </a:rPr>
              <a:t>фонематичес</a:t>
            </a:r>
            <a:endParaRPr lang="ru-RU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кий слух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143000" y="1785938"/>
            <a:ext cx="2143125" cy="1357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овладение мыслитель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>
                <a:solidFill>
                  <a:schemeClr val="tx1"/>
                </a:solidFill>
              </a:rPr>
              <a:t>ными</a:t>
            </a:r>
            <a:r>
              <a:rPr lang="ru-RU" b="1" dirty="0">
                <a:solidFill>
                  <a:schemeClr val="tx1"/>
                </a:solidFill>
              </a:rPr>
              <a:t> операциями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071563" y="3571875"/>
            <a:ext cx="2357437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>
                <a:solidFill>
                  <a:schemeClr val="tx1"/>
                </a:solidFill>
              </a:rPr>
              <a:t>осуществле</a:t>
            </a:r>
            <a:endParaRPr lang="ru-RU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>
                <a:solidFill>
                  <a:schemeClr val="tx1"/>
                </a:solidFill>
              </a:rPr>
              <a:t>ние</a:t>
            </a:r>
            <a:r>
              <a:rPr lang="ru-RU" b="1" dirty="0">
                <a:solidFill>
                  <a:schemeClr val="tx1"/>
                </a:solidFill>
              </a:rPr>
              <a:t> самоконтроля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572250" y="3571875"/>
            <a:ext cx="2214563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правильное </a:t>
            </a:r>
            <a:r>
              <a:rPr lang="ru-RU" b="1" dirty="0" err="1">
                <a:solidFill>
                  <a:schemeClr val="tx1"/>
                </a:solidFill>
              </a:rPr>
              <a:t>звукопроиз</a:t>
            </a:r>
            <a:endParaRPr lang="ru-RU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ношение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786188" y="4643438"/>
            <a:ext cx="2357437" cy="1357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cs typeface="Arial" charset="0"/>
              </a:rPr>
              <a:t>развитие мелкой моторики руки</a:t>
            </a:r>
            <a:endParaRPr lang="ru-RU" b="1" dirty="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476375" y="981075"/>
          <a:ext cx="7527925" cy="24209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9796"/>
                <a:gridCol w="2509796"/>
                <a:gridCol w="2509796"/>
              </a:tblGrid>
              <a:tr h="593886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Диагностика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Консультирование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93886">
                <a:tc>
                  <a:txBody>
                    <a:bodyPr/>
                    <a:lstStyle/>
                    <a:p>
                      <a:r>
                        <a:rPr lang="ru-RU" dirty="0" smtClean="0"/>
                        <a:t>2014-2015 </a:t>
                      </a:r>
                      <a:r>
                        <a:rPr lang="ru-RU" dirty="0" err="1" smtClean="0"/>
                        <a:t>уч.г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179 чел.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205 чел.</a:t>
                      </a:r>
                      <a:endParaRPr lang="ru-RU" dirty="0"/>
                    </a:p>
                  </a:txBody>
                  <a:tcPr/>
                </a:tc>
              </a:tr>
              <a:tr h="593886">
                <a:tc>
                  <a:txBody>
                    <a:bodyPr/>
                    <a:lstStyle/>
                    <a:p>
                      <a:r>
                        <a:rPr lang="ru-RU" dirty="0" smtClean="0"/>
                        <a:t>2015-2016 </a:t>
                      </a:r>
                      <a:r>
                        <a:rPr lang="ru-RU" dirty="0" err="1" smtClean="0"/>
                        <a:t>уч.г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311 чел.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351 чел.</a:t>
                      </a:r>
                      <a:endParaRPr lang="ru-RU" dirty="0"/>
                    </a:p>
                  </a:txBody>
                  <a:tcPr/>
                </a:tc>
              </a:tr>
              <a:tr h="593886">
                <a:tc>
                  <a:txBody>
                    <a:bodyPr/>
                    <a:lstStyle/>
                    <a:p>
                      <a:r>
                        <a:rPr lang="ru-RU" dirty="0" smtClean="0"/>
                        <a:t>2016-2017 </a:t>
                      </a:r>
                      <a:r>
                        <a:rPr lang="ru-RU" dirty="0" err="1" smtClean="0"/>
                        <a:t>уч.г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330 чел.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364 чел.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619250" y="3860800"/>
            <a:ext cx="6913563" cy="2305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Основная цель обращения родителей в МАУ «</a:t>
            </a:r>
            <a:r>
              <a:rPr lang="ru-RU" sz="2000" dirty="0" err="1">
                <a:solidFill>
                  <a:schemeClr val="tx1"/>
                </a:solidFill>
              </a:rPr>
              <a:t>ЦППМиСП</a:t>
            </a:r>
            <a:r>
              <a:rPr lang="ru-RU" sz="2000" dirty="0">
                <a:solidFill>
                  <a:schemeClr val="tx1"/>
                </a:solidFill>
              </a:rPr>
              <a:t>» – стойкое снижение успеваемости учащихся.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Чаще всего неуспеваемость детей  родители объясняют либо невниманием и рассеянностью ребенка, либо недобросовестным отношением к учебе.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116013" y="188913"/>
            <a:ext cx="7818437" cy="6383337"/>
          </a:xfrm>
        </p:spPr>
        <p:txBody>
          <a:bodyPr>
            <a:normAutofit/>
          </a:bodyPr>
          <a:lstStyle/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>
                <a:solidFill>
                  <a:srgbClr val="0070C0"/>
                </a:solidFill>
              </a:rPr>
              <a:t>Актуальность и востребованность проекта определяется</a:t>
            </a:r>
            <a:r>
              <a:rPr lang="ru-RU" sz="2000" b="1" dirty="0" smtClean="0">
                <a:solidFill>
                  <a:srgbClr val="0070C0"/>
                </a:solidFill>
              </a:rPr>
              <a:t>:</a:t>
            </a:r>
          </a:p>
          <a:p>
            <a:pPr marL="365760" indent="-283464" fontAlgn="auto">
              <a:spcAft>
                <a:spcPts val="0"/>
              </a:spcAft>
              <a:buFontTx/>
              <a:buChar char="-"/>
              <a:defRPr/>
            </a:pPr>
            <a:r>
              <a:rPr lang="ru-RU" sz="2000" dirty="0" smtClean="0"/>
              <a:t>ростом количества детей с нарушениями письменной речи, возможности оказания коррекционно-развивающей педагогической помощи всем нуждающимся;</a:t>
            </a:r>
          </a:p>
          <a:p>
            <a:pPr marL="365760" indent="-283464" fontAlgn="auto">
              <a:spcAft>
                <a:spcPts val="0"/>
              </a:spcAft>
              <a:buFontTx/>
              <a:buChar char="-"/>
              <a:defRPr/>
            </a:pPr>
            <a:r>
              <a:rPr lang="ru-RU" sz="2000" dirty="0"/>
              <a:t>н</a:t>
            </a:r>
            <a:r>
              <a:rPr lang="ru-RU" sz="2000" dirty="0" smtClean="0"/>
              <a:t>еобходимостью участия родителей в коррекционно-развивающем процессе.</a:t>
            </a:r>
          </a:p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>
                <a:solidFill>
                  <a:srgbClr val="0070C0"/>
                </a:solidFill>
              </a:rPr>
              <a:t>Цель проекта</a:t>
            </a:r>
            <a:r>
              <a:rPr lang="ru-RU" sz="2000" dirty="0" smtClean="0"/>
              <a:t>: </a:t>
            </a:r>
          </a:p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/>
              <a:t>Повышение уровня компетентности родителей в вопросах профилактической и коррекционной работы по преодолению нарушений, тормозящих формирование письменной речи</a:t>
            </a:r>
          </a:p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>
                <a:solidFill>
                  <a:srgbClr val="0070C0"/>
                </a:solidFill>
              </a:rPr>
              <a:t>Задачи</a:t>
            </a:r>
            <a:r>
              <a:rPr lang="ru-RU" sz="2400" dirty="0" smtClean="0">
                <a:solidFill>
                  <a:srgbClr val="0070C0"/>
                </a:solidFill>
              </a:rPr>
              <a:t>:</a:t>
            </a:r>
          </a:p>
          <a:p>
            <a:pPr marL="425196" indent="-342900" fontAlgn="auto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ru-RU" sz="2000" dirty="0" smtClean="0"/>
              <a:t>Предоставить родителям материал для совместной деятельности с детьми в домашних условиях;</a:t>
            </a:r>
          </a:p>
          <a:p>
            <a:pPr marL="425196" indent="-342900" fontAlgn="auto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ru-RU" sz="2000" dirty="0" smtClean="0"/>
              <a:t>Создать педагогическую копилку теоретических и практических материалов для родителей и детей.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I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 этап- подготовительный (информационно-аналитический)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7410" name="Объект 4"/>
          <p:cNvSpPr>
            <a:spLocks noGrp="1"/>
          </p:cNvSpPr>
          <p:nvPr>
            <p:ph sz="half" idx="1"/>
          </p:nvPr>
        </p:nvSpPr>
        <p:spPr>
          <a:xfrm>
            <a:off x="1187450" y="1773238"/>
            <a:ext cx="3905250" cy="4414837"/>
          </a:xfrm>
        </p:spPr>
        <p:txBody>
          <a:bodyPr/>
          <a:lstStyle/>
          <a:p>
            <a:pPr marL="80963" indent="0">
              <a:buFont typeface="Wingdings 2" pitchFamily="18" charset="2"/>
              <a:buNone/>
            </a:pPr>
            <a:r>
              <a:rPr lang="ru-RU" sz="2400" b="1" smtClean="0">
                <a:solidFill>
                  <a:srgbClr val="FF0000"/>
                </a:solidFill>
              </a:rPr>
              <a:t>Задачи:</a:t>
            </a:r>
          </a:p>
          <a:p>
            <a:pPr marL="80963" indent="0">
              <a:buFont typeface="Wingdings 2" pitchFamily="18" charset="2"/>
              <a:buNone/>
            </a:pPr>
            <a:r>
              <a:rPr lang="ru-RU" sz="2000" b="1" smtClean="0"/>
              <a:t>- </a:t>
            </a:r>
            <a:r>
              <a:rPr lang="ru-RU" sz="2000" smtClean="0"/>
              <a:t>выяснить образовательные потребности родителей и уровень их компетентности в вопросах профилактической и коррекционной работы по преодолению нарушений, тормозящих формирование письменной речи</a:t>
            </a:r>
          </a:p>
        </p:txBody>
      </p:sp>
      <p:sp>
        <p:nvSpPr>
          <p:cNvPr id="17411" name="Объект 5"/>
          <p:cNvSpPr>
            <a:spLocks noGrp="1"/>
          </p:cNvSpPr>
          <p:nvPr>
            <p:ph sz="half" idx="2"/>
          </p:nvPr>
        </p:nvSpPr>
        <p:spPr>
          <a:xfrm>
            <a:off x="5276850" y="1989138"/>
            <a:ext cx="3657600" cy="4198937"/>
          </a:xfrm>
        </p:spPr>
        <p:txBody>
          <a:bodyPr/>
          <a:lstStyle/>
          <a:p>
            <a:pPr marL="423863" indent="-342900">
              <a:buFont typeface="Wingdings 2" pitchFamily="18" charset="2"/>
              <a:buAutoNum type="arabicPeriod"/>
            </a:pPr>
            <a:r>
              <a:rPr lang="ru-RU" sz="2000" smtClean="0"/>
              <a:t>Анкетирование родителей</a:t>
            </a:r>
          </a:p>
          <a:p>
            <a:pPr marL="423863" indent="-342900">
              <a:buFont typeface="Wingdings 2" pitchFamily="18" charset="2"/>
              <a:buAutoNum type="arabicPeriod"/>
            </a:pPr>
            <a:r>
              <a:rPr lang="ru-RU" sz="2000" smtClean="0"/>
              <a:t>Подбор консультаций для родителей</a:t>
            </a:r>
          </a:p>
          <a:p>
            <a:pPr marL="423863" indent="-342900">
              <a:buFont typeface="Wingdings 2" pitchFamily="18" charset="2"/>
              <a:buAutoNum type="arabicPeriod"/>
            </a:pPr>
            <a:r>
              <a:rPr lang="ru-RU" sz="2000" smtClean="0"/>
              <a:t>Анализ имеющихся пособий</a:t>
            </a:r>
          </a:p>
          <a:p>
            <a:pPr marL="423863" indent="-342900">
              <a:buFont typeface="Wingdings 2" pitchFamily="18" charset="2"/>
              <a:buAutoNum type="arabicPeriod"/>
            </a:pPr>
            <a:r>
              <a:rPr lang="ru-RU" sz="2000" smtClean="0"/>
              <a:t>Создание лекотеки дидактических пособий, игр</a:t>
            </a:r>
          </a:p>
          <a:p>
            <a:pPr marL="423863" indent="-342900">
              <a:buFont typeface="Wingdings 2" pitchFamily="18" charset="2"/>
              <a:buAutoNum type="arabicPeriod"/>
            </a:pPr>
            <a:r>
              <a:rPr lang="ru-RU" sz="2000" smtClean="0"/>
              <a:t>Выставка для родителей «Буквы, мы Вас знаем! Звуки- различаем!»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7064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tx2">
                    <a:satMod val="130000"/>
                  </a:schemeClr>
                </a:solidFill>
              </a:rPr>
              <a:t>Анкетирование родителей</a:t>
            </a:r>
            <a:endParaRPr lang="ru-RU" sz="36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1435100" y="2205038"/>
            <a:ext cx="7499350" cy="4392612"/>
          </a:xfrm>
        </p:spPr>
        <p:txBody>
          <a:bodyPr>
            <a:normAutofit/>
          </a:bodyPr>
          <a:lstStyle/>
          <a:p>
            <a:pPr>
              <a:lnSpc>
                <a:spcPct val="105000"/>
              </a:lnSpc>
              <a:spcAft>
                <a:spcPts val="1000"/>
              </a:spcAft>
            </a:pPr>
            <a:r>
              <a:rPr lang="ru-RU" sz="1700" smtClean="0">
                <a:latin typeface="Times New Roman" pitchFamily="18" charset="0"/>
                <a:cs typeface="Times New Roman" pitchFamily="18" charset="0"/>
              </a:rPr>
              <a:t>Знакомы ли вы с нормами речевого развития детей младшего школьного возраста? </a:t>
            </a:r>
          </a:p>
          <a:p>
            <a:pPr>
              <a:lnSpc>
                <a:spcPct val="105000"/>
              </a:lnSpc>
              <a:spcAft>
                <a:spcPts val="1000"/>
              </a:spcAft>
            </a:pPr>
            <a:r>
              <a:rPr lang="ru-RU" sz="1700" smtClean="0">
                <a:latin typeface="Times New Roman" pitchFamily="18" charset="0"/>
                <a:cs typeface="Times New Roman" pitchFamily="18" charset="0"/>
              </a:rPr>
              <a:t>Какие трудности по русскому языку на Ваш взгляд  имеются у ребенка?</a:t>
            </a:r>
            <a:endParaRPr lang="ru-RU" sz="130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05000"/>
              </a:lnSpc>
              <a:spcAft>
                <a:spcPts val="1000"/>
              </a:spcAft>
            </a:pPr>
            <a:r>
              <a:rPr lang="ru-RU" sz="1700" smtClean="0">
                <a:latin typeface="Times New Roman" pitchFamily="18" charset="0"/>
                <a:cs typeface="Times New Roman" pitchFamily="18" charset="0"/>
              </a:rPr>
              <a:t>Как Вы считаете, участие родителей в коррекционно-педагогическом процессе: необходимо, не нужно, не играет роли ?</a:t>
            </a:r>
            <a:endParaRPr lang="ru-RU" sz="130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lnSpc>
                <a:spcPct val="105000"/>
              </a:lnSpc>
              <a:spcAft>
                <a:spcPts val="1000"/>
              </a:spcAft>
            </a:pPr>
            <a:r>
              <a:rPr lang="ru-RU" sz="1700" smtClean="0">
                <a:latin typeface="Times New Roman" pitchFamily="18" charset="0"/>
                <a:cs typeface="Times New Roman" pitchFamily="18" charset="0"/>
              </a:rPr>
              <a:t>Знакомы ли Вы с понятием «Фонематический слух»? (нет, да, что означает данное понятие)</a:t>
            </a:r>
            <a:endParaRPr lang="ru-RU" sz="130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lnSpc>
                <a:spcPct val="105000"/>
              </a:lnSpc>
              <a:spcAft>
                <a:spcPts val="1000"/>
              </a:spcAft>
            </a:pPr>
            <a:r>
              <a:rPr lang="ru-RU" sz="1700" smtClean="0">
                <a:latin typeface="Times New Roman" pitchFamily="18" charset="0"/>
                <a:cs typeface="Times New Roman" pitchFamily="18" charset="0"/>
              </a:rPr>
              <a:t>Знакомы ли Вы с понятиями «Дисграфия», «Дислексия»? (нет, да, что означают данные понятия)</a:t>
            </a:r>
            <a:endParaRPr lang="ru-RU" sz="130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lnSpc>
                <a:spcPct val="105000"/>
              </a:lnSpc>
              <a:spcAft>
                <a:spcPts val="1000"/>
              </a:spcAft>
            </a:pPr>
            <a:r>
              <a:rPr lang="ru-RU" sz="1700" smtClean="0">
                <a:latin typeface="Times New Roman" pitchFamily="18" charset="0"/>
                <a:cs typeface="Times New Roman" pitchFamily="18" charset="0"/>
              </a:rPr>
              <a:t>Имеется ли в Вашей домашней библиотеке специальная литература по профилактике и коррекции письменной речи? и др.</a:t>
            </a:r>
            <a:endParaRPr lang="ru-RU" sz="130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lnSpc>
                <a:spcPct val="105000"/>
              </a:lnSpc>
              <a:spcAft>
                <a:spcPts val="1000"/>
              </a:spcAft>
            </a:pPr>
            <a:endParaRPr lang="ru-RU" sz="170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ru-RU" sz="3000" smtClean="0"/>
          </a:p>
        </p:txBody>
      </p:sp>
      <p:pic>
        <p:nvPicPr>
          <p:cNvPr id="18435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5463" y="404813"/>
            <a:ext cx="20542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II 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этап- основной (практический)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0482" name="Объект 2"/>
          <p:cNvSpPr>
            <a:spLocks noGrp="1"/>
          </p:cNvSpPr>
          <p:nvPr>
            <p:ph sz="half" idx="1"/>
          </p:nvPr>
        </p:nvSpPr>
        <p:spPr>
          <a:xfrm>
            <a:off x="1435100" y="2060575"/>
            <a:ext cx="3657600" cy="4127500"/>
          </a:xfrm>
        </p:spPr>
        <p:txBody>
          <a:bodyPr/>
          <a:lstStyle/>
          <a:p>
            <a:pPr marL="80963" indent="0">
              <a:buFont typeface="Wingdings 2" pitchFamily="18" charset="2"/>
              <a:buNone/>
            </a:pPr>
            <a:r>
              <a:rPr lang="ru-RU" sz="2000" smtClean="0">
                <a:solidFill>
                  <a:srgbClr val="FF0000"/>
                </a:solidFill>
              </a:rPr>
              <a:t>Задачи:</a:t>
            </a:r>
          </a:p>
          <a:p>
            <a:pPr marL="80963" indent="0">
              <a:buFont typeface="Wingdings 2" pitchFamily="18" charset="2"/>
              <a:buNone/>
            </a:pPr>
            <a:r>
              <a:rPr lang="ru-RU" sz="2000" smtClean="0"/>
              <a:t>- разработать и распространять журнал «Звуки, буквы различаем-пишем грамотно, читаем»</a:t>
            </a:r>
          </a:p>
        </p:txBody>
      </p:sp>
      <p:sp>
        <p:nvSpPr>
          <p:cNvPr id="20483" name="Объект 3"/>
          <p:cNvSpPr>
            <a:spLocks noGrp="1"/>
          </p:cNvSpPr>
          <p:nvPr>
            <p:ph sz="half" idx="2"/>
          </p:nvPr>
        </p:nvSpPr>
        <p:spPr>
          <a:xfrm>
            <a:off x="5276850" y="1916113"/>
            <a:ext cx="3657600" cy="4271962"/>
          </a:xfrm>
        </p:spPr>
        <p:txBody>
          <a:bodyPr/>
          <a:lstStyle/>
          <a:p>
            <a:pPr marL="80963" indent="0">
              <a:buFont typeface="Wingdings 2" pitchFamily="18" charset="2"/>
              <a:buNone/>
            </a:pPr>
            <a:r>
              <a:rPr lang="ru-RU" sz="2000" smtClean="0"/>
              <a:t>1. Издание журнала</a:t>
            </a:r>
          </a:p>
          <a:p>
            <a:pPr marL="80963" indent="0">
              <a:buFont typeface="Wingdings 2" pitchFamily="18" charset="2"/>
              <a:buNone/>
            </a:pPr>
            <a:r>
              <a:rPr lang="ru-RU" sz="2000" smtClean="0"/>
              <a:t>2. Презентация журнала для родителей и детей</a:t>
            </a:r>
          </a:p>
          <a:p>
            <a:pPr marL="80963" indent="0">
              <a:buFont typeface="Wingdings 2" pitchFamily="18" charset="2"/>
              <a:buNone/>
            </a:pPr>
            <a:r>
              <a:rPr lang="ru-RU" sz="2000" smtClean="0"/>
              <a:t>3. Распространение журнала среди родителей</a:t>
            </a:r>
          </a:p>
          <a:p>
            <a:pPr marL="80963" indent="0">
              <a:buFont typeface="Wingdings 2" pitchFamily="18" charset="2"/>
              <a:buNone/>
            </a:pPr>
            <a:r>
              <a:rPr lang="ru-RU" sz="2000" smtClean="0"/>
              <a:t>4. Изготовление дидактических пособий – приложение к журналу.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Объект 6" descr="C:\Users\USER\Desktop\IMG_20171130_153127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65100"/>
            <a:ext cx="3024187" cy="3455988"/>
          </a:xfrm>
        </p:spPr>
      </p:pic>
      <p:pic>
        <p:nvPicPr>
          <p:cNvPr id="21506" name="Рисунок 7" descr="C:\Users\USER\Desktop\IMG_20171130_1529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188913"/>
            <a:ext cx="3948112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65438" y="3046413"/>
            <a:ext cx="2859087" cy="381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Рисунок 9" descr="C:\Users\USER\Desktop\IMG_20171130_11391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1863" y="3187700"/>
            <a:ext cx="2792412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15888"/>
            <a:ext cx="3165475" cy="2159000"/>
          </a:xfrm>
        </p:spPr>
      </p:pic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549275"/>
            <a:ext cx="3090863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75463" y="188913"/>
            <a:ext cx="1908175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8" y="3213100"/>
            <a:ext cx="28543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4356100" y="115888"/>
            <a:ext cx="2519363" cy="504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Гимнастика для пальчиков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1188" y="2708275"/>
            <a:ext cx="2447925" cy="504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Занимательная игротека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3789363"/>
            <a:ext cx="1725613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3348038" y="3284538"/>
            <a:ext cx="1870075" cy="504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У бабушки </a:t>
            </a:r>
            <a:r>
              <a:rPr lang="ru-RU" dirty="0" err="1">
                <a:solidFill>
                  <a:schemeClr val="tx1"/>
                </a:solidFill>
              </a:rPr>
              <a:t>Загадушки</a:t>
            </a:r>
            <a:r>
              <a:rPr lang="ru-RU" dirty="0">
                <a:solidFill>
                  <a:schemeClr val="tx1"/>
                </a:solidFill>
              </a:rPr>
              <a:t>!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2537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65600" y="5084763"/>
            <a:ext cx="1944688" cy="157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40425" y="3595688"/>
            <a:ext cx="1530350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08850" y="5100638"/>
            <a:ext cx="1581150" cy="175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6705600" y="2827338"/>
            <a:ext cx="2184400" cy="6016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Её величество-орфограмма!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369</TotalTime>
  <Words>450</Words>
  <Application>Microsoft Office PowerPoint</Application>
  <PresentationFormat>Экран (4:3)</PresentationFormat>
  <Paragraphs>78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15</vt:i4>
      </vt:variant>
    </vt:vector>
  </HeadingPairs>
  <TitlesOfParts>
    <vt:vector size="29" baseType="lpstr">
      <vt:lpstr>Corbel</vt:lpstr>
      <vt:lpstr>Arial</vt:lpstr>
      <vt:lpstr>Wingdings 2</vt:lpstr>
      <vt:lpstr>Verdana</vt:lpstr>
      <vt:lpstr>Calibri</vt:lpstr>
      <vt:lpstr>Gill Sans MT</vt:lpstr>
      <vt:lpstr>Times New Roman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Взаимодействие учителя и родителей в МАУ «ЦППМиСП» через реализацию проектной деятельности</vt:lpstr>
      <vt:lpstr>Слайд 2</vt:lpstr>
      <vt:lpstr>Слайд 3</vt:lpstr>
      <vt:lpstr>Слайд 4</vt:lpstr>
      <vt:lpstr> I этап- подготовительный (информационно-аналитический)</vt:lpstr>
      <vt:lpstr>Анкетирование родителей</vt:lpstr>
      <vt:lpstr>II этап- основной (практический)</vt:lpstr>
      <vt:lpstr>Слайд 8</vt:lpstr>
      <vt:lpstr>Слайд 9</vt:lpstr>
      <vt:lpstr>  Дидактическое пособие- лэпбук (самодельная книжка – раскладушка) Презентация опыта  на XV Краевых Психологических встречах  </vt:lpstr>
      <vt:lpstr>Слайд 11</vt:lpstr>
      <vt:lpstr>III этап- заключительный (контрольно-диагностический)</vt:lpstr>
      <vt:lpstr>Промежуточная диагностика</vt:lpstr>
      <vt:lpstr>Иллюстрация к любимой рубрике</vt:lpstr>
      <vt:lpstr>Спасибо за внимание! Желаю творческих успехов!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Взаимодействие педагога и родителей по развитию письменной речи младших школьников в условиях  МАУ «ЦППМиСП»</dc:title>
  <dc:creator>USER</dc:creator>
  <cp:lastModifiedBy>User</cp:lastModifiedBy>
  <cp:revision>41</cp:revision>
  <cp:lastPrinted>2017-11-30T16:40:07Z</cp:lastPrinted>
  <dcterms:created xsi:type="dcterms:W3CDTF">2017-11-22T08:37:55Z</dcterms:created>
  <dcterms:modified xsi:type="dcterms:W3CDTF">2018-05-04T08:01:56Z</dcterms:modified>
</cp:coreProperties>
</file>