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1"/>
  </p:notesMasterIdLst>
  <p:sldIdLst>
    <p:sldId id="269" r:id="rId5"/>
    <p:sldId id="257" r:id="rId6"/>
    <p:sldId id="272" r:id="rId7"/>
    <p:sldId id="282" r:id="rId8"/>
    <p:sldId id="270" r:id="rId9"/>
    <p:sldId id="271" r:id="rId10"/>
    <p:sldId id="273" r:id="rId11"/>
    <p:sldId id="276" r:id="rId12"/>
    <p:sldId id="277" r:id="rId13"/>
    <p:sldId id="278" r:id="rId14"/>
    <p:sldId id="280" r:id="rId15"/>
    <p:sldId id="284" r:id="rId16"/>
    <p:sldId id="281" r:id="rId17"/>
    <p:sldId id="279" r:id="rId18"/>
    <p:sldId id="28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D6009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66" d="100"/>
          <a:sy n="66" d="100"/>
        </p:scale>
        <p:origin x="-87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EA23-0339-4E46-9F25-7D838E79EF17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1925-CA98-455D-A45B-7A71D36D90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C2E5755-BE71-42AB-90F6-2F0E564E55A6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C607-3EF5-436E-A362-C37FB4F54254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F28-6DF0-4504-9918-536BB1B9FA11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8CF-544E-4644-A5ED-8BFA55AC904A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20DED0-842D-4236-8DE2-847A33CFA49E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E865-D6F4-43E8-B056-5F77FF98F8C7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2656-D9E5-45DE-AB78-A02B96C0D337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D20B-CD57-45CB-9DE3-30B0CB335A7F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BF8FB-3BFB-4C6B-BFA1-0EF9A6BEF927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B5E6-956A-4BA4-975A-E7DEF0A26FCD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274AE70-3B2E-4296-B975-61046C051972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758159-BAD0-408E-BBE1-96B668F1C589}" type="datetime1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ayers of white silk in the background">
            <a:extLst>
              <a:ext uri="{FF2B5EF4-FFF2-40B4-BE49-F238E27FC236}">
                <a16:creationId xmlns:a16="http://schemas.microsoft.com/office/drawing/2014/main" xmlns="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50" y="1786463"/>
            <a:ext cx="9068586" cy="246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Выявление методов запоминания английских слов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9828" y="362857"/>
            <a:ext cx="9535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ГБПОУ «Чайковский индустриальный колледж»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22057" y="6334780"/>
            <a:ext cx="309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   2021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4549676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Работу выполнила: </a:t>
            </a:r>
          </a:p>
          <a:p>
            <a:r>
              <a:rPr lang="ru-RU" sz="2400" dirty="0" smtClean="0"/>
              <a:t>   Студентка группы </a:t>
            </a:r>
            <a:r>
              <a:rPr lang="ru-RU" sz="2400" smtClean="0"/>
              <a:t>ПНК </a:t>
            </a:r>
            <a:r>
              <a:rPr lang="ru-RU" sz="2400" smtClean="0"/>
              <a:t>2/20</a:t>
            </a:r>
            <a:endParaRPr lang="ru-RU" sz="2400" dirty="0" smtClean="0"/>
          </a:p>
          <a:p>
            <a:r>
              <a:rPr lang="ru-RU" sz="2400" dirty="0" smtClean="0"/>
              <a:t>   Фирсова Наталья </a:t>
            </a:r>
          </a:p>
          <a:p>
            <a:r>
              <a:rPr lang="ru-RU" sz="2400" dirty="0" smtClean="0"/>
              <a:t>Куратор проекта: </a:t>
            </a:r>
          </a:p>
          <a:p>
            <a:r>
              <a:rPr lang="ru-RU" sz="2400" dirty="0" smtClean="0"/>
              <a:t>    Шевченко Ф.Д.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51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59" y="2320834"/>
            <a:ext cx="11335656" cy="1452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i="1" u="sng" dirty="0" smtClean="0">
                <a:solidFill>
                  <a:srgbClr val="FF0000"/>
                </a:solidFill>
              </a:rPr>
              <a:t> Методы запоминания </a:t>
            </a:r>
            <a:endParaRPr lang="ru-RU" sz="72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9313" y="348343"/>
            <a:ext cx="11509829" cy="6197600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1. Запоминание фраз (словосочетания): </a:t>
            </a:r>
          </a:p>
          <a:p>
            <a:pPr>
              <a:buNone/>
            </a:pPr>
            <a:r>
              <a:rPr lang="ru-RU" sz="2800" dirty="0" smtClean="0"/>
              <a:t>     Записывайте не только само слово, но и соседние.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 «</a:t>
            </a:r>
            <a:r>
              <a:rPr lang="ru-RU" sz="2800" dirty="0" err="1" smtClean="0">
                <a:solidFill>
                  <a:srgbClr val="00B0F0"/>
                </a:solidFill>
              </a:rPr>
              <a:t>sunny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day</a:t>
            </a:r>
            <a:r>
              <a:rPr lang="ru-RU" sz="2800" dirty="0" smtClean="0">
                <a:solidFill>
                  <a:srgbClr val="00B0F0"/>
                </a:solidFill>
              </a:rPr>
              <a:t>» (солнечный день)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 «</a:t>
            </a:r>
            <a:r>
              <a:rPr lang="en-US" sz="2800" dirty="0" smtClean="0">
                <a:solidFill>
                  <a:srgbClr val="00B0F0"/>
                </a:solidFill>
              </a:rPr>
              <a:t>caring friend</a:t>
            </a:r>
            <a:r>
              <a:rPr lang="ru-RU" sz="2800" dirty="0" smtClean="0">
                <a:solidFill>
                  <a:srgbClr val="00B0F0"/>
                </a:solidFill>
              </a:rPr>
              <a:t>» (заботливый друг)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2. Использование картинок:</a:t>
            </a:r>
          </a:p>
          <a:p>
            <a:pPr>
              <a:buNone/>
            </a:pPr>
            <a:r>
              <a:rPr lang="ru-RU" sz="2800" dirty="0" smtClean="0"/>
              <a:t>   Рисуя картинку, иллюстрируете картинку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  <a:endParaRPr lang="ru-RU" sz="2800" dirty="0" smtClean="0"/>
          </a:p>
        </p:txBody>
      </p:sp>
      <p:pic>
        <p:nvPicPr>
          <p:cNvPr id="7170" name="Picture 2" descr="https://w7.pngwing.com/pngs/651/328/png-transparent-weather-forecasting-cartoon-sun-watercolor-orange-sunflower-meteorolo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262" y="3602482"/>
            <a:ext cx="2573110" cy="2413689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2975429" y="4659086"/>
            <a:ext cx="1291771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2343" y="4151086"/>
            <a:ext cx="1669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SUN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7172" name="Picture 4" descr="https://klike.net/uploads/posts/2020-12/1606808755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1231" y="4174218"/>
            <a:ext cx="2413454" cy="241345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7445828" y="5479143"/>
            <a:ext cx="1429657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0000" y="50509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</a:rPr>
              <a:t>APPLE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46743" y="246743"/>
            <a:ext cx="11742057" cy="6284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3. Запоминание противоположностей :</a:t>
            </a:r>
          </a:p>
          <a:p>
            <a:pPr>
              <a:buNone/>
            </a:pPr>
            <a:r>
              <a:rPr lang="ru-RU" sz="2800" dirty="0" smtClean="0"/>
              <a:t>    </a:t>
            </a:r>
            <a:r>
              <a:rPr lang="ru-RU" sz="2800" dirty="0" err="1" smtClean="0"/>
              <a:t>антоними+синонимы</a:t>
            </a:r>
            <a:r>
              <a:rPr lang="ru-RU" sz="2800" dirty="0" smtClean="0"/>
              <a:t>/</a:t>
            </a:r>
            <a:r>
              <a:rPr lang="ru-RU" sz="2800" dirty="0" err="1" smtClean="0"/>
              <a:t>синонимы+синонимы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dirty="0" err="1" smtClean="0">
                <a:solidFill>
                  <a:srgbClr val="00B0F0"/>
                </a:solidFill>
              </a:rPr>
              <a:t>angry</a:t>
            </a:r>
            <a:r>
              <a:rPr lang="ru-RU" sz="2800" dirty="0" smtClean="0">
                <a:solidFill>
                  <a:srgbClr val="00B0F0"/>
                </a:solidFill>
              </a:rPr>
              <a:t>/ </a:t>
            </a:r>
            <a:r>
              <a:rPr lang="ru-RU" sz="2800" dirty="0" err="1" smtClean="0">
                <a:solidFill>
                  <a:srgbClr val="00B0F0"/>
                </a:solidFill>
              </a:rPr>
              <a:t>happy</a:t>
            </a:r>
            <a:r>
              <a:rPr lang="ru-RU" sz="2800" dirty="0" smtClean="0">
                <a:solidFill>
                  <a:srgbClr val="00B0F0"/>
                </a:solidFill>
              </a:rPr>
              <a:t> и </a:t>
            </a:r>
            <a:r>
              <a:rPr lang="ru-RU" sz="2800" dirty="0" err="1" smtClean="0">
                <a:solidFill>
                  <a:srgbClr val="00B0F0"/>
                </a:solidFill>
              </a:rPr>
              <a:t>angry</a:t>
            </a:r>
            <a:r>
              <a:rPr lang="ru-RU" sz="2800" dirty="0" smtClean="0">
                <a:solidFill>
                  <a:srgbClr val="00B0F0"/>
                </a:solidFill>
              </a:rPr>
              <a:t>/ </a:t>
            </a:r>
            <a:r>
              <a:rPr lang="ru-RU" sz="2800" dirty="0" err="1" smtClean="0">
                <a:solidFill>
                  <a:srgbClr val="00B0F0"/>
                </a:solidFill>
              </a:rPr>
              <a:t>aggressive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800" dirty="0" smtClean="0"/>
              <a:t>(злой/счастливый и злой/агрессивный)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     </a:t>
            </a:r>
            <a:r>
              <a:rPr lang="en-US" sz="2800" dirty="0" smtClean="0">
                <a:solidFill>
                  <a:srgbClr val="00B0F0"/>
                </a:solidFill>
              </a:rPr>
              <a:t>sad</a:t>
            </a:r>
            <a:r>
              <a:rPr lang="ru-RU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smtClean="0">
                <a:solidFill>
                  <a:srgbClr val="00B0F0"/>
                </a:solidFill>
              </a:rPr>
              <a:t>cheerful</a:t>
            </a:r>
            <a:r>
              <a:rPr lang="ru-RU" sz="2800" dirty="0" smtClean="0">
                <a:solidFill>
                  <a:srgbClr val="00B0F0"/>
                </a:solidFill>
              </a:rPr>
              <a:t> и </a:t>
            </a:r>
            <a:r>
              <a:rPr lang="en-US" sz="2800" dirty="0" smtClean="0">
                <a:solidFill>
                  <a:srgbClr val="00B0F0"/>
                </a:solidFill>
              </a:rPr>
              <a:t>sad</a:t>
            </a:r>
            <a:r>
              <a:rPr lang="ru-RU" sz="2800" dirty="0" smtClean="0">
                <a:solidFill>
                  <a:srgbClr val="00B0F0"/>
                </a:solidFill>
              </a:rPr>
              <a:t>/</a:t>
            </a:r>
            <a:r>
              <a:rPr lang="en-US" sz="2800" dirty="0" smtClean="0">
                <a:solidFill>
                  <a:srgbClr val="00B0F0"/>
                </a:solidFill>
              </a:rPr>
              <a:t>depressing</a:t>
            </a:r>
            <a:endParaRPr lang="ru-RU" sz="2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800" dirty="0" smtClean="0"/>
              <a:t>( печальный/радостный и </a:t>
            </a:r>
            <a:r>
              <a:rPr lang="ru-RU" sz="2800" dirty="0" err="1" smtClean="0"/>
              <a:t>печательный</a:t>
            </a:r>
            <a:r>
              <a:rPr lang="ru-RU" sz="2800" dirty="0" smtClean="0"/>
              <a:t>/унылый)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627121"/>
            <a:ext cx="1188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3540036"/>
            <a:ext cx="11887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4. Разбор слова по составу </a:t>
            </a:r>
          </a:p>
          <a:p>
            <a:pPr>
              <a:buNone/>
            </a:pPr>
            <a:r>
              <a:rPr lang="ru-RU" sz="2800" dirty="0" smtClean="0"/>
              <a:t>   «</a:t>
            </a:r>
            <a:r>
              <a:rPr lang="ru-RU" sz="2800" dirty="0" err="1" smtClean="0">
                <a:solidFill>
                  <a:srgbClr val="00B0F0"/>
                </a:solidFill>
              </a:rPr>
              <a:t>microbiology</a:t>
            </a:r>
            <a:r>
              <a:rPr lang="ru-RU" sz="2800" dirty="0" smtClean="0"/>
              <a:t>» -микробиология , «</a:t>
            </a:r>
            <a:r>
              <a:rPr lang="ru-RU" sz="2800" dirty="0" err="1" smtClean="0">
                <a:solidFill>
                  <a:srgbClr val="00B0F0"/>
                </a:solidFill>
              </a:rPr>
              <a:t>micro</a:t>
            </a:r>
            <a:r>
              <a:rPr lang="ru-RU" sz="2800" dirty="0" smtClean="0"/>
              <a:t>»- приставка, </a:t>
            </a:r>
          </a:p>
          <a:p>
            <a:pPr>
              <a:buNone/>
            </a:pPr>
            <a:r>
              <a:rPr lang="ru-RU" sz="2800" dirty="0" smtClean="0"/>
              <a:t>            «</a:t>
            </a:r>
            <a:r>
              <a:rPr lang="en-US" sz="2800" dirty="0" smtClean="0">
                <a:solidFill>
                  <a:srgbClr val="00B0F0"/>
                </a:solidFill>
              </a:rPr>
              <a:t>-bio-</a:t>
            </a:r>
            <a:r>
              <a:rPr lang="ru-RU" sz="2800" dirty="0" smtClean="0"/>
              <a:t>»- корень   «-</a:t>
            </a:r>
            <a:r>
              <a:rPr lang="ru-RU" sz="2800" dirty="0" err="1" smtClean="0">
                <a:solidFill>
                  <a:srgbClr val="00B0F0"/>
                </a:solidFill>
              </a:rPr>
              <a:t>logy</a:t>
            </a:r>
            <a:r>
              <a:rPr lang="ru-RU" sz="2800" dirty="0" smtClean="0"/>
              <a:t>»-означает наука</a:t>
            </a:r>
            <a:endParaRPr lang="en-US" sz="2800" dirty="0" smtClean="0"/>
          </a:p>
          <a:p>
            <a:pPr>
              <a:buNone/>
            </a:pPr>
            <a:r>
              <a:rPr lang="ru-RU" sz="2800" dirty="0" smtClean="0"/>
              <a:t>   «</a:t>
            </a:r>
            <a:r>
              <a:rPr lang="en-US" sz="2800" dirty="0" smtClean="0">
                <a:solidFill>
                  <a:srgbClr val="00B0F0"/>
                </a:solidFill>
              </a:rPr>
              <a:t>action</a:t>
            </a:r>
            <a:r>
              <a:rPr lang="ru-RU" sz="2800" dirty="0" smtClean="0"/>
              <a:t>» </a:t>
            </a:r>
            <a:r>
              <a:rPr lang="en-US" sz="2800" dirty="0" smtClean="0"/>
              <a:t>-</a:t>
            </a:r>
            <a:r>
              <a:rPr lang="ru-RU" sz="2800" dirty="0" smtClean="0"/>
              <a:t>действие, «</a:t>
            </a:r>
            <a:r>
              <a:rPr lang="en-US" sz="2800" dirty="0" smtClean="0">
                <a:solidFill>
                  <a:srgbClr val="00B0F0"/>
                </a:solidFill>
              </a:rPr>
              <a:t>act</a:t>
            </a:r>
            <a:r>
              <a:rPr lang="ru-RU" sz="2800" dirty="0" smtClean="0">
                <a:solidFill>
                  <a:srgbClr val="00B0F0"/>
                </a:solidFill>
              </a:rPr>
              <a:t>-</a:t>
            </a:r>
            <a:r>
              <a:rPr lang="ru-RU" sz="2800" dirty="0" smtClean="0"/>
              <a:t>»-корень, </a:t>
            </a:r>
            <a:r>
              <a:rPr lang="en-US" sz="28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 smtClean="0">
                <a:solidFill>
                  <a:srgbClr val="00B0F0"/>
                </a:solidFill>
              </a:rPr>
              <a:t>-</a:t>
            </a:r>
            <a:r>
              <a:rPr lang="en-US" sz="2800" dirty="0" smtClean="0">
                <a:solidFill>
                  <a:srgbClr val="00B0F0"/>
                </a:solidFill>
              </a:rPr>
              <a:t>ion</a:t>
            </a:r>
            <a:r>
              <a:rPr lang="ru-RU" sz="2800" dirty="0" smtClean="0"/>
              <a:t>»-суффикс </a:t>
            </a:r>
            <a:endParaRPr lang="en-US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7714" y="203200"/>
            <a:ext cx="11974286" cy="63717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5. Просмотр фильмов/сериалов:</a:t>
            </a:r>
          </a:p>
          <a:p>
            <a:pPr>
              <a:buNone/>
            </a:pPr>
            <a:r>
              <a:rPr lang="ru-RU" sz="2800" dirty="0" smtClean="0"/>
              <a:t>     Каждый просмотр английского фильма, </a:t>
            </a:r>
            <a:r>
              <a:rPr lang="ru-RU" sz="2800" dirty="0" smtClean="0">
                <a:solidFill>
                  <a:srgbClr val="00B0F0"/>
                </a:solidFill>
              </a:rPr>
              <a:t>поможет вам в правильном произношении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6. Прослушивание на плеере/записи: </a:t>
            </a:r>
          </a:p>
          <a:p>
            <a:pPr>
              <a:buNone/>
            </a:pPr>
            <a:r>
              <a:rPr lang="ru-RU" sz="2800" dirty="0" smtClean="0"/>
              <a:t>     Так же как и фильмы </a:t>
            </a:r>
            <a:r>
              <a:rPr lang="ru-RU" sz="2800" dirty="0" smtClean="0">
                <a:solidFill>
                  <a:srgbClr val="00B0F0"/>
                </a:solidFill>
              </a:rPr>
              <a:t>поможет с произношением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7. Время-главное: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r>
              <a:rPr lang="ru-RU" sz="2800" dirty="0" smtClean="0"/>
              <a:t>Используйте новое слово сразу, как только вы его узнали. Затем используйте его </a:t>
            </a:r>
            <a:r>
              <a:rPr lang="ru-RU" sz="2800" dirty="0" smtClean="0">
                <a:solidFill>
                  <a:srgbClr val="00B0F0"/>
                </a:solidFill>
              </a:rPr>
              <a:t>через 10 минут. Потом через час, на следующий день, затем на следующей неделе</a:t>
            </a:r>
            <a:r>
              <a:rPr lang="ru-RU" sz="2800" dirty="0">
                <a:solidFill>
                  <a:srgbClr val="00B0F0"/>
                </a:solidFill>
              </a:rPr>
              <a:t>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92000" cy="6979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01143"/>
                <a:gridCol w="2583543"/>
                <a:gridCol w="2670628"/>
                <a:gridCol w="3236686"/>
              </a:tblGrid>
              <a:tr h="921220">
                <a:tc>
                  <a:txBody>
                    <a:bodyPr/>
                    <a:lstStyle/>
                    <a:p>
                      <a:pPr algn="ctr"/>
                      <a:r>
                        <a:rPr lang="ru-RU" sz="2800" i="0" u="none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D60093"/>
                          </a:solidFill>
                        </a:rPr>
                        <a:t>Методы запоминания</a:t>
                      </a:r>
                      <a:r>
                        <a:rPr lang="ru-RU" sz="2000" i="0" u="none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D60093"/>
                          </a:solidFill>
                        </a:rPr>
                        <a:t> </a:t>
                      </a:r>
                      <a:endParaRPr lang="ru-RU" sz="2000" i="0" u="none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D60093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Аудиалы</a:t>
                      </a:r>
                      <a:r>
                        <a:rPr lang="ru-RU" sz="3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3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В</a:t>
                      </a:r>
                      <a:r>
                        <a:rPr lang="ru-RU" sz="360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изуалы</a:t>
                      </a:r>
                      <a:r>
                        <a:rPr lang="ru-RU" sz="40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40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Кинестетики</a:t>
                      </a:r>
                      <a:r>
                        <a:rPr lang="ru-RU" sz="32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sz="32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851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Запоминание фраз</a:t>
                      </a: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(словосочетания)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65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Использовани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е картинок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87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Запоминание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противоположностей 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1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Просмотр фильмов 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Прослушивание на</a:t>
                      </a:r>
                      <a:r>
                        <a:rPr lang="ru-RU" sz="24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плеере/записи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06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sym typeface="Wingdings 2"/>
                        </a:rPr>
                        <a:t></a:t>
                      </a:r>
                      <a:endParaRPr lang="ru-RU" sz="60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3" y="395851"/>
            <a:ext cx="10058400" cy="13716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Результат проекта 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971" y="1683657"/>
            <a:ext cx="11451772" cy="49058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 помощью этого проекта, я узнала какие существуют методы запоминания различных слов и выражений.</a:t>
            </a:r>
          </a:p>
          <a:p>
            <a:pPr>
              <a:buNone/>
            </a:pPr>
            <a:r>
              <a:rPr lang="ru-RU" sz="3200" dirty="0" smtClean="0"/>
              <a:t>Какие виды памяти бывают и какие методы к ним подходят </a:t>
            </a:r>
          </a:p>
        </p:txBody>
      </p:sp>
    </p:spTree>
    <p:extLst>
      <p:ext uri="{BB962C8B-B14F-4D97-AF65-F5344CB8AC3E}">
        <p14:creationId xmlns:p14="http://schemas.microsoft.com/office/powerpoint/2010/main" val="310376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743" y="2335349"/>
            <a:ext cx="11945257" cy="2062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sym typeface="Wingdings 2"/>
              </a:rPr>
              <a:t></a:t>
            </a:r>
            <a:r>
              <a:rPr lang="ru-RU" sz="6000" dirty="0" smtClean="0">
                <a:sym typeface="Wingdings 2"/>
              </a:rPr>
              <a:t> СПАСИБО</a:t>
            </a:r>
            <a:r>
              <a:rPr lang="ru-RU" sz="6000" dirty="0" smtClean="0"/>
              <a:t> ЗА ВНИМАНИЕ </a:t>
            </a:r>
            <a:r>
              <a:rPr lang="ru-RU" sz="6000" dirty="0" smtClean="0">
                <a:solidFill>
                  <a:srgbClr val="FF0000"/>
                </a:solidFill>
                <a:sym typeface="Wingdings 2"/>
              </a:rPr>
              <a:t></a:t>
            </a:r>
          </a:p>
          <a:p>
            <a:pPr algn="ctr">
              <a:buNone/>
            </a:pP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455F7F3-3A58-4BBB-95C7-CF706F9FFA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AE3D314-6F93-4D91-8C0F-E92657F465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0286" y="259805"/>
            <a:ext cx="11582400" cy="6271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Цель: </a:t>
            </a:r>
          </a:p>
          <a:p>
            <a:pPr>
              <a:buNone/>
            </a:pPr>
            <a:r>
              <a:rPr lang="ru-RU" sz="3600" dirty="0" smtClean="0"/>
              <a:t>      Выявление методов запоминания английских слов</a:t>
            </a:r>
          </a:p>
          <a:p>
            <a:pPr>
              <a:buNone/>
            </a:pPr>
            <a:r>
              <a:rPr lang="ru-RU" sz="3600" b="1" dirty="0" smtClean="0"/>
              <a:t>Задачи: </a:t>
            </a:r>
          </a:p>
          <a:p>
            <a:pPr>
              <a:buNone/>
            </a:pPr>
            <a:r>
              <a:rPr lang="ru-RU" sz="3600" dirty="0" smtClean="0"/>
              <a:t>  1.Изучить методы запоминания слов;</a:t>
            </a:r>
          </a:p>
          <a:p>
            <a:pPr>
              <a:buNone/>
            </a:pPr>
            <a:r>
              <a:rPr lang="ru-RU" sz="3600" dirty="0" smtClean="0"/>
              <a:t>  2.Выявить методы запоминания английский слов     и выражений;</a:t>
            </a:r>
          </a:p>
          <a:p>
            <a:pPr>
              <a:buNone/>
            </a:pPr>
            <a:r>
              <a:rPr lang="ru-RU" sz="3600" dirty="0" smtClean="0"/>
              <a:t>  3.Выявить наиболее распространенные методы запоминания английских слов и выражений.</a:t>
            </a:r>
          </a:p>
          <a:p>
            <a:pPr>
              <a:buNone/>
            </a:pP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1478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686" y="203199"/>
            <a:ext cx="11756571" cy="6654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Зрительная </a:t>
            </a:r>
            <a:r>
              <a:rPr lang="ru-RU" sz="3200" b="1" dirty="0" smtClean="0">
                <a:solidFill>
                  <a:srgbClr val="FF0000"/>
                </a:solidFill>
              </a:rPr>
              <a:t>память</a:t>
            </a:r>
            <a:r>
              <a:rPr lang="ru-RU" sz="3200" dirty="0" smtClean="0"/>
              <a:t> – это способность получать и сохранять </a:t>
            </a:r>
            <a:r>
              <a:rPr lang="ru-RU" sz="3200" b="1" dirty="0" smtClean="0">
                <a:solidFill>
                  <a:srgbClr val="FF0000"/>
                </a:solidFill>
              </a:rPr>
              <a:t>визуальные</a:t>
            </a:r>
            <a:r>
              <a:rPr lang="ru-RU" sz="3200" dirty="0" smtClean="0">
                <a:solidFill>
                  <a:srgbClr val="FF0000"/>
                </a:solidFill>
              </a:rPr>
              <a:t> образы</a:t>
            </a:r>
            <a:r>
              <a:rPr lang="ru-RU" sz="3200" dirty="0" smtClean="0"/>
              <a:t>, а также воспроизводить их в сознании, оценивать и комментировать.</a:t>
            </a: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b="1" dirty="0" err="1" smtClean="0">
                <a:solidFill>
                  <a:srgbClr val="FF0000"/>
                </a:solidFill>
              </a:rPr>
              <a:t>Аудиальная</a:t>
            </a:r>
            <a:r>
              <a:rPr lang="ru-RU" sz="3200" dirty="0" smtClean="0">
                <a:solidFill>
                  <a:srgbClr val="FF0000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память</a:t>
            </a:r>
            <a:r>
              <a:rPr lang="ru-RU" sz="3200" dirty="0" smtClean="0"/>
              <a:t> - это</a:t>
            </a:r>
            <a:r>
              <a:rPr lang="ru-RU" sz="3200" dirty="0" smtClean="0">
                <a:solidFill>
                  <a:srgbClr val="FF0000"/>
                </a:solidFill>
              </a:rPr>
              <a:t> речь, звуки и музыка, которую слышит человек</a:t>
            </a:r>
            <a:r>
              <a:rPr lang="ru-RU" sz="3200" dirty="0" smtClean="0"/>
              <a:t>.</a:t>
            </a: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Двигательная (</a:t>
            </a:r>
            <a:r>
              <a:rPr lang="ru-RU" sz="3200" b="1" dirty="0" smtClean="0">
                <a:solidFill>
                  <a:srgbClr val="FF0000"/>
                </a:solidFill>
              </a:rPr>
              <a:t>кинетическая</a:t>
            </a:r>
            <a:r>
              <a:rPr lang="ru-RU" sz="3200" dirty="0" smtClean="0">
                <a:solidFill>
                  <a:srgbClr val="FF0000"/>
                </a:solidFill>
              </a:rPr>
              <a:t>) </a:t>
            </a:r>
            <a:r>
              <a:rPr lang="ru-RU" sz="3200" b="1" dirty="0" smtClean="0">
                <a:solidFill>
                  <a:srgbClr val="FF0000"/>
                </a:solidFill>
              </a:rPr>
              <a:t>память </a:t>
            </a:r>
            <a:r>
              <a:rPr lang="ru-RU" sz="3200" b="1" dirty="0" smtClean="0"/>
              <a:t>-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память, которая активно участвует в развитии двигательных умений и навыков, лучше воспринимает окружающий мир посредством </a:t>
            </a:r>
            <a:r>
              <a:rPr lang="ru-RU" sz="3200" dirty="0" smtClean="0">
                <a:solidFill>
                  <a:srgbClr val="FF0000"/>
                </a:solidFill>
              </a:rPr>
              <a:t>тактильных ощущений/прикосновений</a:t>
            </a:r>
            <a:r>
              <a:rPr lang="ru-RU" sz="3200" dirty="0" smtClean="0"/>
              <a:t>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4.infourok.ru/uploads/ex/03bf/00018a5e-15c36770/hello_html_m13a21c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730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62856" y="0"/>
            <a:ext cx="11509829" cy="65459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                     Выберете те пункты, которые подходят вам :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1. Люблю наблюдать за облаками и звездами.</a:t>
            </a:r>
          </a:p>
          <a:p>
            <a:pPr>
              <a:buNone/>
            </a:pPr>
            <a:r>
              <a:rPr lang="ru-RU" sz="2000" dirty="0" smtClean="0"/>
              <a:t>2. Часто напеваю себе потихоньку.</a:t>
            </a:r>
          </a:p>
          <a:p>
            <a:pPr>
              <a:buNone/>
            </a:pPr>
            <a:r>
              <a:rPr lang="ru-RU" sz="2000" dirty="0" smtClean="0"/>
              <a:t>3. Не признаю моду, которая неудобна.</a:t>
            </a:r>
          </a:p>
          <a:p>
            <a:pPr>
              <a:buNone/>
            </a:pPr>
            <a:r>
              <a:rPr lang="ru-RU" sz="2000" dirty="0" smtClean="0"/>
              <a:t>4. Люблю ходить в общественные места .</a:t>
            </a:r>
          </a:p>
          <a:p>
            <a:pPr>
              <a:buNone/>
            </a:pPr>
            <a:r>
              <a:rPr lang="ru-RU" sz="2000" dirty="0" smtClean="0"/>
              <a:t>5. В автомашине цвет для меня имеет значение.</a:t>
            </a:r>
          </a:p>
          <a:p>
            <a:pPr>
              <a:buNone/>
            </a:pPr>
            <a:r>
              <a:rPr lang="ru-RU" sz="2000" dirty="0" smtClean="0"/>
              <a:t>6. Узнаю по шагам, кто вошел в помещение.</a:t>
            </a:r>
          </a:p>
          <a:p>
            <a:pPr>
              <a:buNone/>
            </a:pPr>
            <a:r>
              <a:rPr lang="ru-RU" sz="2000" dirty="0" smtClean="0"/>
              <a:t>7. Меня развлекает подражание диалектам.</a:t>
            </a:r>
          </a:p>
          <a:p>
            <a:pPr>
              <a:buNone/>
            </a:pPr>
            <a:r>
              <a:rPr lang="ru-RU" sz="2000" dirty="0" smtClean="0"/>
              <a:t>8. Внешнему виду придаю серьезное значение.</a:t>
            </a:r>
          </a:p>
          <a:p>
            <a:pPr>
              <a:buNone/>
            </a:pPr>
            <a:r>
              <a:rPr lang="ru-RU" sz="2000" dirty="0" smtClean="0"/>
              <a:t>9. Мне нравится принимать массаж.</a:t>
            </a:r>
          </a:p>
          <a:p>
            <a:pPr>
              <a:buNone/>
            </a:pPr>
            <a:r>
              <a:rPr lang="ru-RU" sz="2000" dirty="0" smtClean="0"/>
              <a:t>10. Когда есть время, люблю наблюдать за людьми.</a:t>
            </a:r>
          </a:p>
          <a:p>
            <a:pPr>
              <a:buNone/>
            </a:pPr>
            <a:r>
              <a:rPr lang="ru-RU" sz="2000" dirty="0" smtClean="0"/>
              <a:t>11. Плохо себя чувствую, когда не наслаждаюсь движением.</a:t>
            </a:r>
          </a:p>
          <a:p>
            <a:pPr>
              <a:buNone/>
            </a:pPr>
            <a:r>
              <a:rPr lang="ru-RU" sz="2000" dirty="0" smtClean="0"/>
              <a:t>12. Видя одежду в витрине, знаю, что мне будет хорошо в ней.</a:t>
            </a:r>
          </a:p>
          <a:p>
            <a:pPr>
              <a:buNone/>
            </a:pPr>
            <a:r>
              <a:rPr lang="ru-RU" sz="2000" dirty="0" smtClean="0"/>
              <a:t>13. Когда услышу старую мелодию, ко мне возвращается прошлое.</a:t>
            </a:r>
          </a:p>
          <a:p>
            <a:pPr>
              <a:buNone/>
            </a:pPr>
            <a:r>
              <a:rPr lang="ru-RU" sz="2000" dirty="0" smtClean="0"/>
              <a:t>14. Люблю читать во время еды.</a:t>
            </a:r>
          </a:p>
          <a:p>
            <a:pPr>
              <a:buNone/>
            </a:pPr>
            <a:r>
              <a:rPr lang="ru-RU" sz="2000" dirty="0" smtClean="0"/>
              <a:t>15. Люблю поговорить по телефону.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6829" y="1976744"/>
            <a:ext cx="1194288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Визуальный канал восприятия: 1, 5, 8, 10, 12, 14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Аудиальный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канал восприятия: 2, 6, 7, 13, 15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Кинестетический канал восприятия: 3, 4, 9, 11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217715"/>
            <a:ext cx="10058400" cy="779806"/>
          </a:xfrm>
        </p:spPr>
        <p:txBody>
          <a:bodyPr>
            <a:normAutofit/>
          </a:bodyPr>
          <a:lstStyle/>
          <a:p>
            <a:pPr algn="ctr"/>
            <a:r>
              <a:rPr lang="ru-RU" u="sng" dirty="0" err="1" smtClean="0"/>
              <a:t>Визуалы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103086"/>
            <a:ext cx="10892971" cy="4931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Качества:  1) прекрасные ораторы </a:t>
            </a:r>
          </a:p>
          <a:p>
            <a:pPr>
              <a:buNone/>
            </a:pPr>
            <a:r>
              <a:rPr lang="ru-RU" sz="3200" dirty="0" smtClean="0"/>
              <a:t>                   2) склонны перебивать других </a:t>
            </a:r>
          </a:p>
          <a:p>
            <a:pPr>
              <a:buNone/>
            </a:pPr>
            <a:r>
              <a:rPr lang="ru-RU" sz="3200" dirty="0" smtClean="0"/>
              <a:t>                   3) требуют тишину во время работы </a:t>
            </a:r>
          </a:p>
          <a:p>
            <a:pPr>
              <a:buNone/>
            </a:pPr>
            <a:r>
              <a:rPr lang="ru-RU" sz="3200" dirty="0" smtClean="0"/>
              <a:t>                   4) думают картинками </a:t>
            </a:r>
          </a:p>
          <a:p>
            <a:pPr>
              <a:buNone/>
            </a:pP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7028" y="3616961"/>
          <a:ext cx="11234057" cy="268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3264"/>
                <a:gridCol w="5600793"/>
              </a:tblGrid>
              <a:tr h="6019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Плюсы</a:t>
                      </a:r>
                      <a:r>
                        <a:rPr lang="ru-RU" sz="3600" baseline="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 </a:t>
                      </a:r>
                      <a:endParaRPr lang="ru-RU" sz="40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Минусы </a:t>
                      </a:r>
                      <a:endParaRPr lang="ru-RU" sz="20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/>
                </a:tc>
              </a:tr>
              <a:tr h="175187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Построение диаграмм </a:t>
                      </a:r>
                    </a:p>
                    <a:p>
                      <a:r>
                        <a:rPr lang="ru-RU" sz="320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Чтение карт </a:t>
                      </a:r>
                    </a:p>
                    <a:p>
                      <a:r>
                        <a:rPr lang="ru-RU" sz="320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ЭССЕ</a:t>
                      </a:r>
                      <a:r>
                        <a:rPr lang="ru-RU" sz="3200" baseline="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ru-RU" sz="3200" dirty="0" smtClean="0">
                        <a:ln>
                          <a:solidFill>
                            <a:srgbClr val="00FFFF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ru-RU" sz="32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Прослушать и выполнить какое-либо задание </a:t>
                      </a:r>
                    </a:p>
                    <a:p>
                      <a:endParaRPr lang="ru-RU" sz="3200" dirty="0" smtClean="0"/>
                    </a:p>
                    <a:p>
                      <a:endParaRPr lang="ru-RU" sz="3200" dirty="0">
                        <a:ln>
                          <a:solidFill>
                            <a:srgbClr val="00FFFF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217715"/>
            <a:ext cx="10058400" cy="779806"/>
          </a:xfrm>
        </p:spPr>
        <p:txBody>
          <a:bodyPr>
            <a:normAutofit/>
          </a:bodyPr>
          <a:lstStyle/>
          <a:p>
            <a:pPr algn="ctr"/>
            <a:r>
              <a:rPr lang="ru-RU" u="sng" dirty="0" err="1" smtClean="0"/>
              <a:t>Аудиалы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103086"/>
            <a:ext cx="11640457" cy="4931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Качества: </a:t>
            </a:r>
            <a:r>
              <a:rPr lang="ru-RU" sz="2800" dirty="0" smtClean="0"/>
              <a:t>1) медленно разговаривают и хорошо объясняют </a:t>
            </a:r>
          </a:p>
          <a:p>
            <a:pPr>
              <a:buNone/>
            </a:pPr>
            <a:r>
              <a:rPr lang="ru-RU" sz="2800" dirty="0" smtClean="0"/>
              <a:t>                     2)умеют слушать </a:t>
            </a:r>
          </a:p>
          <a:p>
            <a:pPr>
              <a:buNone/>
            </a:pPr>
            <a:r>
              <a:rPr lang="ru-RU" sz="2800" dirty="0" smtClean="0"/>
              <a:t>                     3)медленно читают / склонны повторять в слух </a:t>
            </a:r>
          </a:p>
          <a:p>
            <a:pPr>
              <a:buNone/>
            </a:pPr>
            <a:r>
              <a:rPr lang="ru-RU" sz="2800" dirty="0" smtClean="0"/>
              <a:t>                     4)мыслят линейно</a:t>
            </a:r>
          </a:p>
          <a:p>
            <a:pPr>
              <a:buNone/>
            </a:pP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3485" y="3904342"/>
          <a:ext cx="11234057" cy="24566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3264"/>
                <a:gridCol w="5600793"/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Плюсы</a:t>
                      </a:r>
                      <a:r>
                        <a:rPr lang="ru-RU" sz="3600" baseline="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 </a:t>
                      </a:r>
                      <a:endParaRPr lang="ru-RU" sz="40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Минусы </a:t>
                      </a:r>
                      <a:endParaRPr lang="ru-RU" sz="20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/>
                </a:tc>
              </a:tr>
              <a:tr h="181655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Устные</a:t>
                      </a:r>
                      <a:r>
                        <a:rPr lang="ru-RU" sz="3200" baseline="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 экзамены </a:t>
                      </a:r>
                    </a:p>
                    <a:p>
                      <a:r>
                        <a:rPr lang="ru-RU" sz="3200" baseline="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Прослушивание лекций </a:t>
                      </a:r>
                      <a:endParaRPr lang="ru-RU" sz="3200" dirty="0">
                        <a:ln>
                          <a:solidFill>
                            <a:srgbClr val="00FFFF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aseline="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Чтение текстов и письменные ответы на время</a:t>
                      </a:r>
                      <a:endParaRPr lang="ru-RU" sz="3200" dirty="0">
                        <a:ln>
                          <a:solidFill>
                            <a:srgbClr val="00FFFF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71" y="217715"/>
            <a:ext cx="10058400" cy="779806"/>
          </a:xfrm>
        </p:spPr>
        <p:txBody>
          <a:bodyPr>
            <a:normAutofit/>
          </a:bodyPr>
          <a:lstStyle/>
          <a:p>
            <a:pPr algn="ctr"/>
            <a:r>
              <a:rPr lang="ru-RU" u="sng" dirty="0" err="1" smtClean="0"/>
              <a:t>Кинестетики</a:t>
            </a:r>
            <a:r>
              <a:rPr lang="ru-RU" u="sng" dirty="0" smtClean="0"/>
              <a:t> 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29" y="1103086"/>
            <a:ext cx="11640457" cy="49319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Качества: </a:t>
            </a:r>
            <a:r>
              <a:rPr lang="ru-RU" sz="2400" dirty="0" smtClean="0"/>
              <a:t>1) медленно разговаривают</a:t>
            </a:r>
          </a:p>
          <a:p>
            <a:pPr>
              <a:buNone/>
            </a:pPr>
            <a:r>
              <a:rPr lang="ru-RU" sz="2400" dirty="0" smtClean="0"/>
              <a:t>                         2) учатся решая практические задачи </a:t>
            </a:r>
          </a:p>
          <a:p>
            <a:pPr>
              <a:buNone/>
            </a:pPr>
            <a:r>
              <a:rPr lang="ru-RU" sz="2400" dirty="0" smtClean="0"/>
              <a:t>                         3) неусидчивые </a:t>
            </a:r>
          </a:p>
          <a:p>
            <a:pPr>
              <a:buNone/>
            </a:pPr>
            <a:r>
              <a:rPr lang="ru-RU" sz="2400" dirty="0" smtClean="0"/>
              <a:t>                         4) нуждаются в частых перерывах во время занятий </a:t>
            </a:r>
          </a:p>
          <a:p>
            <a:pPr>
              <a:buNone/>
            </a:pPr>
            <a:r>
              <a:rPr lang="ru-RU" sz="2400" dirty="0" smtClean="0"/>
              <a:t>                         5) страдают из-за быстрой потери концентрации внимания </a:t>
            </a:r>
          </a:p>
          <a:p>
            <a:pPr>
              <a:buNone/>
            </a:pP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93485" y="3720011"/>
          <a:ext cx="11234057" cy="26953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3264"/>
                <a:gridCol w="5600793"/>
              </a:tblGrid>
              <a:tr h="65314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Плюсы</a:t>
                      </a:r>
                      <a:r>
                        <a:rPr lang="ru-RU" sz="3600" baseline="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 </a:t>
                      </a:r>
                      <a:endParaRPr lang="ru-RU" sz="40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n>
                            <a:solidFill>
                              <a:srgbClr val="00FFFF"/>
                            </a:solidFill>
                          </a:ln>
                        </a:rPr>
                        <a:t>Минусы </a:t>
                      </a:r>
                      <a:endParaRPr lang="ru-RU" sz="2000" dirty="0">
                        <a:ln>
                          <a:solidFill>
                            <a:srgbClr val="00FFFF"/>
                          </a:solidFill>
                        </a:ln>
                      </a:endParaRPr>
                    </a:p>
                  </a:txBody>
                  <a:tcPr/>
                </a:tc>
              </a:tr>
              <a:tr h="185782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краткие</a:t>
                      </a:r>
                      <a:r>
                        <a:rPr lang="ru-RU" sz="3200" baseline="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 определения, заполнения, выбор из нескольких вариантов ответа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baseline="0" dirty="0" smtClean="0">
                          <a:ln>
                            <a:solidFill>
                              <a:srgbClr val="00FFFF"/>
                            </a:solidFill>
                          </a:ln>
                          <a:solidFill>
                            <a:schemeClr val="tx1"/>
                          </a:solidFill>
                        </a:rPr>
                        <a:t>Длинные сочинения, тесты </a:t>
                      </a:r>
                      <a:endParaRPr lang="ru-RU" sz="3200" dirty="0">
                        <a:ln>
                          <a:solidFill>
                            <a:srgbClr val="00FFFF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78757031_win3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8D249-1983-451D-8451-059C0BA5C7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661</Words>
  <Application>Microsoft Office PowerPoint</Application>
  <PresentationFormat>Произвольный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tf78757031_win32</vt:lpstr>
      <vt:lpstr>Выявление методов запоминания английских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Визуалы</vt:lpstr>
      <vt:lpstr>Аудиалы </vt:lpstr>
      <vt:lpstr>Кинестетики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2021-03-27T09:28:40Z</dcterms:created>
  <dcterms:modified xsi:type="dcterms:W3CDTF">2022-02-17T09:52:24Z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