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9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620" autoAdjust="0"/>
  </p:normalViewPr>
  <p:slideViewPr>
    <p:cSldViewPr>
      <p:cViewPr>
        <p:scale>
          <a:sx n="90" d="100"/>
          <a:sy n="90" d="100"/>
        </p:scale>
        <p:origin x="-1090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A30B61-FF83-4940-8CE9-F05059C41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500AD8-8647-4B15-B8AE-BC16CD5E56C9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384073F-630D-4DC0-97F9-0DF5E7561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AAECC-512F-40C0-A0C4-3F15D941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62027-419E-4506-A0CC-999505024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F201-B62E-458C-90AE-99BBB598B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2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E8C5-AB00-42D8-87AB-557B803E0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0B0E-9279-4EF2-88B0-58DBC98A1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1C29-24CB-4365-8DBF-131AEC01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0C56-1CCE-45F6-8861-2B29DCF23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36D1-B728-4154-A218-EBBDE4C57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2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EA2B-29EA-4D81-B55D-467DA17CA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51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9AF68-4178-47AE-A879-60D4D221D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Данилова С. Ю., ГБПОУ РК «Петрозаводский лесотехнический техникум»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2776A16-4BB8-4526-AAAB-C5C702A72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20" r:id="rId8"/>
    <p:sldLayoutId id="2147483721" r:id="rId9"/>
    <p:sldLayoutId id="2147483717" r:id="rId10"/>
    <p:sldLayoutId id="214748371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uit.ru/studies/courses/2259/155/lecture/4302" TargetMode="External"/><Relationship Id="rId3" Type="http://schemas.openxmlformats.org/officeDocument/2006/relationships/hyperlink" Target="http://www.securelist.com/ru/threats/detect?chapter=32" TargetMode="External"/><Relationship Id="rId7" Type="http://schemas.openxmlformats.org/officeDocument/2006/relationships/hyperlink" Target="http://www.intuit.ru/studies/courses/2259/155/lecture/4304" TargetMode="External"/><Relationship Id="rId2" Type="http://schemas.openxmlformats.org/officeDocument/2006/relationships/hyperlink" Target="http://www.bytemag.ru/articles/detail.php?ID=90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uit.ru/studies/courses/2259/155/lecture/4297" TargetMode="External"/><Relationship Id="rId5" Type="http://schemas.openxmlformats.org/officeDocument/2006/relationships/hyperlink" Target="http://www.intuit.ru/studies/courses/2259/155/lecture/4293?page=1" TargetMode="External"/><Relationship Id="rId4" Type="http://schemas.openxmlformats.org/officeDocument/2006/relationships/hyperlink" Target="http://www.securelist.com/ru/threats/detect?chapter=11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www.securitylab.ru/upload/iblock/839/839a2148e217cec45118c5172dd0ab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429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62138" y="1219200"/>
            <a:ext cx="5724525" cy="1828800"/>
          </a:xfrm>
        </p:spPr>
        <p:txBody>
          <a:bodyPr/>
          <a:lstStyle/>
          <a:p>
            <a:r>
              <a:rPr lang="ru-RU" altLang="ru-RU" dirty="0" smtClean="0"/>
              <a:t>Вирусы и средства борьбы с ними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Антивирусные программы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81200"/>
            <a:ext cx="6781800" cy="3741738"/>
          </a:xfrm>
        </p:spPr>
        <p:txBody>
          <a:bodyPr/>
          <a:lstStyle/>
          <a:p>
            <a:pPr algn="just"/>
            <a:r>
              <a:rPr lang="ru-RU" altLang="ru-RU" smtClean="0"/>
              <a:t>это программы, основной задачей которых является защита именно от вирусов, или точнее, от вредоносных программ.</a:t>
            </a:r>
          </a:p>
        </p:txBody>
      </p:sp>
      <p:sp>
        <p:nvSpPr>
          <p:cNvPr id="1434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  <p:pic>
        <p:nvPicPr>
          <p:cNvPr id="14341" name="Picture 6" descr="http://www.securitylab.ru/upload/iblock/457/4576e24f44469ebfb490610bba47a41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00375"/>
            <a:ext cx="3619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Методы: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990600" y="2119313"/>
            <a:ext cx="7239000" cy="3603625"/>
          </a:xfrm>
        </p:spPr>
        <p:txBody>
          <a:bodyPr/>
          <a:lstStyle/>
          <a:p>
            <a:pPr algn="just"/>
            <a:r>
              <a:rPr lang="ru-RU" altLang="ru-RU" smtClean="0">
                <a:solidFill>
                  <a:srgbClr val="002060"/>
                </a:solidFill>
              </a:rPr>
              <a:t>Сигнатурные методы </a:t>
            </a:r>
            <a:r>
              <a:rPr lang="ru-RU" altLang="ru-RU" smtClean="0"/>
              <a:t>- точные методы обнаружения вирусов, основанные на сравнении файла с известными образцами вирусов</a:t>
            </a:r>
          </a:p>
          <a:p>
            <a:pPr algn="just"/>
            <a:r>
              <a:rPr lang="ru-RU" altLang="ru-RU" smtClean="0">
                <a:solidFill>
                  <a:srgbClr val="002060"/>
                </a:solidFill>
              </a:rPr>
              <a:t>Эвристические методы </a:t>
            </a:r>
            <a:r>
              <a:rPr lang="ru-RU" altLang="ru-RU" smtClean="0"/>
              <a:t>- приблизительные методы обнаружения, которые позволяют с определенной вероятностью предположить, что файл заражен</a:t>
            </a:r>
          </a:p>
          <a:p>
            <a:endParaRPr lang="ru-RU" altLang="ru-RU" smtClean="0"/>
          </a:p>
        </p:txBody>
      </p:sp>
      <p:sp>
        <p:nvSpPr>
          <p:cNvPr id="1536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Сигнатурный анализ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3152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mtClean="0"/>
              <a:t>Все вместе сигнатуры известных вирусов составляют антивирусную базу.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Для обнаружения семейства похожих вирусов используется одна сигнатура, и поэтому считать, что количество сигнатур равно количеству обнаруживаемых вирусов, неверно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Соотношение количества сигнатур и количества известных вирусов для каждой антивирусной базы свое 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Положительное свойство сигнатур - точное и гарантированное определение типа вируса</a:t>
            </a:r>
          </a:p>
          <a:p>
            <a:pPr>
              <a:lnSpc>
                <a:spcPct val="80000"/>
              </a:lnSpc>
            </a:pPr>
            <a:r>
              <a:rPr lang="ru-RU" altLang="ru-RU" smtClean="0"/>
              <a:t>Отрицательное свойство - для получения сигнатуры необходимо иметь образец вируса </a:t>
            </a:r>
          </a:p>
        </p:txBody>
      </p:sp>
      <p:sp>
        <p:nvSpPr>
          <p:cNvPr id="1638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Эвристический анализ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162800" cy="4038600"/>
          </a:xfrm>
        </p:spPr>
        <p:txBody>
          <a:bodyPr rtlCol="0"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Два пути: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/>
              <a:t>Поиск вирусов, похожих на известные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 smtClean="0"/>
              <a:t>Выделение основных вредоносных действий</a:t>
            </a:r>
          </a:p>
          <a:p>
            <a:pPr marL="365760" lvl="1" indent="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>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Положительное свойство: </a:t>
            </a:r>
            <a:r>
              <a:rPr lang="ru-RU" dirty="0" smtClean="0"/>
              <a:t>возможность обнаружить новые вирусы еще до того, как для них будут выделены сигнатуры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 smtClean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Отрицательное свойства: </a:t>
            </a:r>
            <a:r>
              <a:rPr lang="ru-RU" dirty="0" smtClean="0"/>
              <a:t>л</a:t>
            </a:r>
            <a:r>
              <a:rPr lang="en-US" dirty="0" err="1" smtClean="0"/>
              <a:t>ожные</a:t>
            </a:r>
            <a:r>
              <a:rPr lang="en-US" dirty="0" smtClean="0"/>
              <a:t> </a:t>
            </a:r>
            <a:r>
              <a:rPr lang="en-US" dirty="0" err="1" smtClean="0"/>
              <a:t>срабатывания</a:t>
            </a:r>
            <a:r>
              <a:rPr lang="ru-RU" dirty="0" smtClean="0"/>
              <a:t>, н</a:t>
            </a:r>
            <a:r>
              <a:rPr lang="en-US" dirty="0" err="1" smtClean="0"/>
              <a:t>евозможность</a:t>
            </a:r>
            <a:r>
              <a:rPr lang="en-US" dirty="0" smtClean="0"/>
              <a:t> </a:t>
            </a:r>
            <a:r>
              <a:rPr lang="en-US" dirty="0" err="1" smtClean="0"/>
              <a:t>лечения</a:t>
            </a:r>
            <a:r>
              <a:rPr lang="ru-RU" dirty="0" smtClean="0"/>
              <a:t>, н</a:t>
            </a:r>
            <a:r>
              <a:rPr lang="en-US" dirty="0" err="1" smtClean="0"/>
              <a:t>евысокая</a:t>
            </a:r>
            <a:r>
              <a:rPr lang="en-US" dirty="0" smtClean="0"/>
              <a:t> </a:t>
            </a:r>
            <a:r>
              <a:rPr lang="en-US" dirty="0" err="1" smtClean="0"/>
              <a:t>эффективность</a:t>
            </a:r>
            <a:endParaRPr lang="ru-RU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741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Примеры антивирусов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086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smtClean="0">
                <a:solidFill>
                  <a:srgbClr val="002060"/>
                </a:solidFill>
              </a:rPr>
              <a:t>Лицензионные антивирусные программы</a:t>
            </a:r>
          </a:p>
          <a:p>
            <a:pPr lvl="1">
              <a:lnSpc>
                <a:spcPct val="90000"/>
              </a:lnSpc>
            </a:pPr>
            <a:r>
              <a:rPr lang="ru-RU" altLang="ru-RU" smtClean="0"/>
              <a:t>Panda Antivirus, Norton AntiVirus, Антивирус Касперского, Dr.Web, NOD32</a:t>
            </a:r>
          </a:p>
          <a:p>
            <a:pPr>
              <a:lnSpc>
                <a:spcPct val="90000"/>
              </a:lnSpc>
            </a:pPr>
            <a:r>
              <a:rPr lang="ru-RU" altLang="ru-RU" b="1" smtClean="0">
                <a:solidFill>
                  <a:srgbClr val="002060"/>
                </a:solidFill>
              </a:rPr>
              <a:t>Беcплатные антивирусы</a:t>
            </a:r>
          </a:p>
          <a:p>
            <a:pPr lvl="1">
              <a:lnSpc>
                <a:spcPct val="90000"/>
              </a:lnSpc>
            </a:pPr>
            <a:r>
              <a:rPr lang="ru-RU" altLang="ru-RU" smtClean="0"/>
              <a:t>avast! Home, Kaspersky Virus Removal Tool, Dr.Web CureIt!, McAfee On-Demand VirusScan, AVG Anti-Virus Free</a:t>
            </a:r>
          </a:p>
          <a:p>
            <a:pPr>
              <a:lnSpc>
                <a:spcPct val="90000"/>
              </a:lnSpc>
            </a:pPr>
            <a:r>
              <a:rPr lang="ru-RU" altLang="ru-RU" b="1" smtClean="0">
                <a:solidFill>
                  <a:srgbClr val="002060"/>
                </a:solidFill>
              </a:rPr>
              <a:t>Онлайн проверка на вирусы</a:t>
            </a:r>
          </a:p>
          <a:p>
            <a:pPr lvl="1">
              <a:lnSpc>
                <a:spcPct val="90000"/>
              </a:lnSpc>
            </a:pPr>
            <a:r>
              <a:rPr lang="ru-RU" altLang="ru-RU" smtClean="0"/>
              <a:t>Dr.Web Online, Panda ActiveScan, Rambler-антивирус, McAfee VirusScan Onlinе</a:t>
            </a:r>
          </a:p>
        </p:txBody>
      </p:sp>
      <p:sp>
        <p:nvSpPr>
          <p:cNvPr id="1843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6965950" cy="1201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Почему вирус не обнаружен?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7162800" cy="3894138"/>
          </a:xfrm>
        </p:spPr>
        <p:txBody>
          <a:bodyPr rtlCol="0"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Антивирус был отключен пользователем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Антивирусные базы были слишком старые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Были установлены слабые настройки защиты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Вирус использовал технологию заражения, против которой у антивируса не было средств защиты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Вирус попал на компьютер раньше, чем был установлен антивирус, и смог обезвредить антивирусное средство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dirty="0" smtClean="0"/>
              <a:t>Это был новый вирус, для которого еще не были выпущены антивирусные базы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1408113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5257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Список литературы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990600" y="1905000"/>
            <a:ext cx="7162800" cy="3603625"/>
          </a:xfrm>
        </p:spPr>
        <p:txBody>
          <a:bodyPr/>
          <a:lstStyle/>
          <a:p>
            <a:r>
              <a:rPr lang="ru-RU" altLang="ru-RU" smtClean="0">
                <a:hlinkClick r:id="rId2"/>
              </a:rPr>
              <a:t>Что нужно знать о компьютерных вирусах</a:t>
            </a:r>
            <a:endParaRPr lang="ru-RU" altLang="ru-RU" smtClean="0"/>
          </a:p>
          <a:p>
            <a:r>
              <a:rPr lang="ru-RU" altLang="ru-RU" smtClean="0">
                <a:hlinkClick r:id="rId3"/>
              </a:rPr>
              <a:t>Класификация детектируемых объектов</a:t>
            </a:r>
            <a:endParaRPr lang="ru-RU" altLang="ru-RU" smtClean="0"/>
          </a:p>
          <a:p>
            <a:r>
              <a:rPr lang="ru-RU" altLang="ru-RU" smtClean="0">
                <a:hlinkClick r:id="rId4"/>
              </a:rPr>
              <a:t>Ущерб от вредоносных программ</a:t>
            </a:r>
            <a:endParaRPr lang="ru-RU" altLang="ru-RU" smtClean="0"/>
          </a:p>
          <a:p>
            <a:r>
              <a:rPr lang="ru-RU" altLang="ru-RU" smtClean="0">
                <a:hlinkClick r:id="rId5"/>
              </a:rPr>
              <a:t>Каналы распростронения вирусов</a:t>
            </a:r>
            <a:endParaRPr lang="ru-RU" altLang="ru-RU" smtClean="0"/>
          </a:p>
          <a:p>
            <a:r>
              <a:rPr lang="ru-RU" altLang="ru-RU" smtClean="0">
                <a:hlinkClick r:id="rId6"/>
              </a:rPr>
              <a:t>Жизненный цикл вируса</a:t>
            </a:r>
            <a:endParaRPr lang="ru-RU" altLang="ru-RU" smtClean="0"/>
          </a:p>
          <a:p>
            <a:r>
              <a:rPr lang="ru-RU" altLang="ru-RU" smtClean="0">
                <a:hlinkClick r:id="rId7"/>
              </a:rPr>
              <a:t>Основы работы антивирусных программ</a:t>
            </a:r>
            <a:endParaRPr lang="ru-RU" altLang="ru-RU" smtClean="0"/>
          </a:p>
          <a:p>
            <a:r>
              <a:rPr lang="ru-RU" altLang="ru-RU" smtClean="0">
                <a:hlinkClick r:id="rId8"/>
              </a:rPr>
              <a:t>Методы защиты от вредоносных программ</a:t>
            </a:r>
            <a:endParaRPr lang="ru-RU" altLang="ru-RU" smtClean="0"/>
          </a:p>
        </p:txBody>
      </p:sp>
      <p:sp>
        <p:nvSpPr>
          <p:cNvPr id="2048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Информация об авторе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3817938"/>
          </a:xfrm>
        </p:spPr>
        <p:txBody>
          <a:bodyPr/>
          <a:lstStyle/>
          <a:p>
            <a:pPr algn="ctr"/>
            <a:r>
              <a:rPr lang="ru-RU" altLang="ru-RU" dirty="0" smtClean="0"/>
              <a:t>Данилова Светлана Юрьевна</a:t>
            </a:r>
          </a:p>
          <a:p>
            <a:pPr algn="ctr"/>
            <a:r>
              <a:rPr lang="ru-RU" altLang="ru-RU" dirty="0" smtClean="0"/>
              <a:t>Преподаватель информатики и информационных технологий в профессиональной деятельности </a:t>
            </a:r>
          </a:p>
          <a:p>
            <a:pPr algn="ctr"/>
            <a:r>
              <a:rPr lang="ru-RU" altLang="ru-RU" dirty="0" smtClean="0"/>
              <a:t>Государственное бюджетное профессиональное образовательное учреждение республики Карелия Петрозаводский лесотехнический техникум</a:t>
            </a:r>
          </a:p>
          <a:p>
            <a:pPr algn="ctr"/>
            <a:r>
              <a:rPr lang="ru-RU" altLang="ru-RU" dirty="0" smtClean="0"/>
              <a:t>Электронный адрес: </a:t>
            </a:r>
            <a:r>
              <a:rPr lang="en-US" altLang="ru-RU" dirty="0" smtClean="0"/>
              <a:t>mariza.boo@gmail.com</a:t>
            </a:r>
            <a:endParaRPr lang="ru-RU" altLang="ru-RU" dirty="0" smtClean="0"/>
          </a:p>
        </p:txBody>
      </p:sp>
      <p:sp>
        <p:nvSpPr>
          <p:cNvPr id="2150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dirty="0"/>
              <a:t>Данилова С. Ю., </a:t>
            </a:r>
            <a:r>
              <a:rPr lang="ru-RU" altLang="ru-RU" i="1" dirty="0" smtClean="0"/>
              <a:t>ГБ</a:t>
            </a:r>
            <a:r>
              <a:rPr lang="ru-RU" altLang="ru-RU" i="1" dirty="0"/>
              <a:t>П</a:t>
            </a:r>
            <a:r>
              <a:rPr lang="ru-RU" altLang="ru-RU" i="1" dirty="0" smtClean="0"/>
              <a:t>ОУ РК «Петрозаводский </a:t>
            </a:r>
            <a:r>
              <a:rPr lang="ru-RU" altLang="ru-RU" i="1" dirty="0"/>
              <a:t>лесотехнический </a:t>
            </a:r>
            <a:r>
              <a:rPr lang="ru-RU" altLang="ru-RU" i="1" dirty="0" smtClean="0"/>
              <a:t>техникум»</a:t>
            </a:r>
            <a:endParaRPr lang="ru-RU" altLang="ru-RU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Вредоносная программа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19313"/>
            <a:ext cx="7239000" cy="36036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mtClean="0"/>
              <a:t>это программа, наносящая какой-либо вред компьютеру, на котором она запускается, или другим компьютерам в сети.</a:t>
            </a:r>
          </a:p>
          <a:p>
            <a:pPr algn="just">
              <a:lnSpc>
                <a:spcPct val="80000"/>
              </a:lnSpc>
            </a:pPr>
            <a:endParaRPr lang="ru-RU" altLang="ru-RU" smtClean="0"/>
          </a:p>
          <a:p>
            <a:pPr algn="just">
              <a:lnSpc>
                <a:spcPct val="80000"/>
              </a:lnSpc>
            </a:pPr>
            <a:r>
              <a:rPr lang="ru-RU" altLang="ru-RU" smtClean="0"/>
              <a:t>Компьютерный вирус относится к вредоносным программам.</a:t>
            </a:r>
          </a:p>
          <a:p>
            <a:pPr algn="just">
              <a:lnSpc>
                <a:spcPct val="80000"/>
              </a:lnSpc>
            </a:pPr>
            <a:endParaRPr lang="ru-RU" altLang="ru-RU" smtClean="0"/>
          </a:p>
        </p:txBody>
      </p:sp>
      <p:sp>
        <p:nvSpPr>
          <p:cNvPr id="614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  <p:pic>
        <p:nvPicPr>
          <p:cNvPr id="6149" name="Picture 8" descr="http://vorabota.ru/images/stories/blog_instrumenti/antivirus/antivi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51339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omputercnulja.ru/wp-content/uploads/2012/08/1253914782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127">
            <a:off x="5984875" y="3656013"/>
            <a:ext cx="175577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65950" cy="1201738"/>
          </a:xfrm>
        </p:spPr>
        <p:txBody>
          <a:bodyPr/>
          <a:lstStyle/>
          <a:p>
            <a:r>
              <a:rPr lang="ru-RU" altLang="ru-RU" smtClean="0"/>
              <a:t>Вирус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676400"/>
            <a:ext cx="7315200" cy="4038600"/>
          </a:xfrm>
        </p:spPr>
        <p:txBody>
          <a:bodyPr rtlCol="0">
            <a:normAutofit/>
          </a:bodyPr>
          <a:lstStyle/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программа</a:t>
            </a:r>
            <a:r>
              <a:rPr lang="ru-RU" dirty="0"/>
              <a:t>, способная создавать свои копии и внедрять их в файлы, системные области компьютера, компьютерных сетей, а также осуществлять иные деструктивные действия. При этом копии сохраняют способность дальнейшего распространения. </a:t>
            </a:r>
            <a:endParaRPr lang="ru-RU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Основная </a:t>
            </a:r>
            <a:r>
              <a:rPr lang="ru-RU" dirty="0"/>
              <a:t>черта </a:t>
            </a:r>
            <a:r>
              <a:rPr lang="ru-RU" dirty="0" smtClean="0"/>
              <a:t>компьютерного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> </a:t>
            </a:r>
            <a:r>
              <a:rPr lang="ru-RU" dirty="0"/>
              <a:t>вируса - это </a:t>
            </a:r>
            <a:r>
              <a:rPr lang="ru-RU" dirty="0">
                <a:solidFill>
                  <a:srgbClr val="002060"/>
                </a:solidFill>
              </a:rPr>
              <a:t>способность </a:t>
            </a:r>
            <a:r>
              <a:rPr lang="ru-RU" dirty="0" smtClean="0">
                <a:solidFill>
                  <a:srgbClr val="002060"/>
                </a:solidFill>
              </a:rPr>
              <a:t>к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саморазмножению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173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Принято разделять вирусы: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981200"/>
            <a:ext cx="6934200" cy="4038600"/>
          </a:xfrm>
        </p:spPr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 поражаемым объектам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ru-RU" dirty="0" smtClean="0"/>
              <a:t>файловые вирусы, загрузочные вирусы, скриптовые вирусы, макро-вирусы, сетевые черви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 поражаемым операционным системам и платформам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dirty="0" smtClean="0"/>
              <a:t>DOS</a:t>
            </a:r>
            <a:r>
              <a:rPr lang="ru-RU" dirty="0" smtClean="0"/>
              <a:t>, </a:t>
            </a:r>
            <a:r>
              <a:rPr lang="en-US" dirty="0" smtClean="0"/>
              <a:t>Microsoft Windows</a:t>
            </a:r>
            <a:r>
              <a:rPr lang="ru-RU" dirty="0" smtClean="0"/>
              <a:t>, </a:t>
            </a:r>
            <a:r>
              <a:rPr lang="en-US" dirty="0" smtClean="0"/>
              <a:t>Unix</a:t>
            </a:r>
            <a:r>
              <a:rPr lang="ru-RU" dirty="0" smtClean="0"/>
              <a:t>, </a:t>
            </a:r>
            <a:r>
              <a:rPr lang="en-US" dirty="0" smtClean="0"/>
              <a:t>Linux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 технологиям, используемым вирусом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ru-RU" dirty="0" smtClean="0"/>
              <a:t>полиморфные вирусы, </a:t>
            </a:r>
            <a:r>
              <a:rPr lang="ru-RU" dirty="0" err="1" smtClean="0"/>
              <a:t>стелс</a:t>
            </a:r>
            <a:r>
              <a:rPr lang="ru-RU" dirty="0" smtClean="0"/>
              <a:t>-вирусы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 языку, на котором написан вирус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ru-RU" dirty="0" smtClean="0"/>
              <a:t>ассемблер, высокоуровневый язык программирования, скриптовый язык</a:t>
            </a:r>
          </a:p>
        </p:txBody>
      </p:sp>
      <p:sp>
        <p:nvSpPr>
          <p:cNvPr id="819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Жизненный цикл вируса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63675" y="1828800"/>
            <a:ext cx="6196013" cy="3894138"/>
          </a:xfrm>
        </p:spPr>
        <p:txBody>
          <a:bodyPr/>
          <a:lstStyle/>
          <a:p>
            <a:r>
              <a:rPr lang="ru-RU" altLang="ru-RU" smtClean="0"/>
              <a:t>Проникновение на чужой компьютер</a:t>
            </a:r>
          </a:p>
          <a:p>
            <a:r>
              <a:rPr lang="ru-RU" altLang="ru-RU" smtClean="0"/>
              <a:t>Активация</a:t>
            </a:r>
          </a:p>
          <a:p>
            <a:r>
              <a:rPr lang="ru-RU" altLang="ru-RU" smtClean="0"/>
              <a:t>Поиск объектов для заражения</a:t>
            </a:r>
          </a:p>
          <a:p>
            <a:r>
              <a:rPr lang="en-US" altLang="ru-RU" smtClean="0"/>
              <a:t>Подготовка копий</a:t>
            </a:r>
            <a:endParaRPr lang="ru-RU" altLang="ru-RU" smtClean="0"/>
          </a:p>
          <a:p>
            <a:r>
              <a:rPr lang="en-US" altLang="ru-RU" smtClean="0"/>
              <a:t>Внедрение копий</a:t>
            </a:r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922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  <p:pic>
        <p:nvPicPr>
          <p:cNvPr id="9221" name="Picture 6" descr="http://letopisi.ru/images/thumb/c/ca/%D0%96%D0%B8%D0%B7%D0%BD%D0%B5%D0%BD%D0%BD%D1%8B%D0%B9_%D1%86%D0%B8%D0%BA%D0%BB_%D0%BA%D0%BE%D0%BC%D0%BF%D1%8C%D1%8E%D1%82%D0%B5%D1%80%D0%BD%D0%BE%D0%B3%D0%BE_%D0%B2%D0%B8%D1%80%D1%83%D1%81%D0%B0.png/450px-%D0%96%D0%B8%D0%B7%D0%BD%D0%B5%D0%BD%D0%BD%D1%8B%D0%B9_%D1%86%D0%B8%D0%BA%D0%BB_%D0%BA%D0%BE%D0%BC%D0%BF%D1%8C%D1%8E%D1%82%D0%B5%D1%80%D0%BD%D0%BE%D0%B3%D0%BE_%D0%B2%D0%B8%D1%80%D1%83%D1%81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71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Активация и поиск объектов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239000" cy="4114800"/>
          </a:xfrm>
        </p:spPr>
        <p:txBody>
          <a:bodyPr rtlCol="0">
            <a:normAutofit fontScale="92500" lnSpcReduction="10000"/>
          </a:bodyPr>
          <a:lstStyle/>
          <a:p>
            <a:pPr marL="533400" indent="-5334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Загрузочные вирусы </a:t>
            </a:r>
            <a:r>
              <a:rPr lang="ru-RU" dirty="0" smtClean="0"/>
              <a:t>- вирусы, заражающие загрузочные сектора постоянных и сменных носителей.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Файловые вирусы </a:t>
            </a:r>
            <a:r>
              <a:rPr lang="ru-RU" dirty="0" smtClean="0"/>
              <a:t>— вирусы, заражающие файлы. 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Два способа поведения вирусов 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Получив управление, вирус производит разовый поиск жертв, после чего передает управление ассоциированному с ним объекту (зараженному объекту).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/>
              <a:t>Получив управление, вирус так или иначе остается в памяти и производит поиск жертв непрерывно, до завершения работы среды, в которой он выполняется</a:t>
            </a:r>
          </a:p>
          <a:p>
            <a:pPr marL="533400" indent="-533400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024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Подготовка и внедрение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05000"/>
            <a:ext cx="7162800" cy="4191000"/>
          </a:xfrm>
        </p:spPr>
        <p:txBody>
          <a:bodyPr/>
          <a:lstStyle/>
          <a:p>
            <a:pPr marL="533400" indent="-533400"/>
            <a:r>
              <a:rPr lang="ru-RU" altLang="ru-RU" smtClean="0"/>
              <a:t>Сигнатура вируса — в широком смысле, информация, позволяющая однозначно определить наличие данного вируса в файле или ином коде. </a:t>
            </a:r>
          </a:p>
          <a:p>
            <a:pPr marL="533400" indent="-533400"/>
            <a:endParaRPr lang="ru-RU" altLang="ru-RU" smtClean="0"/>
          </a:p>
          <a:p>
            <a:pPr marL="533400" indent="-533400">
              <a:buFont typeface="Wingdings" pitchFamily="2" charset="2"/>
              <a:buNone/>
            </a:pPr>
            <a:r>
              <a:rPr lang="ru-RU" altLang="ru-RU" smtClean="0"/>
              <a:t>Два типа внедрения</a:t>
            </a:r>
          </a:p>
          <a:p>
            <a:pPr marL="533400" indent="-533400"/>
            <a:r>
              <a:rPr lang="ru-RU" altLang="ru-RU" smtClean="0"/>
              <a:t>Внедрение вирусного кода непосредственно в заражаемый объект</a:t>
            </a:r>
          </a:p>
          <a:p>
            <a:pPr marL="533400" indent="-533400"/>
            <a:r>
              <a:rPr lang="ru-RU" altLang="ru-RU" smtClean="0"/>
              <a:t>Замена объекта на вирусную копию. </a:t>
            </a:r>
          </a:p>
        </p:txBody>
      </p:sp>
      <p:sp>
        <p:nvSpPr>
          <p:cNvPr id="1126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Каналы распространения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Дискеты </a:t>
            </a:r>
          </a:p>
          <a:p>
            <a:r>
              <a:rPr lang="en-US" altLang="ru-RU" smtClean="0"/>
              <a:t>Флеш-накопители</a:t>
            </a:r>
            <a:endParaRPr lang="ru-RU" altLang="ru-RU" smtClean="0"/>
          </a:p>
          <a:p>
            <a:r>
              <a:rPr lang="ru-RU" altLang="ru-RU" smtClean="0"/>
              <a:t>Электронная почта </a:t>
            </a:r>
          </a:p>
          <a:p>
            <a:r>
              <a:rPr lang="ru-RU" altLang="ru-RU" smtClean="0"/>
              <a:t>Системы обмена мгновенными сообщениями </a:t>
            </a:r>
          </a:p>
          <a:p>
            <a:r>
              <a:rPr lang="ru-RU" altLang="ru-RU" smtClean="0"/>
              <a:t>Веб-страницы </a:t>
            </a:r>
          </a:p>
          <a:p>
            <a:r>
              <a:rPr lang="ru-RU" altLang="ru-RU" smtClean="0"/>
              <a:t>Интернет и локальные сети (черви) </a:t>
            </a:r>
          </a:p>
        </p:txBody>
      </p:sp>
      <p:sp>
        <p:nvSpPr>
          <p:cNvPr id="1229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smtClean="0"/>
              <a:t>Ущерб от вредоносных программ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Перегрузка каналов связи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dirty="0" err="1" smtClean="0"/>
              <a:t>DDoS</a:t>
            </a:r>
            <a:r>
              <a:rPr lang="ru-RU" dirty="0" smtClean="0"/>
              <a:t> атаки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Потеря данных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Нарушение работы ПО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/>
              <a:t>Загрузка ресурсов</a:t>
            </a:r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dirty="0" smtClean="0"/>
              <a:t> компьютера </a:t>
            </a:r>
          </a:p>
        </p:txBody>
      </p:sp>
      <p:sp>
        <p:nvSpPr>
          <p:cNvPr id="1331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65888"/>
            <a:ext cx="9144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i="1" smtClean="0"/>
              <a:t>Данилова С. Ю., ГБПОУ РК «Петрозаводский лесотехнический техникум»</a:t>
            </a:r>
            <a:endParaRPr lang="ru-RU" altLang="ru-RU" i="1"/>
          </a:p>
        </p:txBody>
      </p:sp>
      <p:pic>
        <p:nvPicPr>
          <p:cNvPr id="13317" name="Picture 6" descr="http://www.3dnews.ru/assets/external/illustrations/2009/05/04/122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562">
            <a:off x="5135563" y="2990850"/>
            <a:ext cx="27511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</TotalTime>
  <Words>839</Words>
  <Application>Microsoft Office PowerPoint</Application>
  <PresentationFormat>Экран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Вирусы и средства борьбы с ними</vt:lpstr>
      <vt:lpstr>Вредоносная программа</vt:lpstr>
      <vt:lpstr>Вирус</vt:lpstr>
      <vt:lpstr>Принято разделять вирусы:</vt:lpstr>
      <vt:lpstr>Жизненный цикл вируса</vt:lpstr>
      <vt:lpstr>Активация и поиск объектов</vt:lpstr>
      <vt:lpstr>Подготовка и внедрение</vt:lpstr>
      <vt:lpstr>Каналы распространения</vt:lpstr>
      <vt:lpstr>Ущерб от вредоносных программ</vt:lpstr>
      <vt:lpstr>Антивирусные программы</vt:lpstr>
      <vt:lpstr>Методы:</vt:lpstr>
      <vt:lpstr>Сигнатурный анализ</vt:lpstr>
      <vt:lpstr>Эвристический анализ</vt:lpstr>
      <vt:lpstr>Примеры антивирусов</vt:lpstr>
      <vt:lpstr>Почему вирус не обнаружен?</vt:lpstr>
      <vt:lpstr>Список литературы</vt:lpstr>
      <vt:lpstr>Информация об авторе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IGEL</dc:creator>
  <cp:lastModifiedBy>NN</cp:lastModifiedBy>
  <cp:revision>12</cp:revision>
  <cp:lastPrinted>1601-01-01T00:00:00Z</cp:lastPrinted>
  <dcterms:created xsi:type="dcterms:W3CDTF">2009-09-22T16:52:09Z</dcterms:created>
  <dcterms:modified xsi:type="dcterms:W3CDTF">2020-11-20T00:17:39Z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