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2" r:id="rId6"/>
    <p:sldId id="260" r:id="rId7"/>
    <p:sldId id="273" r:id="rId8"/>
    <p:sldId id="261" r:id="rId9"/>
    <p:sldId id="274" r:id="rId10"/>
    <p:sldId id="263" r:id="rId11"/>
    <p:sldId id="264"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AB42478-9027-4493-BDD5-CA8F8643ACAD}">
          <p14:sldIdLst>
            <p14:sldId id="256"/>
            <p14:sldId id="257"/>
            <p14:sldId id="258"/>
            <p14:sldId id="259"/>
            <p14:sldId id="272"/>
            <p14:sldId id="260"/>
            <p14:sldId id="273"/>
            <p14:sldId id="261"/>
            <p14:sldId id="274"/>
            <p14:sldId id="263"/>
            <p14:sldId id="264"/>
            <p14:sldId id="266"/>
            <p14:sldId id="267"/>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11.02.2022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11.02.2022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11.02.2022</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1864"/>
            <a:ext cx="7315200" cy="2595025"/>
          </a:xfrm>
        </p:spPr>
        <p:txBody>
          <a:bodyPr/>
          <a:lstStyle/>
          <a:p>
            <a:r>
              <a:rPr lang="ru-RU" dirty="0" smtClean="0"/>
              <a:t>Современные виды искусства</a:t>
            </a:r>
            <a:endParaRPr lang="ru-RU" dirty="0"/>
          </a:p>
        </p:txBody>
      </p:sp>
      <p:sp>
        <p:nvSpPr>
          <p:cNvPr id="3" name="Подзаголовок 2"/>
          <p:cNvSpPr>
            <a:spLocks noGrp="1"/>
          </p:cNvSpPr>
          <p:nvPr>
            <p:ph type="subTitle" idx="1"/>
          </p:nvPr>
        </p:nvSpPr>
        <p:spPr>
          <a:xfrm>
            <a:off x="539552" y="3573016"/>
            <a:ext cx="7315200" cy="1144632"/>
          </a:xfrm>
        </p:spPr>
        <p:txBody>
          <a:bodyPr>
            <a:normAutofit/>
          </a:bodyPr>
          <a:lstStyle/>
          <a:p>
            <a:r>
              <a:rPr lang="ru-RU" dirty="0" smtClean="0"/>
              <a:t>Работу выполнил ученик 9 класса </a:t>
            </a:r>
            <a:r>
              <a:rPr lang="en-US" dirty="0" smtClean="0"/>
              <a:t>“</a:t>
            </a:r>
            <a:r>
              <a:rPr lang="ru-RU" dirty="0"/>
              <a:t>Б</a:t>
            </a:r>
            <a:r>
              <a:rPr lang="en-US" dirty="0" smtClean="0"/>
              <a:t>”</a:t>
            </a:r>
            <a:endParaRPr lang="ru-RU" dirty="0" smtClean="0"/>
          </a:p>
          <a:p>
            <a:r>
              <a:rPr lang="ru-RU" dirty="0" smtClean="0"/>
              <a:t>Савостин Сергей Иванович</a:t>
            </a:r>
          </a:p>
          <a:p>
            <a:endParaRPr lang="ru-RU" dirty="0"/>
          </a:p>
        </p:txBody>
      </p:sp>
    </p:spTree>
    <p:extLst>
      <p:ext uri="{BB962C8B-B14F-4D97-AF65-F5344CB8AC3E}">
        <p14:creationId xmlns:p14="http://schemas.microsoft.com/office/powerpoint/2010/main" val="382715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476672"/>
            <a:ext cx="5316864" cy="1258549"/>
          </a:xfrm>
        </p:spPr>
        <p:txBody>
          <a:bodyPr>
            <a:normAutofit fontScale="90000"/>
          </a:bodyPr>
          <a:lstStyle/>
          <a:p>
            <a:r>
              <a:rPr lang="ru-RU" sz="3600" dirty="0"/>
              <a:t>Использование жидкостей организма в искусстве</a:t>
            </a:r>
          </a:p>
        </p:txBody>
      </p:sp>
      <p:sp>
        <p:nvSpPr>
          <p:cNvPr id="3" name="Объект 2"/>
          <p:cNvSpPr>
            <a:spLocks noGrp="1"/>
          </p:cNvSpPr>
          <p:nvPr>
            <p:ph idx="1"/>
          </p:nvPr>
        </p:nvSpPr>
        <p:spPr>
          <a:xfrm>
            <a:off x="838200" y="2038389"/>
            <a:ext cx="7467600" cy="1534628"/>
          </a:xfrm>
        </p:spPr>
        <p:txBody>
          <a:bodyPr>
            <a:normAutofit fontScale="92500" lnSpcReduction="20000"/>
          </a:bodyPr>
          <a:lstStyle/>
          <a:p>
            <a:pPr marL="0" indent="0">
              <a:buNone/>
            </a:pPr>
            <a:r>
              <a:rPr lang="ru-RU" dirty="0" smtClean="0"/>
              <a:t>	</a:t>
            </a:r>
            <a:r>
              <a:rPr lang="ru-RU" dirty="0" smtClean="0">
                <a:latin typeface="Times New Roman" panose="02020603050405020304" pitchFamily="18" charset="0"/>
                <a:cs typeface="Times New Roman" panose="02020603050405020304" pitchFamily="18" charset="0"/>
              </a:rPr>
              <a:t>Художник из </a:t>
            </a:r>
            <a:r>
              <a:rPr lang="ru-RU" dirty="0">
                <a:latin typeface="Times New Roman" panose="02020603050405020304" pitchFamily="18" charset="0"/>
                <a:cs typeface="Times New Roman" panose="02020603050405020304" pitchFamily="18" charset="0"/>
              </a:rPr>
              <a:t>Австрии </a:t>
            </a:r>
            <a:r>
              <a:rPr lang="ru-RU" dirty="0" err="1">
                <a:latin typeface="Times New Roman" panose="02020603050405020304" pitchFamily="18" charset="0"/>
                <a:cs typeface="Times New Roman" panose="02020603050405020304" pitchFamily="18" charset="0"/>
              </a:rPr>
              <a:t>Херманн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Нич</a:t>
            </a:r>
            <a:r>
              <a:rPr lang="ru-RU" dirty="0">
                <a:latin typeface="Times New Roman" panose="02020603050405020304" pitchFamily="18" charset="0"/>
                <a:cs typeface="Times New Roman" panose="02020603050405020304" pitchFamily="18" charset="0"/>
              </a:rPr>
              <a:t> использует в своей работе собственную мочу и большое количество крови животных. Подобные пристрастия возникли у него ещё в детстве, которое пришлось на Вторую мировую войну, и эти пристрастия на протяжении многих лет вызывали споры, было даже несколько судебных разбирательств</a:t>
            </a:r>
            <a:r>
              <a:rPr lang="ru-RU" dirty="0"/>
              <a:t>.</a:t>
            </a:r>
          </a:p>
        </p:txBody>
      </p:sp>
      <p:pic>
        <p:nvPicPr>
          <p:cNvPr id="5122" name="Picture 2" descr="C:\Users\Ольга\Desktop\Бауэр-13ПО(2)15НДО\Картинки\2110-620x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429000"/>
            <a:ext cx="4766598" cy="301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04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5"/>
            <a:ext cx="7467600" cy="2088231"/>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	Другой художник из Бразилии по имени </a:t>
            </a:r>
            <a:r>
              <a:rPr lang="ru-RU" dirty="0" err="1" smtClean="0">
                <a:latin typeface="Times New Roman" panose="02020603050405020304" pitchFamily="18" charset="0"/>
                <a:cs typeface="Times New Roman" panose="02020603050405020304" pitchFamily="18" charset="0"/>
              </a:rPr>
              <a:t>Винициус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Кесада</a:t>
            </a:r>
            <a:r>
              <a:rPr lang="ru-RU" dirty="0" smtClean="0">
                <a:latin typeface="Times New Roman" panose="02020603050405020304" pitchFamily="18" charset="0"/>
                <a:cs typeface="Times New Roman" panose="02020603050405020304" pitchFamily="18" charset="0"/>
              </a:rPr>
              <a:t> работает с собственной кровью, и не использует кровь животных. Его картины, с болезненными оттенками красного, жёлтого и зелёного, передают очень мрачную, сюрреалистическую атмосферу.</a:t>
            </a:r>
            <a:endParaRPr lang="ru-RU" dirty="0">
              <a:latin typeface="Times New Roman" panose="02020603050405020304" pitchFamily="18" charset="0"/>
              <a:cs typeface="Times New Roman" panose="02020603050405020304" pitchFamily="18" charset="0"/>
            </a:endParaRPr>
          </a:p>
        </p:txBody>
      </p:sp>
      <p:pic>
        <p:nvPicPr>
          <p:cNvPr id="6147" name="Picture 3" descr="C:\Users\Ольга\Desktop\Бауэр-13ПО(2)15НДО\Картинки\231-620x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85963"/>
            <a:ext cx="2736304" cy="3584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Ольга\Desktop\Бауэр-13ПО(2)15НДО\Картинки\241-620x8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85964"/>
            <a:ext cx="2736304" cy="358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4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332656"/>
            <a:ext cx="7315200" cy="1154097"/>
          </a:xfrm>
        </p:spPr>
        <p:txBody>
          <a:bodyPr>
            <a:normAutofit fontScale="90000"/>
          </a:bodyPr>
          <a:lstStyle/>
          <a:p>
            <a:r>
              <a:rPr lang="ru-RU" dirty="0">
                <a:effectLst>
                  <a:outerShdw blurRad="38100" dist="38100" dir="2700000" algn="tl">
                    <a:srgbClr val="000000">
                      <a:alpha val="43137"/>
                    </a:srgbClr>
                  </a:outerShdw>
                </a:effectLst>
              </a:rPr>
              <a:t>Тени в искусстве</a:t>
            </a:r>
            <a:r>
              <a:rPr lang="ru-RU" dirty="0"/>
              <a:t/>
            </a:r>
            <a:br>
              <a:rPr lang="ru-RU" dirty="0"/>
            </a:br>
            <a:endParaRPr lang="ru-RU" dirty="0"/>
          </a:p>
        </p:txBody>
      </p:sp>
      <p:sp>
        <p:nvSpPr>
          <p:cNvPr id="3" name="Объект 2"/>
          <p:cNvSpPr>
            <a:spLocks noGrp="1"/>
          </p:cNvSpPr>
          <p:nvPr>
            <p:ph idx="1"/>
          </p:nvPr>
        </p:nvSpPr>
        <p:spPr>
          <a:xfrm>
            <a:off x="766192" y="1340768"/>
            <a:ext cx="7467600" cy="1822660"/>
          </a:xfrm>
        </p:spPr>
        <p:txBody>
          <a:bodyPr>
            <a:noAutofit/>
          </a:bodyPr>
          <a:lstStyle/>
          <a:p>
            <a:pPr marL="0" indent="0">
              <a:buNone/>
            </a:pPr>
            <a:r>
              <a:rPr lang="ru-RU" sz="1600" dirty="0" smtClean="0">
                <a:latin typeface="Times New Roman" panose="02020603050405020304" pitchFamily="18" charset="0"/>
                <a:cs typeface="Times New Roman" panose="02020603050405020304" pitchFamily="18" charset="0"/>
              </a:rPr>
              <a:t>	Конечно</a:t>
            </a:r>
            <a:r>
              <a:rPr lang="ru-RU" sz="1600" dirty="0">
                <a:latin typeface="Times New Roman" panose="02020603050405020304" pitchFamily="18" charset="0"/>
                <a:cs typeface="Times New Roman" panose="02020603050405020304" pitchFamily="18" charset="0"/>
              </a:rPr>
              <a:t>, у теней несколько жутковатая репутация, и многие «теневые художники» используют в своих работах тематику ужасов, разрухи и городского упадка. Этим славятся Тим </a:t>
            </a:r>
            <a:r>
              <a:rPr lang="ru-RU" sz="1600" dirty="0" err="1">
                <a:latin typeface="Times New Roman" panose="02020603050405020304" pitchFamily="18" charset="0"/>
                <a:cs typeface="Times New Roman" panose="02020603050405020304" pitchFamily="18" charset="0"/>
              </a:rPr>
              <a:t>Нобл</a:t>
            </a:r>
            <a:r>
              <a:rPr lang="ru-RU" sz="1600" dirty="0">
                <a:latin typeface="Times New Roman" panose="02020603050405020304" pitchFamily="18" charset="0"/>
                <a:cs typeface="Times New Roman" panose="02020603050405020304" pitchFamily="18" charset="0"/>
              </a:rPr>
              <a:t> и Сью Вебстер. Самое известное их произведение называется «Грязный белый мусор», в котором мусорная куча бросает тень на двух людей, которые пьют и курят. В другой работе видна тень птицы, возможно, тень ворона, который клюёт пару отрубленных голов, насаженных на колья.</a:t>
            </a:r>
          </a:p>
        </p:txBody>
      </p:sp>
      <p:pic>
        <p:nvPicPr>
          <p:cNvPr id="8194" name="Picture 2" descr="C:\Users\Ольга\Desktop\Бауэр-13ПО(2)15НДО\Картинки\421-620x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3312790" cy="36387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Ольга\Desktop\Бауэр-13ПО(2)15НДО\Картинки\431-620x5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945924"/>
            <a:ext cx="4338496" cy="361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3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41440" cy="826501"/>
          </a:xfrm>
        </p:spPr>
        <p:txBody>
          <a:bodyPr/>
          <a:lstStyle/>
          <a:p>
            <a:r>
              <a:rPr lang="ru-RU" dirty="0"/>
              <a:t>Ж</a:t>
            </a:r>
            <a:r>
              <a:rPr lang="ru-RU" dirty="0" smtClean="0"/>
              <a:t>ивопись</a:t>
            </a:r>
            <a:endParaRPr lang="ru-RU" dirty="0"/>
          </a:p>
        </p:txBody>
      </p:sp>
      <p:sp>
        <p:nvSpPr>
          <p:cNvPr id="3" name="Объект 2"/>
          <p:cNvSpPr>
            <a:spLocks noGrp="1"/>
          </p:cNvSpPr>
          <p:nvPr>
            <p:ph idx="1"/>
          </p:nvPr>
        </p:nvSpPr>
        <p:spPr>
          <a:xfrm>
            <a:off x="683568" y="1412776"/>
            <a:ext cx="4093840" cy="4648957"/>
          </a:xfrm>
        </p:spPr>
        <p:txBody>
          <a:bodyPr/>
          <a:lstStyle/>
          <a:p>
            <a:pPr marL="0" indent="0">
              <a:buNone/>
            </a:pPr>
            <a:r>
              <a:rPr lang="ru-RU" dirty="0">
                <a:latin typeface="Arial"/>
              </a:rPr>
              <a:t>наиболее популярный и прославленный в европейской культуре вид изобразительного искусства, произведения которого создаются с помощью красок, наносимых на какую-либо твёрдую поверхность. Основным выразительным средством живописи является цвет</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841" y="1484784"/>
            <a:ext cx="4009517" cy="264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740" y="4224662"/>
            <a:ext cx="2709717" cy="221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67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41440" cy="1042525"/>
          </a:xfrm>
        </p:spPr>
        <p:txBody>
          <a:bodyPr/>
          <a:lstStyle/>
          <a:p>
            <a:r>
              <a:rPr lang="ru-RU" dirty="0" smtClean="0"/>
              <a:t>Примеры живописи</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40427"/>
            <a:ext cx="28126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556792"/>
            <a:ext cx="220261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56792"/>
            <a:ext cx="2160240" cy="224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933056"/>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933056"/>
            <a:ext cx="3801804" cy="260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3933056"/>
            <a:ext cx="1762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3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476672"/>
            <a:ext cx="2736304" cy="1154097"/>
          </a:xfrm>
        </p:spPr>
        <p:txBody>
          <a:bodyPr/>
          <a:lstStyle/>
          <a:p>
            <a:r>
              <a:rPr lang="ru-RU" dirty="0" smtClean="0"/>
              <a:t>Граффити</a:t>
            </a:r>
            <a:endParaRPr lang="ru-RU" dirty="0"/>
          </a:p>
        </p:txBody>
      </p:sp>
      <p:sp>
        <p:nvSpPr>
          <p:cNvPr id="3" name="Объект 2"/>
          <p:cNvSpPr>
            <a:spLocks noGrp="1"/>
          </p:cNvSpPr>
          <p:nvPr>
            <p:ph idx="1"/>
          </p:nvPr>
        </p:nvSpPr>
        <p:spPr>
          <a:xfrm>
            <a:off x="899592" y="1916832"/>
            <a:ext cx="4032448" cy="4403623"/>
          </a:xfrm>
        </p:spPr>
        <p:txBody>
          <a:bodyPr/>
          <a:lstStyle/>
          <a:p>
            <a:r>
              <a:rPr lang="ru-RU" dirty="0" err="1"/>
              <a:t>Граффи́ти</a:t>
            </a:r>
            <a:r>
              <a:rPr lang="ru-RU" dirty="0"/>
              <a:t> — изображения или надписи, выцарапанные, написанные или нарисованные краской или чернилами на стенах и других поверхностях. К граффити можно отнести любой вид уличного раскрашивания стен, на которых можно найти всё: от просто написанных слов до изысканных рисунков</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88841"/>
            <a:ext cx="271505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41" y="4005064"/>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3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548680"/>
            <a:ext cx="4881736" cy="781980"/>
          </a:xfrm>
        </p:spPr>
        <p:txBody>
          <a:bodyPr>
            <a:normAutofit fontScale="90000"/>
          </a:bodyPr>
          <a:lstStyle/>
          <a:p>
            <a:r>
              <a:rPr lang="ru-RU" dirty="0" smtClean="0"/>
              <a:t>Примеры граффити</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00808"/>
            <a:ext cx="33603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00808"/>
            <a:ext cx="288403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07" y="4366839"/>
            <a:ext cx="3143257" cy="232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560" y="4366840"/>
            <a:ext cx="4465640" cy="223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84984"/>
            <a:ext cx="33528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79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564904"/>
            <a:ext cx="5184576" cy="1730161"/>
          </a:xfrm>
        </p:spPr>
        <p:txBody>
          <a:bodyPr>
            <a:noAutofit/>
          </a:bodyPr>
          <a:lstStyle/>
          <a:p>
            <a:r>
              <a:rPr lang="ru-RU" sz="7200" dirty="0" smtClean="0"/>
              <a:t>Спасибо за         </a:t>
            </a:r>
            <a:r>
              <a:rPr lang="ru-RU" sz="8000" dirty="0" smtClean="0"/>
              <a:t>внимание </a:t>
            </a:r>
            <a:r>
              <a:rPr lang="ru-RU" sz="7200" dirty="0" smtClean="0"/>
              <a:t> </a:t>
            </a:r>
            <a:endParaRPr lang="ru-RU" sz="7200" dirty="0"/>
          </a:p>
        </p:txBody>
      </p:sp>
    </p:spTree>
    <p:extLst>
      <p:ext uri="{BB962C8B-B14F-4D97-AF65-F5344CB8AC3E}">
        <p14:creationId xmlns:p14="http://schemas.microsoft.com/office/powerpoint/2010/main" val="15249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436563"/>
            <a:ext cx="8041440" cy="1048221"/>
          </a:xfrm>
        </p:spPr>
        <p:txBody>
          <a:bodyPr/>
          <a:lstStyle/>
          <a:p>
            <a:r>
              <a:rPr lang="ru-RU" dirty="0" smtClean="0">
                <a:effectLst>
                  <a:outerShdw blurRad="38100" dist="38100" dir="2700000" algn="tl">
                    <a:srgbClr val="000000">
                      <a:alpha val="43137"/>
                    </a:srgbClr>
                  </a:outerShdw>
                </a:effectLst>
              </a:rPr>
              <a:t>Теория</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556792"/>
            <a:ext cx="7467600" cy="4968552"/>
          </a:xfrm>
        </p:spPr>
        <p:txBody>
          <a:bodyPr>
            <a:normAutofit fontScale="70000" lnSpcReduction="20000"/>
          </a:bodyPr>
          <a:lstStyle/>
          <a:p>
            <a:pPr marL="0" indent="0" algn="just">
              <a:buNone/>
            </a:pPr>
            <a:r>
              <a:rPr lang="ru-RU" sz="2800" dirty="0" smtClean="0">
                <a:latin typeface="Times New Roman" panose="02020603050405020304" pitchFamily="18" charset="0"/>
                <a:cs typeface="Times New Roman" panose="02020603050405020304" pitchFamily="18" charset="0"/>
              </a:rPr>
              <a:t>	Понятие </a:t>
            </a: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«искусство» </a:t>
            </a:r>
            <a:r>
              <a:rPr lang="ru-RU" sz="2800" dirty="0">
                <a:latin typeface="Times New Roman" panose="02020603050405020304" pitchFamily="18" charset="0"/>
                <a:cs typeface="Times New Roman" panose="02020603050405020304" pitchFamily="18" charset="0"/>
              </a:rPr>
              <a:t>- это художественное творчество в целом: литература, архитектура, скульптура, живопись, графика, декоративно-прикладное искусство, музыка, танец, театр, кино и другие разновидности человеческой деятельности, объединяемые в качестве художественно-образных форм отражения действительности.</a:t>
            </a:r>
          </a:p>
          <a:p>
            <a:pPr marL="0" indent="0" algn="just">
              <a:buNone/>
            </a:pPr>
            <a:r>
              <a:rPr lang="ru-RU" sz="2800" dirty="0">
                <a:latin typeface="Times New Roman" panose="02020603050405020304" pitchFamily="18" charset="0"/>
                <a:cs typeface="Times New Roman" panose="02020603050405020304" pitchFamily="18" charset="0"/>
              </a:rPr>
              <a:t>     В истории эстетики сущность искусства истолковывалась как </a:t>
            </a:r>
            <a:r>
              <a:rPr lang="ru-RU" sz="2800" dirty="0" smtClean="0">
                <a:latin typeface="Times New Roman" panose="02020603050405020304" pitchFamily="18" charset="0"/>
                <a:cs typeface="Times New Roman" panose="02020603050405020304" pitchFamily="18" charset="0"/>
              </a:rPr>
              <a:t>подражание, </a:t>
            </a:r>
            <a:r>
              <a:rPr lang="ru-RU" sz="2800" dirty="0">
                <a:latin typeface="Times New Roman" panose="02020603050405020304" pitchFamily="18" charset="0"/>
                <a:cs typeface="Times New Roman" panose="02020603050405020304" pitchFamily="18" charset="0"/>
              </a:rPr>
              <a:t>чувственное выражение сверхчувственного и тому подобное.</a:t>
            </a:r>
          </a:p>
          <a:p>
            <a:pPr marL="0" indent="0" algn="just">
              <a:buNone/>
            </a:pPr>
            <a:r>
              <a:rPr lang="ru-RU" sz="2800" dirty="0">
                <a:latin typeface="Times New Roman" panose="02020603050405020304" pitchFamily="18" charset="0"/>
                <a:cs typeface="Times New Roman" panose="02020603050405020304" pitchFamily="18" charset="0"/>
              </a:rPr>
              <a:t>     Эстетика рассматривает искусство как форму общественного сознания, специфический род духовно-практического усвоения мира, как органичное единство созидания, познания, оценки и человеческого общения, в узком смысле - изобразительное искусство, высокая степень умения, мастерства в любой сфере человеческой деятельности.</a:t>
            </a:r>
          </a:p>
          <a:p>
            <a:pPr marL="0" indent="0" algn="just">
              <a:buNone/>
            </a:pPr>
            <a:r>
              <a:rPr lang="ru-RU" sz="2800"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Основные виды искусства:</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живопись, графика, скульптура, архитектура, литература, кино, театр</a:t>
            </a:r>
          </a:p>
          <a:p>
            <a:pPr marL="0" indent="0">
              <a:buNone/>
            </a:pPr>
            <a:r>
              <a:rPr lang="ru-RU" dirty="0" smtClean="0"/>
              <a:t> </a:t>
            </a:r>
            <a:endParaRPr lang="ru-RU" dirty="0"/>
          </a:p>
        </p:txBody>
      </p:sp>
    </p:spTree>
    <p:extLst>
      <p:ext uri="{BB962C8B-B14F-4D97-AF65-F5344CB8AC3E}">
        <p14:creationId xmlns:p14="http://schemas.microsoft.com/office/powerpoint/2010/main" val="84470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41440" cy="976213"/>
          </a:xfrm>
        </p:spPr>
        <p:txBody>
          <a:bodyPr/>
          <a:lstStyle/>
          <a:p>
            <a:r>
              <a:rPr lang="ru-RU" dirty="0"/>
              <a:t> </a:t>
            </a:r>
            <a:r>
              <a:rPr lang="ru-RU" dirty="0">
                <a:effectLst>
                  <a:outerShdw blurRad="38100" dist="38100" dir="2700000" algn="tl">
                    <a:srgbClr val="000000">
                      <a:alpha val="43137"/>
                    </a:srgbClr>
                  </a:outerShdw>
                </a:effectLst>
              </a:rPr>
              <a:t>Живопись как вид искусства</a:t>
            </a:r>
          </a:p>
        </p:txBody>
      </p:sp>
      <p:sp>
        <p:nvSpPr>
          <p:cNvPr id="3" name="Объект 2"/>
          <p:cNvSpPr>
            <a:spLocks noGrp="1"/>
          </p:cNvSpPr>
          <p:nvPr>
            <p:ph idx="1"/>
          </p:nvPr>
        </p:nvSpPr>
        <p:spPr>
          <a:xfrm>
            <a:off x="755576" y="1556792"/>
            <a:ext cx="7467600" cy="4896544"/>
          </a:xfrm>
        </p:spPr>
        <p:txBody>
          <a:bodyPr>
            <a:normAutofit fontScale="92500" lnSpcReduction="20000"/>
          </a:bodyPr>
          <a:lstStyle/>
          <a:p>
            <a:pPr marL="0" indent="0" algn="just">
              <a:spcAft>
                <a:spcPts val="0"/>
              </a:spcAft>
              <a:buNone/>
            </a:pPr>
            <a:r>
              <a:rPr lang="ru-RU" b="1" dirty="0" smtClean="0">
                <a:solidFill>
                  <a:srgbClr val="000000"/>
                </a:solidFill>
                <a:latin typeface="Times New Roman"/>
                <a:ea typeface="Times New Roman"/>
              </a:rPr>
              <a:t>	</a:t>
            </a:r>
            <a:r>
              <a:rPr lang="ru-RU" b="1" dirty="0" smtClean="0">
                <a:latin typeface="Times New Roman"/>
                <a:ea typeface="Times New Roman"/>
              </a:rPr>
              <a:t>Живопись</a:t>
            </a:r>
            <a:r>
              <a:rPr lang="ru-RU" dirty="0">
                <a:latin typeface="Times New Roman"/>
                <a:ea typeface="Times New Roman"/>
              </a:rPr>
              <a:t> очень древнее искусство, прошедшее на протяжении многих веков эволюцию от наскальных росписей до новейших течений живописи XI в. Живопись обладает широким кругом возможностей воплощения замысла от реализма до абстракционизма. Огромные духовные сокровища накоплены в ходе ее развития.</a:t>
            </a:r>
            <a:endParaRPr lang="ru-RU" sz="2000" dirty="0">
              <a:latin typeface="Times New Roman"/>
              <a:ea typeface="Times New Roman"/>
            </a:endParaRPr>
          </a:p>
          <a:p>
            <a:pPr marL="329184" lvl="1" indent="0" algn="just">
              <a:buNone/>
            </a:pPr>
            <a:r>
              <a:rPr lang="ru-RU" dirty="0" smtClean="0">
                <a:latin typeface="Times New Roman"/>
                <a:ea typeface="Times New Roman"/>
              </a:rPr>
              <a:t>В </a:t>
            </a:r>
            <a:r>
              <a:rPr lang="ru-RU" dirty="0">
                <a:latin typeface="Times New Roman"/>
                <a:ea typeface="Times New Roman"/>
              </a:rPr>
              <a:t>конце XIX-XX вв. развитие живописи становится особенно сложным и противоречивым. Различные реалистические и модернистские течения завоевывают себе право на существование.</a:t>
            </a:r>
            <a:endParaRPr lang="ru-RU" sz="1800" dirty="0">
              <a:latin typeface="Times New Roman"/>
              <a:ea typeface="Times New Roman"/>
            </a:endParaRPr>
          </a:p>
          <a:p>
            <a:pPr marL="0" indent="0" algn="just">
              <a:spcAft>
                <a:spcPts val="0"/>
              </a:spcAft>
              <a:buNone/>
            </a:pPr>
            <a:r>
              <a:rPr lang="ru-RU" dirty="0" smtClean="0">
                <a:latin typeface="Times New Roman"/>
                <a:ea typeface="Times New Roman"/>
              </a:rPr>
              <a:t>	Появляется </a:t>
            </a:r>
            <a:r>
              <a:rPr lang="ru-RU" dirty="0">
                <a:latin typeface="Times New Roman"/>
                <a:ea typeface="Times New Roman"/>
              </a:rPr>
              <a:t>абстрактная живопись (авангардизм, абстракционизм, андеграунд), которая ознаменовала отказ от изобразительности и активное выражение личного отношения художника к миру, эмоциональность и условность цвета, </a:t>
            </a:r>
            <a:r>
              <a:rPr lang="ru-RU" dirty="0" err="1">
                <a:latin typeface="Times New Roman"/>
                <a:ea typeface="Times New Roman"/>
              </a:rPr>
              <a:t>утрированность</a:t>
            </a:r>
            <a:r>
              <a:rPr lang="ru-RU" dirty="0">
                <a:latin typeface="Times New Roman"/>
                <a:ea typeface="Times New Roman"/>
              </a:rPr>
              <a:t> и геометризацию форм, декоративность и ассоциативность композиционных решений.</a:t>
            </a:r>
            <a:endParaRPr lang="ru-RU" sz="2000" dirty="0">
              <a:latin typeface="Times New Roman"/>
              <a:ea typeface="Times New Roman"/>
            </a:endParaRPr>
          </a:p>
          <a:p>
            <a:pPr marL="329184" lvl="1" indent="0" algn="just">
              <a:buNone/>
            </a:pPr>
            <a:r>
              <a:rPr lang="ru-RU" dirty="0" smtClean="0">
                <a:latin typeface="Times New Roman" panose="02020603050405020304" pitchFamily="18" charset="0"/>
                <a:ea typeface="Times New Roman"/>
                <a:cs typeface="Times New Roman" panose="02020603050405020304" pitchFamily="18" charset="0"/>
              </a:rPr>
              <a:t>В </a:t>
            </a:r>
            <a:r>
              <a:rPr lang="ru-RU" dirty="0">
                <a:latin typeface="Times New Roman" panose="02020603050405020304" pitchFamily="18" charset="0"/>
                <a:ea typeface="Times New Roman"/>
                <a:cs typeface="Times New Roman" panose="02020603050405020304" pitchFamily="18" charset="0"/>
              </a:rPr>
              <a:t>XX в. продолжался поиск новых красок и технических средств создания живописных произведений, что несомненно привело к появлению новых стилей в живописи, но масляная живопись по-прежнему остается одной из самых любимых техник художников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0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04664"/>
            <a:ext cx="6541000" cy="648072"/>
          </a:xfrm>
        </p:spPr>
        <p:txBody>
          <a:bodyPr/>
          <a:lstStyle/>
          <a:p>
            <a:r>
              <a:rPr lang="ru-RU" sz="3600" dirty="0"/>
              <a:t> </a:t>
            </a:r>
            <a:r>
              <a:rPr lang="ru-RU" sz="3600" dirty="0">
                <a:effectLst>
                  <a:outerShdw blurRad="38100" dist="38100" dir="2700000" algn="tl">
                    <a:srgbClr val="000000">
                      <a:alpha val="43137"/>
                    </a:srgbClr>
                  </a:outerShdw>
                </a:effectLst>
              </a:rPr>
              <a:t>Резьба по книгам</a:t>
            </a:r>
          </a:p>
        </p:txBody>
      </p:sp>
      <p:sp>
        <p:nvSpPr>
          <p:cNvPr id="3" name="Объект 2"/>
          <p:cNvSpPr>
            <a:spLocks noGrp="1"/>
          </p:cNvSpPr>
          <p:nvPr>
            <p:ph idx="1"/>
          </p:nvPr>
        </p:nvSpPr>
        <p:spPr>
          <a:xfrm>
            <a:off x="323528" y="1052736"/>
            <a:ext cx="4032448" cy="5805264"/>
          </a:xfrm>
        </p:spPr>
        <p:txBody>
          <a:bodyPr>
            <a:normAutofit fontScale="55000" lnSpcReduction="20000"/>
          </a:bodyPr>
          <a:lstStyle/>
          <a:p>
            <a:pPr marL="0" indent="0" algn="just">
              <a:buNone/>
            </a:pPr>
            <a:r>
              <a:rPr lang="ru-RU" sz="3300" dirty="0" smtClean="0">
                <a:latin typeface="Times New Roman" panose="02020603050405020304" pitchFamily="18" charset="0"/>
                <a:cs typeface="Times New Roman" panose="02020603050405020304" pitchFamily="18" charset="0"/>
              </a:rPr>
              <a:t>	Вид </a:t>
            </a:r>
            <a:r>
              <a:rPr lang="ru-RU" sz="3300" dirty="0">
                <a:latin typeface="Times New Roman" panose="02020603050405020304" pitchFamily="18" charset="0"/>
                <a:cs typeface="Times New Roman" panose="02020603050405020304" pitchFamily="18" charset="0"/>
              </a:rPr>
              <a:t>искусства был придуман Брайаном </a:t>
            </a:r>
            <a:r>
              <a:rPr lang="ru-RU" sz="3300" dirty="0" err="1">
                <a:latin typeface="Times New Roman" panose="02020603050405020304" pitchFamily="18" charset="0"/>
                <a:cs typeface="Times New Roman" panose="02020603050405020304" pitchFamily="18" charset="0"/>
              </a:rPr>
              <a:t>Деттмером</a:t>
            </a:r>
            <a:r>
              <a:rPr lang="ru-RU" sz="3300" dirty="0">
                <a:latin typeface="Times New Roman" panose="02020603050405020304" pitchFamily="18" charset="0"/>
                <a:cs typeface="Times New Roman" panose="02020603050405020304" pitchFamily="18" charset="0"/>
              </a:rPr>
              <a:t>. </a:t>
            </a:r>
            <a:r>
              <a:rPr lang="ru-RU" sz="3300" dirty="0" smtClean="0">
                <a:latin typeface="Times New Roman" panose="02020603050405020304" pitchFamily="18" charset="0"/>
                <a:cs typeface="Times New Roman" panose="02020603050405020304" pitchFamily="18" charset="0"/>
              </a:rPr>
              <a:t>В </a:t>
            </a:r>
            <a:r>
              <a:rPr lang="ru-RU" sz="3300" dirty="0">
                <a:latin typeface="Times New Roman" panose="02020603050405020304" pitchFamily="18" charset="0"/>
                <a:cs typeface="Times New Roman" panose="02020603050405020304" pitchFamily="18" charset="0"/>
              </a:rPr>
              <a:t>своем деле Брайан использует старые книги, которые расслаивает с помощью скальпеля и других хирургических инструментов. Таким образом, получаются настоящие произведения искусства. </a:t>
            </a:r>
          </a:p>
          <a:p>
            <a:pPr marL="0" indent="0" algn="just">
              <a:buNone/>
            </a:pPr>
            <a:r>
              <a:rPr lang="ru-RU" sz="3300" dirty="0" smtClean="0">
                <a:latin typeface="Times New Roman" panose="02020603050405020304" pitchFamily="18" charset="0"/>
                <a:cs typeface="Times New Roman" panose="02020603050405020304" pitchFamily="18" charset="0"/>
              </a:rPr>
              <a:t>	Брайан </a:t>
            </a:r>
            <a:r>
              <a:rPr lang="ru-RU" sz="3300" dirty="0" err="1">
                <a:latin typeface="Times New Roman" panose="02020603050405020304" pitchFamily="18" charset="0"/>
                <a:cs typeface="Times New Roman" panose="02020603050405020304" pitchFamily="18" charset="0"/>
              </a:rPr>
              <a:t>Деттмер</a:t>
            </a:r>
            <a:r>
              <a:rPr lang="ru-RU" sz="3300" dirty="0">
                <a:latin typeface="Times New Roman" panose="02020603050405020304" pitchFamily="18" charset="0"/>
                <a:cs typeface="Times New Roman" panose="02020603050405020304" pitchFamily="18" charset="0"/>
              </a:rPr>
              <a:t> не единственный книжный скульптор. Таким же видом искусства занимается не менее талантливая британка Сью </a:t>
            </a:r>
            <a:r>
              <a:rPr lang="ru-RU" sz="3300" dirty="0" err="1">
                <a:latin typeface="Times New Roman" panose="02020603050405020304" pitchFamily="18" charset="0"/>
                <a:cs typeface="Times New Roman" panose="02020603050405020304" pitchFamily="18" charset="0"/>
              </a:rPr>
              <a:t>Блэквелл</a:t>
            </a:r>
            <a:r>
              <a:rPr lang="ru-RU" sz="3300" dirty="0">
                <a:latin typeface="Times New Roman" panose="02020603050405020304" pitchFamily="18" charset="0"/>
                <a:cs typeface="Times New Roman" panose="02020603050405020304" pitchFamily="18" charset="0"/>
              </a:rPr>
              <a:t>, которая создает прекрасные сказочные композиции из старых книг, используя источники освещения. Она помещает свои работы в стеклянные витрины или деревянные коробки. </a:t>
            </a:r>
            <a:r>
              <a:rPr lang="ru-RU" sz="3300" dirty="0" smtClean="0">
                <a:latin typeface="Times New Roman" panose="02020603050405020304" pitchFamily="18" charset="0"/>
                <a:cs typeface="Times New Roman" panose="02020603050405020304" pitchFamily="18" charset="0"/>
              </a:rPr>
              <a:t/>
            </a:r>
            <a:br>
              <a:rPr lang="ru-RU" sz="3300" dirty="0" smtClean="0">
                <a:latin typeface="Times New Roman" panose="02020603050405020304" pitchFamily="18" charset="0"/>
                <a:cs typeface="Times New Roman" panose="02020603050405020304" pitchFamily="18" charset="0"/>
              </a:rPr>
            </a:br>
            <a:r>
              <a:rPr lang="ru-RU" sz="3300" dirty="0" smtClean="0">
                <a:latin typeface="Times New Roman" panose="02020603050405020304" pitchFamily="18" charset="0"/>
                <a:cs typeface="Times New Roman" panose="02020603050405020304" pitchFamily="18" charset="0"/>
              </a:rPr>
              <a:t>	Алекс </a:t>
            </a:r>
            <a:r>
              <a:rPr lang="ru-RU" sz="3300" dirty="0" err="1">
                <a:latin typeface="Times New Roman" panose="02020603050405020304" pitchFamily="18" charset="0"/>
                <a:cs typeface="Times New Roman" panose="02020603050405020304" pitchFamily="18" charset="0"/>
              </a:rPr>
              <a:t>Кверел</a:t>
            </a:r>
            <a:r>
              <a:rPr lang="ru-RU" sz="3300" dirty="0">
                <a:latin typeface="Times New Roman" panose="02020603050405020304" pitchFamily="18" charset="0"/>
                <a:cs typeface="Times New Roman" panose="02020603050405020304" pitchFamily="18" charset="0"/>
              </a:rPr>
              <a:t> – еще один талантливый книжный скульптор из Филадельфии. В создании своих работ он использует старые телефонные справочники, вырезая из них портреты людей.</a:t>
            </a:r>
            <a:r>
              <a:rPr lang="ru-RU" sz="2900" dirty="0">
                <a:latin typeface="Times New Roman" panose="02020603050405020304" pitchFamily="18" charset="0"/>
                <a:cs typeface="Times New Roman" panose="02020603050405020304" pitchFamily="18" charset="0"/>
              </a:rPr>
              <a:t> </a:t>
            </a:r>
          </a:p>
        </p:txBody>
      </p:sp>
      <p:pic>
        <p:nvPicPr>
          <p:cNvPr id="1026" name="Picture 2" descr="C:\Users\Ольга\Desktop\Бауэр-13ПО(2)15НДО\Картинки\Sovremennye-vidy-iskusstva-rezba-po-knig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085" y="1268760"/>
            <a:ext cx="2628203" cy="17558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Ольга\Desktop\Бауэр-13ПО(2)15НДО\Картинки\Sovremennye-vidy-iskusstva-rezba-po-kniga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336" y="3140968"/>
            <a:ext cx="3496599" cy="313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42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188641"/>
            <a:ext cx="8041440" cy="792087"/>
          </a:xfrm>
        </p:spPr>
        <p:txBody>
          <a:bodyPr/>
          <a:lstStyle/>
          <a:p>
            <a:r>
              <a:rPr lang="ru-RU" dirty="0" smtClean="0"/>
              <a:t>Примеры резьбы по книгам</a:t>
            </a:r>
            <a:endParaRPr lang="ru-RU" dirty="0"/>
          </a:p>
        </p:txBody>
      </p:sp>
      <p:sp>
        <p:nvSpPr>
          <p:cNvPr id="4" name="AutoShape 2" descr="Резьба по книгам - издевательство над культурным наследием или искусство? -  Блог Дмитрия Дереворез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96752"/>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19675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71703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861048"/>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3" y="3387502"/>
            <a:ext cx="2322959" cy="260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6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041440" cy="1442674"/>
          </a:xfrm>
        </p:spPr>
        <p:txBody>
          <a:bodyPr/>
          <a:lstStyle/>
          <a:p>
            <a:r>
              <a:rPr lang="ru-RU" dirty="0">
                <a:effectLst>
                  <a:outerShdw blurRad="38100" dist="38100" dir="2700000" algn="tl">
                    <a:srgbClr val="000000">
                      <a:alpha val="43137"/>
                    </a:srgbClr>
                  </a:outerShdw>
                </a:effectLst>
              </a:rPr>
              <a:t>Аэрография</a:t>
            </a:r>
          </a:p>
        </p:txBody>
      </p:sp>
      <p:sp>
        <p:nvSpPr>
          <p:cNvPr id="3" name="Объект 2"/>
          <p:cNvSpPr>
            <a:spLocks noGrp="1"/>
          </p:cNvSpPr>
          <p:nvPr>
            <p:ph sz="quarter" idx="13"/>
          </p:nvPr>
        </p:nvSpPr>
        <p:spPr>
          <a:xfrm>
            <a:off x="841248" y="1124744"/>
            <a:ext cx="3657600" cy="5733256"/>
          </a:xfrm>
        </p:spPr>
        <p:txBody>
          <a:bodyPr>
            <a:normAutofit fontScale="62500" lnSpcReduction="20000"/>
          </a:bodyPr>
          <a:lstStyle/>
          <a:p>
            <a:pPr marL="0" indent="0" algn="just">
              <a:buNone/>
            </a:pPr>
            <a:r>
              <a:rPr lang="ru-RU" sz="2600" dirty="0" smtClean="0">
                <a:latin typeface="Times New Roman" panose="02020603050405020304" pitchFamily="18" charset="0"/>
                <a:cs typeface="Times New Roman" panose="02020603050405020304" pitchFamily="18" charset="0"/>
              </a:rPr>
              <a:t>	Аэрография </a:t>
            </a:r>
            <a:r>
              <a:rPr lang="ru-RU" sz="2600" dirty="0">
                <a:latin typeface="Times New Roman" panose="02020603050405020304" pitchFamily="18" charset="0"/>
                <a:cs typeface="Times New Roman" panose="02020603050405020304" pitchFamily="18" charset="0"/>
              </a:rPr>
              <a:t>– это чаще всего роспись автомобилей, в котором используют специальный инструмент аэрограф, распыляющий краску на поверхность. </a:t>
            </a:r>
            <a:endParaRPr lang="ru-RU" sz="2600" dirty="0" smtClean="0">
              <a:latin typeface="Times New Roman" panose="02020603050405020304" pitchFamily="18" charset="0"/>
              <a:cs typeface="Times New Roman" panose="02020603050405020304" pitchFamily="18" charset="0"/>
            </a:endParaRPr>
          </a:p>
          <a:p>
            <a:pPr marL="0" indent="0" algn="just">
              <a:buNone/>
            </a:pPr>
            <a:r>
              <a:rPr lang="ru-RU" sz="2600" dirty="0" smtClean="0">
                <a:latin typeface="Times New Roman" panose="02020603050405020304" pitchFamily="18" charset="0"/>
                <a:cs typeface="Times New Roman" panose="02020603050405020304" pitchFamily="18" charset="0"/>
              </a:rPr>
              <a:t>	Существует </a:t>
            </a:r>
            <a:r>
              <a:rPr lang="ru-RU" sz="2600" dirty="0">
                <a:latin typeface="Times New Roman" panose="02020603050405020304" pitchFamily="18" charset="0"/>
                <a:cs typeface="Times New Roman" panose="02020603050405020304" pitchFamily="18" charset="0"/>
              </a:rPr>
              <a:t>несколько типов аэрографа: </a:t>
            </a:r>
            <a:endParaRPr lang="ru-RU" sz="2600" dirty="0" smtClean="0">
              <a:latin typeface="Times New Roman" panose="02020603050405020304" pitchFamily="18" charset="0"/>
              <a:cs typeface="Times New Roman" panose="02020603050405020304" pitchFamily="18" charset="0"/>
            </a:endParaRPr>
          </a:p>
          <a:p>
            <a:pPr marL="0" indent="0" algn="just">
              <a:buNone/>
            </a:pPr>
            <a:r>
              <a:rPr lang="ru-RU" sz="2600" dirty="0" smtClean="0">
                <a:latin typeface="Times New Roman" panose="02020603050405020304" pitchFamily="18" charset="0"/>
                <a:cs typeface="Times New Roman" panose="02020603050405020304" pitchFamily="18" charset="0"/>
              </a:rPr>
              <a:t>1)по </a:t>
            </a:r>
            <a:r>
              <a:rPr lang="ru-RU" sz="2600" dirty="0">
                <a:latin typeface="Times New Roman" panose="02020603050405020304" pitchFamily="18" charset="0"/>
                <a:cs typeface="Times New Roman" panose="02020603050405020304" pitchFamily="18" charset="0"/>
              </a:rPr>
              <a:t>методу подачи краски: с сифонной подачей, с гравитационной подачей; </a:t>
            </a:r>
          </a:p>
          <a:p>
            <a:pPr marL="0" indent="0" algn="just">
              <a:buNone/>
            </a:pPr>
            <a:r>
              <a:rPr lang="ru-RU" sz="2600" dirty="0" smtClean="0">
                <a:latin typeface="Times New Roman" panose="02020603050405020304" pitchFamily="18" charset="0"/>
                <a:cs typeface="Times New Roman" panose="02020603050405020304" pitchFamily="18" charset="0"/>
              </a:rPr>
              <a:t>2</a:t>
            </a:r>
            <a:r>
              <a:rPr lang="ru-RU" sz="2600" dirty="0">
                <a:latin typeface="Times New Roman" panose="02020603050405020304" pitchFamily="18" charset="0"/>
                <a:cs typeface="Times New Roman" panose="02020603050405020304" pitchFamily="18" charset="0"/>
              </a:rPr>
              <a:t>) по методу смешивания краски: с внутренним, с внешним смешиванием; </a:t>
            </a:r>
            <a:r>
              <a:rPr lang="ru-RU" sz="2600" dirty="0" smtClean="0">
                <a:latin typeface="Times New Roman" panose="02020603050405020304" pitchFamily="18" charset="0"/>
                <a:cs typeface="Times New Roman" panose="02020603050405020304" pitchFamily="18" charset="0"/>
              </a:rPr>
              <a:t/>
            </a:r>
            <a:br>
              <a:rPr lang="ru-RU" sz="2600" dirty="0" smtClean="0">
                <a:latin typeface="Times New Roman" panose="02020603050405020304" pitchFamily="18" charset="0"/>
                <a:cs typeface="Times New Roman" panose="02020603050405020304" pitchFamily="18" charset="0"/>
              </a:rPr>
            </a:br>
            <a:r>
              <a:rPr lang="ru-RU" sz="2600" dirty="0" smtClean="0">
                <a:latin typeface="Times New Roman" panose="02020603050405020304" pitchFamily="18" charset="0"/>
                <a:cs typeface="Times New Roman" panose="02020603050405020304" pitchFamily="18" charset="0"/>
              </a:rPr>
              <a:t>3</a:t>
            </a:r>
            <a:r>
              <a:rPr lang="ru-RU" sz="2600" dirty="0">
                <a:latin typeface="Times New Roman" panose="02020603050405020304" pitchFamily="18" charset="0"/>
                <a:cs typeface="Times New Roman" panose="02020603050405020304" pitchFamily="18" charset="0"/>
              </a:rPr>
              <a:t>) по методу управления: одинарного действия (с регулируемым потоком краски), двойного действия (регулируется только поток воздуха), двойного действия (с управлением потоками воздуха и краски раздельно</a:t>
            </a:r>
            <a:r>
              <a:rPr lang="ru-RU" sz="2600" dirty="0" smtClean="0">
                <a:latin typeface="Times New Roman" panose="02020603050405020304" pitchFamily="18" charset="0"/>
                <a:cs typeface="Times New Roman" panose="02020603050405020304" pitchFamily="18" charset="0"/>
              </a:rPr>
              <a:t>).</a:t>
            </a:r>
          </a:p>
          <a:p>
            <a:pPr algn="just"/>
            <a:endParaRPr lang="ru-RU" sz="2600" dirty="0">
              <a:latin typeface="Times New Roman" panose="02020603050405020304" pitchFamily="18" charset="0"/>
              <a:cs typeface="Times New Roman" panose="02020603050405020304" pitchFamily="18" charset="0"/>
            </a:endParaRPr>
          </a:p>
          <a:p>
            <a:pPr marL="0" indent="0" algn="just">
              <a:buNone/>
            </a:pPr>
            <a:r>
              <a:rPr lang="ru-RU" sz="2600" dirty="0">
                <a:latin typeface="Times New Roman" panose="02020603050405020304" pitchFamily="18" charset="0"/>
                <a:cs typeface="Times New Roman" panose="02020603050405020304" pitchFamily="18" charset="0"/>
              </a:rPr>
              <a:t>Для того чтобы работал аэрограф, необходим воздух</a:t>
            </a:r>
            <a:r>
              <a:rPr lang="ru-RU" sz="2600" dirty="0" smtClean="0">
                <a:latin typeface="Times New Roman" panose="02020603050405020304" pitchFamily="18" charset="0"/>
                <a:cs typeface="Times New Roman" panose="02020603050405020304" pitchFamily="18" charset="0"/>
              </a:rPr>
              <a:t>. </a:t>
            </a:r>
          </a:p>
          <a:p>
            <a:pPr marL="0" indent="0" algn="just">
              <a:buNone/>
            </a:pPr>
            <a:r>
              <a:rPr lang="ru-RU" sz="2600" dirty="0" smtClean="0">
                <a:latin typeface="Times New Roman" panose="02020603050405020304" pitchFamily="18" charset="0"/>
                <a:cs typeface="Times New Roman" panose="02020603050405020304" pitchFamily="18" charset="0"/>
              </a:rPr>
              <a:t> Методом </a:t>
            </a:r>
            <a:r>
              <a:rPr lang="ru-RU" sz="2600" dirty="0">
                <a:latin typeface="Times New Roman" panose="02020603050405020304" pitchFamily="18" charset="0"/>
                <a:cs typeface="Times New Roman" panose="02020603050405020304" pitchFamily="18" charset="0"/>
              </a:rPr>
              <a:t>смешивания краски и воздуха наносят изображение</a:t>
            </a:r>
            <a:r>
              <a:rPr lang="ru-RU" sz="2600" dirty="0" smtClean="0">
                <a:latin typeface="Times New Roman" panose="02020603050405020304" pitchFamily="18" charset="0"/>
                <a:cs typeface="Times New Roman" panose="02020603050405020304" pitchFamily="18" charset="0"/>
              </a:rPr>
              <a:t>. </a:t>
            </a:r>
          </a:p>
          <a:p>
            <a:pPr marL="0" indent="0" algn="just">
              <a:buNone/>
            </a:pPr>
            <a:r>
              <a:rPr lang="ru-RU" sz="2600" dirty="0" smtClean="0">
                <a:latin typeface="Times New Roman" panose="02020603050405020304" pitchFamily="18" charset="0"/>
                <a:cs typeface="Times New Roman" panose="02020603050405020304" pitchFamily="18" charset="0"/>
              </a:rPr>
              <a:t> Для </a:t>
            </a:r>
            <a:r>
              <a:rPr lang="ru-RU" sz="2600" dirty="0">
                <a:latin typeface="Times New Roman" panose="02020603050405020304" pitchFamily="18" charset="0"/>
                <a:cs typeface="Times New Roman" panose="02020603050405020304" pitchFamily="18" charset="0"/>
              </a:rPr>
              <a:t>этого используют баллоны и  баллончики со сжатым воздухом, аэрозольные краски, компрессоры.</a:t>
            </a:r>
          </a:p>
          <a:p>
            <a:endParaRPr lang="ru-RU" dirty="0"/>
          </a:p>
        </p:txBody>
      </p:sp>
      <p:sp>
        <p:nvSpPr>
          <p:cNvPr id="4" name="Объект 3"/>
          <p:cNvSpPr>
            <a:spLocks noGrp="1"/>
          </p:cNvSpPr>
          <p:nvPr>
            <p:ph sz="quarter" idx="14"/>
          </p:nvPr>
        </p:nvSpPr>
        <p:spPr/>
        <p:txBody>
          <a:bodyPr/>
          <a:lstStyle/>
          <a:p>
            <a:endParaRPr lang="ru-RU" dirty="0"/>
          </a:p>
        </p:txBody>
      </p:sp>
      <p:pic>
        <p:nvPicPr>
          <p:cNvPr id="2050" name="Picture 2" descr="C:\Users\Ольга\Desktop\Бауэр-13ПО(2)15НДО\Картинки\Sovremennye-vidy-iskusstva-aerografij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45" y="1196752"/>
            <a:ext cx="3937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Ольга\Desktop\Бауэр-13ПО(2)15НДО\Картинки\Sovremennye-vidy-iskusstva-aerografij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24944"/>
            <a:ext cx="3937000" cy="2186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Ольга\Desktop\Бауэр-13ПО(2)15НДО\Картинки\Sovremennye-vidy-iskusstva-aerografij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575" y="4537039"/>
            <a:ext cx="2834482" cy="207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70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041440" cy="754493"/>
          </a:xfrm>
        </p:spPr>
        <p:txBody>
          <a:bodyPr/>
          <a:lstStyle/>
          <a:p>
            <a:r>
              <a:rPr lang="ru-RU" dirty="0" smtClean="0"/>
              <a:t>Примеры аэрографии</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414712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41316"/>
            <a:ext cx="3744417" cy="20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9330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005064"/>
            <a:ext cx="30861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114" y="393305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93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outerShdw blurRad="38100" dist="38100" dir="2700000" algn="tl">
                    <a:srgbClr val="000000">
                      <a:alpha val="43137"/>
                    </a:srgbClr>
                  </a:outerShdw>
                </a:effectLst>
              </a:rPr>
              <a:t>Мани-арт</a:t>
            </a:r>
          </a:p>
        </p:txBody>
      </p:sp>
      <p:sp>
        <p:nvSpPr>
          <p:cNvPr id="3" name="Объект 2"/>
          <p:cNvSpPr>
            <a:spLocks noGrp="1"/>
          </p:cNvSpPr>
          <p:nvPr>
            <p:ph sz="quarter" idx="13"/>
          </p:nvPr>
        </p:nvSpPr>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Пока </a:t>
            </a:r>
            <a:r>
              <a:rPr lang="ru-RU" dirty="0">
                <a:latin typeface="Times New Roman" panose="02020603050405020304" pitchFamily="18" charset="0"/>
                <a:cs typeface="Times New Roman" panose="02020603050405020304" pitchFamily="18" charset="0"/>
              </a:rPr>
              <a:t>богатеи раскидываются деньгами, простые смертные превращают купюры в произведение искусства. Деньги мелко нарезают и выкладывают из них картину. Такой техникой сделана «</a:t>
            </a:r>
            <a:r>
              <a:rPr lang="ru-RU" dirty="0" err="1">
                <a:latin typeface="Times New Roman" panose="02020603050405020304" pitchFamily="18" charset="0"/>
                <a:cs typeface="Times New Roman" panose="02020603050405020304" pitchFamily="18" charset="0"/>
              </a:rPr>
              <a:t>Мона</a:t>
            </a:r>
            <a:r>
              <a:rPr lang="ru-RU" dirty="0">
                <a:latin typeface="Times New Roman" panose="02020603050405020304" pitchFamily="18" charset="0"/>
                <a:cs typeface="Times New Roman" panose="02020603050405020304" pitchFamily="18" charset="0"/>
              </a:rPr>
              <a:t> Лиза». Картины бывают серо-зеленого цвета, по сколько купюры не так богаты на буйство </a:t>
            </a:r>
            <a:r>
              <a:rPr lang="ru-RU" dirty="0" smtClean="0">
                <a:latin typeface="Times New Roman" panose="02020603050405020304" pitchFamily="18" charset="0"/>
                <a:cs typeface="Times New Roman" panose="02020603050405020304" pitchFamily="18" charset="0"/>
              </a:rPr>
              <a:t>красок</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p:txBody>
          <a:bodyPr/>
          <a:lstStyle/>
          <a:p>
            <a:endParaRPr lang="ru-RU"/>
          </a:p>
        </p:txBody>
      </p:sp>
      <p:pic>
        <p:nvPicPr>
          <p:cNvPr id="3074" name="Picture 2" descr="C:\Users\Ольга\Desktop\Бауэр-13ПО(2)15НДО\Картинки\Sovremennye-vidy-iskusstva-money-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472" y="1916832"/>
            <a:ext cx="4391813" cy="417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2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315200" cy="1154097"/>
          </a:xfrm>
        </p:spPr>
        <p:txBody>
          <a:bodyPr/>
          <a:lstStyle/>
          <a:p>
            <a:r>
              <a:rPr lang="ru-RU" dirty="0" smtClean="0"/>
              <a:t>Примеры мани-арта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17716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916832"/>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916832"/>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591" y="3933056"/>
            <a:ext cx="17526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301" y="393216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3917872"/>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165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173</TotalTime>
  <Words>167</Words>
  <Application>Microsoft Office PowerPoint</Application>
  <PresentationFormat>Экран (4:3)</PresentationFormat>
  <Paragraphs>43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Перспектива</vt:lpstr>
      <vt:lpstr>Современные виды искусства</vt:lpstr>
      <vt:lpstr>Теория</vt:lpstr>
      <vt:lpstr> Живопись как вид искусства</vt:lpstr>
      <vt:lpstr> Резьба по книгам</vt:lpstr>
      <vt:lpstr>Примеры резьбы по книгам</vt:lpstr>
      <vt:lpstr>Аэрография</vt:lpstr>
      <vt:lpstr>Примеры аэрографии</vt:lpstr>
      <vt:lpstr>Мани-арт</vt:lpstr>
      <vt:lpstr>Примеры мани-арта</vt:lpstr>
      <vt:lpstr>Использование жидкостей организма в искусстве</vt:lpstr>
      <vt:lpstr>Презентация PowerPoint</vt:lpstr>
      <vt:lpstr>Тени в искусстве </vt:lpstr>
      <vt:lpstr>Живопись</vt:lpstr>
      <vt:lpstr>Примеры живописи</vt:lpstr>
      <vt:lpstr>Граффити</vt:lpstr>
      <vt:lpstr>Примеры граффити</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виды искусства</dc:title>
  <dc:creator>Сергей</dc:creator>
  <cp:lastModifiedBy>Алексей</cp:lastModifiedBy>
  <cp:revision>19</cp:revision>
  <dcterms:created xsi:type="dcterms:W3CDTF">2017-05-25T07:23:06Z</dcterms:created>
  <dcterms:modified xsi:type="dcterms:W3CDTF">2022-02-11T10:54:05Z</dcterms:modified>
</cp:coreProperties>
</file>