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68" r:id="rId4"/>
    <p:sldId id="258" r:id="rId5"/>
    <p:sldId id="260" r:id="rId6"/>
    <p:sldId id="266" r:id="rId7"/>
    <p:sldId id="261" r:id="rId8"/>
    <p:sldId id="273" r:id="rId9"/>
    <p:sldId id="263" r:id="rId10"/>
    <p:sldId id="270" r:id="rId11"/>
    <p:sldId id="264" r:id="rId12"/>
    <p:sldId id="265" r:id="rId13"/>
    <p:sldId id="271" r:id="rId14"/>
    <p:sldId id="275" r:id="rId15"/>
    <p:sldId id="276" r:id="rId16"/>
    <p:sldId id="274" r:id="rId1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94660"/>
  </p:normalViewPr>
  <p:slideViewPr>
    <p:cSldViewPr>
      <p:cViewPr>
        <p:scale>
          <a:sx n="100" d="100"/>
          <a:sy n="100" d="100"/>
        </p:scale>
        <p:origin x="-1944" y="-32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8" name="Прямоугольник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Прямая соединительная линия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Заголовок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ru-RU" smtClean="0"/>
              <a:t>Образец заголовка</a:t>
            </a:r>
            <a:endParaRPr kumimoji="0" lang="en-US"/>
          </a:p>
        </p:txBody>
      </p:sp>
      <p:sp>
        <p:nvSpPr>
          <p:cNvPr id="25" name="Подзаголовок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31" name="Дата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CD02C37B-2300-4894-8FA9-A8F9D2A0AAA7}" type="datetimeFigureOut">
              <a:rPr lang="ru-RU" smtClean="0"/>
              <a:pPr/>
              <a:t>24.01.2022</a:t>
            </a:fld>
            <a:endParaRPr lang="ru-RU"/>
          </a:p>
        </p:txBody>
      </p:sp>
      <p:sp>
        <p:nvSpPr>
          <p:cNvPr id="18" name="Нижний колонтитул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ru-RU"/>
          </a:p>
        </p:txBody>
      </p:sp>
      <p:sp>
        <p:nvSpPr>
          <p:cNvPr id="29" name="Номер слайда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BFB6D1CE-D169-4A03-94A4-B21592C1C5E5}"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CD02C37B-2300-4894-8FA9-A8F9D2A0AAA7}" type="datetimeFigureOut">
              <a:rPr lang="ru-RU" smtClean="0"/>
              <a:pPr/>
              <a:t>24.01.2022</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FB6D1CE-D169-4A03-94A4-B21592C1C5E5}"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53200" y="274955"/>
            <a:ext cx="1524000" cy="5851525"/>
          </a:xfrm>
        </p:spPr>
        <p:txBody>
          <a:bodyPr vert="eaVert" ancho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2"/>
            <a:ext cx="60198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242816" y="6557946"/>
            <a:ext cx="2002464" cy="226902"/>
          </a:xfrm>
        </p:spPr>
        <p:txBody>
          <a:bodyPr/>
          <a:lstStyle>
            <a:extLst/>
          </a:lstStyle>
          <a:p>
            <a:fld id="{CD02C37B-2300-4894-8FA9-A8F9D2A0AAA7}" type="datetimeFigureOut">
              <a:rPr lang="ru-RU" smtClean="0"/>
              <a:pPr/>
              <a:t>24.01.2022</a:t>
            </a:fld>
            <a:endParaRPr lang="ru-RU"/>
          </a:p>
        </p:txBody>
      </p:sp>
      <p:sp>
        <p:nvSpPr>
          <p:cNvPr id="5" name="Нижний колонтитул 4"/>
          <p:cNvSpPr>
            <a:spLocks noGrp="1"/>
          </p:cNvSpPr>
          <p:nvPr>
            <p:ph type="ftr" sz="quarter" idx="11"/>
          </p:nvPr>
        </p:nvSpPr>
        <p:spPr>
          <a:xfrm>
            <a:off x="457200" y="6556248"/>
            <a:ext cx="3657600" cy="228600"/>
          </a:xfrm>
        </p:spPr>
        <p:txBody>
          <a:bodyPr/>
          <a:lstStyle>
            <a:extLst/>
          </a:lstStyle>
          <a:p>
            <a:endParaRPr lang="ru-RU"/>
          </a:p>
        </p:txBody>
      </p:sp>
      <p:sp>
        <p:nvSpPr>
          <p:cNvPr id="6" name="Номер слайда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BFB6D1CE-D169-4A03-94A4-B21592C1C5E5}"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CD02C37B-2300-4894-8FA9-A8F9D2A0AAA7}" type="datetimeFigureOut">
              <a:rPr lang="ru-RU" smtClean="0"/>
              <a:pPr/>
              <a:t>24.01.2022</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FB6D1CE-D169-4A03-94A4-B21592C1C5E5}"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CD02C37B-2300-4894-8FA9-A8F9D2A0AAA7}" type="datetimeFigureOut">
              <a:rPr lang="ru-RU" smtClean="0"/>
              <a:pPr/>
              <a:t>24.01.2022</a:t>
            </a:fld>
            <a:endParaRPr lang="ru-RU"/>
          </a:p>
        </p:txBody>
      </p:sp>
      <p:sp>
        <p:nvSpPr>
          <p:cNvPr id="5" name="Нижний колонтитул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ru-RU"/>
          </a:p>
        </p:txBody>
      </p:sp>
      <p:sp>
        <p:nvSpPr>
          <p:cNvPr id="6" name="Номер слайда 5"/>
          <p:cNvSpPr>
            <a:spLocks noGrp="1"/>
          </p:cNvSpPr>
          <p:nvPr>
            <p:ph type="sldNum" sz="quarter" idx="12"/>
          </p:nvPr>
        </p:nvSpPr>
        <p:spPr>
          <a:xfrm>
            <a:off x="6733952" y="6555112"/>
            <a:ext cx="588336" cy="228600"/>
          </a:xfrm>
        </p:spPr>
        <p:txBody>
          <a:bodyPr/>
          <a:lstStyle>
            <a:extLst/>
          </a:lstStyle>
          <a:p>
            <a:fld id="{BFB6D1CE-D169-4A03-94A4-B21592C1C5E5}"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CD02C37B-2300-4894-8FA9-A8F9D2A0AAA7}" type="datetimeFigureOut">
              <a:rPr lang="ru-RU" smtClean="0"/>
              <a:pPr/>
              <a:t>24.01.2022</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FB6D1CE-D169-4A03-94A4-B21592C1C5E5}"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nchor="b"/>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CD02C37B-2300-4894-8FA9-A8F9D2A0AAA7}" type="datetimeFigureOut">
              <a:rPr lang="ru-RU" smtClean="0"/>
              <a:pPr/>
              <a:t>24.01.2022</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BFB6D1CE-D169-4A03-94A4-B21592C1C5E5}"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CD02C37B-2300-4894-8FA9-A8F9D2A0AAA7}" type="datetimeFigureOut">
              <a:rPr lang="ru-RU" smtClean="0"/>
              <a:pPr/>
              <a:t>24.01.2022</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BFB6D1CE-D169-4A03-94A4-B21592C1C5E5}"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solidFill>
                  <a:schemeClr val="tx2"/>
                </a:solidFill>
              </a:defRPr>
            </a:lvl1pPr>
            <a:extLst/>
          </a:lstStyle>
          <a:p>
            <a:fld id="{CD02C37B-2300-4894-8FA9-A8F9D2A0AAA7}" type="datetimeFigureOut">
              <a:rPr lang="ru-RU" smtClean="0"/>
              <a:pPr/>
              <a:t>24.01.2022</a:t>
            </a:fld>
            <a:endParaRPr lang="ru-RU"/>
          </a:p>
        </p:txBody>
      </p:sp>
      <p:sp>
        <p:nvSpPr>
          <p:cNvPr id="3" name="Нижний колонтитул 2"/>
          <p:cNvSpPr>
            <a:spLocks noGrp="1"/>
          </p:cNvSpPr>
          <p:nvPr>
            <p:ph type="ftr" sz="quarter" idx="11"/>
          </p:nvPr>
        </p:nvSpPr>
        <p:spPr/>
        <p:txBody>
          <a:bodyPr/>
          <a:lstStyle>
            <a:lvl1pPr>
              <a:defRPr>
                <a:solidFill>
                  <a:schemeClr val="tx2"/>
                </a:solidFill>
              </a:defRPr>
            </a:lvl1pPr>
            <a:extLst/>
          </a:lstStyle>
          <a:p>
            <a:endParaRPr lang="ru-RU"/>
          </a:p>
        </p:txBody>
      </p:sp>
      <p:sp>
        <p:nvSpPr>
          <p:cNvPr id="4" name="Номер слайда 3"/>
          <p:cNvSpPr>
            <a:spLocks noGrp="1"/>
          </p:cNvSpPr>
          <p:nvPr>
            <p:ph type="sldNum" sz="quarter" idx="12"/>
          </p:nvPr>
        </p:nvSpPr>
        <p:spPr/>
        <p:txBody>
          <a:bodyPr/>
          <a:lstStyle>
            <a:extLst/>
          </a:lstStyle>
          <a:p>
            <a:fld id="{BFB6D1CE-D169-4A03-94A4-B21592C1C5E5}"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CD02C37B-2300-4894-8FA9-A8F9D2A0AAA7}" type="datetimeFigureOut">
              <a:rPr lang="ru-RU" smtClean="0"/>
              <a:pPr/>
              <a:t>24.01.2022</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FB6D1CE-D169-4A03-94A4-B21592C1C5E5}"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Прямоугольник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Прямоугольник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Заголовок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ru-RU" smtClean="0"/>
              <a:t>Образец заголовка</a:t>
            </a:r>
            <a:endParaRPr kumimoji="0" lang="en-US" dirty="0"/>
          </a:p>
        </p:txBody>
      </p:sp>
      <p:sp>
        <p:nvSpPr>
          <p:cNvPr id="4" name="Текст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ru-RU" smtClean="0"/>
              <a:t>Образец текста</a:t>
            </a:r>
          </a:p>
        </p:txBody>
      </p:sp>
      <p:sp>
        <p:nvSpPr>
          <p:cNvPr id="5" name="Дата 4"/>
          <p:cNvSpPr>
            <a:spLocks noGrp="1"/>
          </p:cNvSpPr>
          <p:nvPr>
            <p:ph type="dt" sz="half" idx="10"/>
          </p:nvPr>
        </p:nvSpPr>
        <p:spPr/>
        <p:txBody>
          <a:bodyPr/>
          <a:lstStyle>
            <a:extLst/>
          </a:lstStyle>
          <a:p>
            <a:fld id="{CD02C37B-2300-4894-8FA9-A8F9D2A0AAA7}" type="datetimeFigureOut">
              <a:rPr lang="ru-RU" smtClean="0"/>
              <a:pPr/>
              <a:t>24.01.2022</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FB6D1CE-D169-4A03-94A4-B21592C1C5E5}" type="slidenum">
              <a:rPr lang="ru-RU" smtClean="0"/>
              <a:pPr/>
              <a:t>‹#›</a:t>
            </a:fld>
            <a:endParaRPr lang="ru-RU"/>
          </a:p>
        </p:txBody>
      </p:sp>
      <p:sp>
        <p:nvSpPr>
          <p:cNvPr id="10" name="Рисунок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ru-RU" smtClean="0"/>
              <a:t>Вставка рисунка</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Прямоугольник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Заголовок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ru-RU" smtClean="0"/>
              <a:t>Образец заголовка</a:t>
            </a:r>
            <a:endParaRPr kumimoji="0" lang="en-US"/>
          </a:p>
        </p:txBody>
      </p:sp>
      <p:sp>
        <p:nvSpPr>
          <p:cNvPr id="31" name="Текст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7" name="Дата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CD02C37B-2300-4894-8FA9-A8F9D2A0AAA7}" type="datetimeFigureOut">
              <a:rPr lang="ru-RU" smtClean="0"/>
              <a:pPr/>
              <a:t>24.01.2022</a:t>
            </a:fld>
            <a:endParaRPr lang="ru-RU"/>
          </a:p>
        </p:txBody>
      </p:sp>
      <p:sp>
        <p:nvSpPr>
          <p:cNvPr id="4" name="Нижний колонтитул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ru-RU"/>
          </a:p>
        </p:txBody>
      </p:sp>
      <p:sp>
        <p:nvSpPr>
          <p:cNvPr id="16" name="Номер слайда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BFB6D1CE-D169-4A03-94A4-B21592C1C5E5}"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1800" dirty="0" smtClean="0"/>
              <a:t>Муниципальная бюджетная общеобразовательная школа №3 </a:t>
            </a:r>
            <a:r>
              <a:rPr lang="ru-RU" sz="1800" dirty="0" err="1" smtClean="0"/>
              <a:t>р.п</a:t>
            </a:r>
            <a:r>
              <a:rPr lang="ru-RU" sz="1800" dirty="0" smtClean="0"/>
              <a:t>. </a:t>
            </a:r>
            <a:r>
              <a:rPr lang="ru-RU" sz="1800" dirty="0" err="1" smtClean="0"/>
              <a:t>Линёво</a:t>
            </a:r>
            <a:r>
              <a:rPr lang="ru-RU" sz="1800" dirty="0"/>
              <a:t/>
            </a:r>
            <a:br>
              <a:rPr lang="ru-RU" sz="1800" dirty="0"/>
            </a:br>
            <a:r>
              <a:rPr lang="ru-RU" sz="1800" dirty="0" smtClean="0"/>
              <a:t>Детские </a:t>
            </a:r>
            <a:br>
              <a:rPr lang="ru-RU" sz="1800" dirty="0" smtClean="0"/>
            </a:br>
            <a:r>
              <a:rPr lang="ru-RU" sz="1800" dirty="0" smtClean="0"/>
              <a:t>раскраски </a:t>
            </a:r>
            <a:endParaRPr lang="ru-RU" sz="1800" dirty="0"/>
          </a:p>
        </p:txBody>
      </p:sp>
      <p:sp>
        <p:nvSpPr>
          <p:cNvPr id="4" name="Текст 3"/>
          <p:cNvSpPr>
            <a:spLocks noGrp="1"/>
          </p:cNvSpPr>
          <p:nvPr>
            <p:ph type="body" idx="2"/>
          </p:nvPr>
        </p:nvSpPr>
        <p:spPr>
          <a:xfrm>
            <a:off x="1835696" y="1497416"/>
            <a:ext cx="4519384" cy="602512"/>
          </a:xfrm>
        </p:spPr>
        <p:txBody>
          <a:bodyPr>
            <a:normAutofit/>
          </a:bodyPr>
          <a:lstStyle/>
          <a:p>
            <a:r>
              <a:rPr lang="ru-RU" sz="3200" dirty="0" smtClean="0"/>
              <a:t>«Детские раскраски»</a:t>
            </a:r>
            <a:endParaRPr lang="ru-RU" sz="3200" dirty="0"/>
          </a:p>
        </p:txBody>
      </p:sp>
      <p:sp>
        <p:nvSpPr>
          <p:cNvPr id="3" name="Подзаголовок 2"/>
          <p:cNvSpPr>
            <a:spLocks noGrp="1"/>
          </p:cNvSpPr>
          <p:nvPr>
            <p:ph sz="half" idx="1"/>
          </p:nvPr>
        </p:nvSpPr>
        <p:spPr>
          <a:xfrm>
            <a:off x="3347864" y="2924944"/>
            <a:ext cx="4348336" cy="2232248"/>
          </a:xfrm>
        </p:spPr>
        <p:txBody>
          <a:bodyPr>
            <a:normAutofit fontScale="62500" lnSpcReduction="20000"/>
          </a:bodyPr>
          <a:lstStyle/>
          <a:p>
            <a:pPr marL="0" indent="0">
              <a:buNone/>
            </a:pPr>
            <a:endParaRPr lang="ru-RU" dirty="0">
              <a:solidFill>
                <a:schemeClr val="bg2">
                  <a:lumMod val="50000"/>
                </a:schemeClr>
              </a:solidFill>
            </a:endParaRPr>
          </a:p>
          <a:p>
            <a:endParaRPr lang="ru-RU" dirty="0" smtClean="0">
              <a:solidFill>
                <a:schemeClr val="bg2">
                  <a:lumMod val="50000"/>
                </a:schemeClr>
              </a:solidFill>
            </a:endParaRPr>
          </a:p>
          <a:p>
            <a:endParaRPr lang="ru-RU" dirty="0">
              <a:solidFill>
                <a:schemeClr val="bg2">
                  <a:lumMod val="50000"/>
                </a:schemeClr>
              </a:solidFill>
            </a:endParaRPr>
          </a:p>
          <a:p>
            <a:r>
              <a:rPr lang="ru-RU" dirty="0" smtClean="0">
                <a:solidFill>
                  <a:schemeClr val="bg2">
                    <a:lumMod val="50000"/>
                  </a:schemeClr>
                </a:solidFill>
              </a:rPr>
              <a:t>выполняла</a:t>
            </a:r>
            <a:r>
              <a:rPr lang="ru-RU" dirty="0" smtClean="0">
                <a:solidFill>
                  <a:schemeClr val="tx1"/>
                </a:solidFill>
              </a:rPr>
              <a:t>: учащаяся 9Б класса</a:t>
            </a:r>
          </a:p>
          <a:p>
            <a:r>
              <a:rPr lang="ru-RU" dirty="0" smtClean="0">
                <a:solidFill>
                  <a:schemeClr val="tx1"/>
                </a:solidFill>
              </a:rPr>
              <a:t>              Пермякова Диана  9»Б»</a:t>
            </a:r>
            <a:endParaRPr lang="ru-RU" dirty="0">
              <a:solidFill>
                <a:schemeClr val="tx1"/>
              </a:solidFill>
            </a:endParaRPr>
          </a:p>
        </p:txBody>
      </p:sp>
    </p:spTree>
  </p:cSld>
  <p:clrMapOvr>
    <a:masterClrMapping/>
  </p:clrMapOvr>
  <p:transition>
    <p:wheel spokes="3"/>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4643438" cy="3643290"/>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a:srcRect/>
          <a:stretch>
            <a:fillRect/>
          </a:stretch>
        </p:blipFill>
        <p:spPr bwMode="auto">
          <a:xfrm>
            <a:off x="-25127" y="3607596"/>
            <a:ext cx="4857752" cy="3214686"/>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4595834" y="0"/>
            <a:ext cx="4548166" cy="3643314"/>
          </a:xfrm>
          <a:prstGeom prst="rect">
            <a:avLst/>
          </a:prstGeom>
          <a:noFill/>
          <a:ln w="9525">
            <a:noFill/>
            <a:miter lim="800000"/>
            <a:headEnd/>
            <a:tailEnd/>
          </a:ln>
          <a:effectLst/>
        </p:spPr>
      </p:pic>
      <p:sp>
        <p:nvSpPr>
          <p:cNvPr id="5122" name="AutoShape 2" descr="blob:https://web.whatsapp.com/07714fe4-3c10-47c4-a232-41d85050556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 name="Рисунок 5" descr="07714fe4-3c10-47c4-a232-41d850505563.jpg"/>
          <p:cNvPicPr>
            <a:picLocks noChangeAspect="1"/>
          </p:cNvPicPr>
          <p:nvPr/>
        </p:nvPicPr>
        <p:blipFill>
          <a:blip r:embed="rId5"/>
          <a:stretch>
            <a:fillRect/>
          </a:stretch>
        </p:blipFill>
        <p:spPr>
          <a:xfrm>
            <a:off x="4857752" y="3643314"/>
            <a:ext cx="4286248" cy="3214686"/>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p:cTn id="12" dur="500" fill="hold"/>
                                        <p:tgtEl>
                                          <p:spTgt spid="1027"/>
                                        </p:tgtEl>
                                        <p:attrNameLst>
                                          <p:attrName>ppt_w</p:attrName>
                                        </p:attrNameLst>
                                      </p:cBhvr>
                                      <p:tavLst>
                                        <p:tav tm="0">
                                          <p:val>
                                            <p:fltVal val="0"/>
                                          </p:val>
                                        </p:tav>
                                        <p:tav tm="100000">
                                          <p:val>
                                            <p:strVal val="#ppt_w"/>
                                          </p:val>
                                        </p:tav>
                                      </p:tavLst>
                                    </p:anim>
                                    <p:anim calcmode="lin" valueType="num">
                                      <p:cBhvr>
                                        <p:cTn id="13" dur="500" fill="hold"/>
                                        <p:tgtEl>
                                          <p:spTgt spid="1027"/>
                                        </p:tgtEl>
                                        <p:attrNameLst>
                                          <p:attrName>ppt_h</p:attrName>
                                        </p:attrNameLst>
                                      </p:cBhvr>
                                      <p:tavLst>
                                        <p:tav tm="0">
                                          <p:val>
                                            <p:fltVal val="0"/>
                                          </p:val>
                                        </p:tav>
                                        <p:tav tm="100000">
                                          <p:val>
                                            <p:strVal val="#ppt_h"/>
                                          </p:val>
                                        </p:tav>
                                      </p:tavLst>
                                    </p:anim>
                                    <p:animEffect transition="in" filter="fade">
                                      <p:cBhvr>
                                        <p:cTn id="14" dur="500"/>
                                        <p:tgtEl>
                                          <p:spTgt spid="1027"/>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additive="base">
                                        <p:cTn id="27" dur="500" fill="hold"/>
                                        <p:tgtEl>
                                          <p:spTgt spid="1026"/>
                                        </p:tgtEl>
                                        <p:attrNameLst>
                                          <p:attrName>ppt_x</p:attrName>
                                        </p:attrNameLst>
                                      </p:cBhvr>
                                      <p:tavLst>
                                        <p:tav tm="0">
                                          <p:val>
                                            <p:strVal val="#ppt_x"/>
                                          </p:val>
                                        </p:tav>
                                        <p:tav tm="100000">
                                          <p:val>
                                            <p:strVal val="#ppt_x"/>
                                          </p:val>
                                        </p:tav>
                                      </p:tavLst>
                                    </p:anim>
                                    <p:anim calcmode="lin" valueType="num">
                                      <p:cBhvr additive="base">
                                        <p:cTn id="2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214290"/>
            <a:ext cx="8286776" cy="6286544"/>
          </a:xfrm>
        </p:spPr>
        <p:style>
          <a:lnRef idx="1">
            <a:schemeClr val="accent3"/>
          </a:lnRef>
          <a:fillRef idx="2">
            <a:schemeClr val="accent3"/>
          </a:fillRef>
          <a:effectRef idx="1">
            <a:schemeClr val="accent3"/>
          </a:effectRef>
          <a:fontRef idx="minor">
            <a:schemeClr val="dk1"/>
          </a:fontRef>
        </p:style>
        <p:txBody>
          <a:bodyPr>
            <a:normAutofit/>
          </a:bodyPr>
          <a:lstStyle/>
          <a:p>
            <a:endParaRPr lang="ru-RU" sz="2400" dirty="0" smtClean="0"/>
          </a:p>
          <a:p>
            <a:endParaRPr lang="ru-RU" sz="2400" dirty="0"/>
          </a:p>
          <a:p>
            <a:r>
              <a:rPr lang="ru-RU" sz="2400" dirty="0" smtClean="0"/>
              <a:t>-предмет для раскраски по-прежнему должен быть хорошо знаком и понятен ребенку, </a:t>
            </a:r>
          </a:p>
          <a:p>
            <a:r>
              <a:rPr lang="ru-RU" sz="2400" dirty="0" smtClean="0"/>
              <a:t>-в рисунке должны быть формы, состоящие не только из плавных, но и из резких линий с обилием углов, </a:t>
            </a:r>
          </a:p>
          <a:p>
            <a:r>
              <a:rPr lang="ru-RU" sz="2400" dirty="0" smtClean="0"/>
              <a:t>-толщина контура рисунка или его части может быть меньше, но все же должна быть четко просматриваема, желательно около 3-5 мм, а вот соответствующий цвет контура уже не обязателен -ребенок сам справится с выбором цвета, </a:t>
            </a:r>
          </a:p>
          <a:p>
            <a:r>
              <a:rPr lang="ru-RU" sz="2400" dirty="0" smtClean="0"/>
              <a:t>-лучше выбирать раскраски, где вокруг основного рисунка есть незаполненное место, в этом возрасте дети любят дорисовывать «от себя» недостающие элементы и детали к имеющемуся изображению</a:t>
            </a:r>
            <a:endParaRPr lang="ru-RU" sz="2400" dirty="0"/>
          </a:p>
        </p:txBody>
      </p:sp>
    </p:spTree>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6"/>
            <a:ext cx="7239000" cy="1143000"/>
          </a:xfrm>
        </p:spPr>
        <p:txBody>
          <a:bodyPr>
            <a:normAutofit fontScale="90000"/>
          </a:bodyPr>
          <a:lstStyle/>
          <a:p>
            <a:r>
              <a:rPr lang="ru-RU" dirty="0" smtClean="0"/>
              <a:t>Раскраски для детей от 6лет и старше</a:t>
            </a:r>
            <a:endParaRPr lang="ru-RU" dirty="0"/>
          </a:p>
        </p:txBody>
      </p:sp>
      <p:sp>
        <p:nvSpPr>
          <p:cNvPr id="3" name="Содержимое 2"/>
          <p:cNvSpPr>
            <a:spLocks noGrp="1"/>
          </p:cNvSpPr>
          <p:nvPr>
            <p:ph idx="1"/>
          </p:nvPr>
        </p:nvSpPr>
        <p:spPr>
          <a:xfrm>
            <a:off x="571472" y="1357298"/>
            <a:ext cx="7500990" cy="4768865"/>
          </a:xfrm>
        </p:spPr>
        <p:style>
          <a:lnRef idx="1">
            <a:schemeClr val="accent4"/>
          </a:lnRef>
          <a:fillRef idx="2">
            <a:schemeClr val="accent4"/>
          </a:fillRef>
          <a:effectRef idx="1">
            <a:schemeClr val="accent4"/>
          </a:effectRef>
          <a:fontRef idx="minor">
            <a:schemeClr val="dk1"/>
          </a:fontRef>
        </p:style>
        <p:txBody>
          <a:bodyPr>
            <a:normAutofit fontScale="25000" lnSpcReduction="20000"/>
          </a:bodyPr>
          <a:lstStyle/>
          <a:p>
            <a:r>
              <a:rPr lang="ru-RU" sz="7200" dirty="0" smtClean="0"/>
              <a:t>Для подросшего ребенка уже нет никаких ограничений в использовании «орудий труда» -это могут быть и карандаши, и краски, и фломастеры -все, что угодно, предназначенное для детского рисования. </a:t>
            </a:r>
          </a:p>
          <a:p>
            <a:r>
              <a:rPr lang="ru-RU" sz="7200" dirty="0" smtClean="0"/>
              <a:t>Особенности раскраски следующие: </a:t>
            </a:r>
          </a:p>
          <a:p>
            <a:r>
              <a:rPr lang="ru-RU" sz="7200" dirty="0" smtClean="0"/>
              <a:t>-чем сложнее рисунок, тем интереснее ребенку, в этом возрасте его привлекает именно сложность множество различных мелких деталей различных форм сделают рисунок ещё более привлекательным, </a:t>
            </a:r>
          </a:p>
          <a:p>
            <a:r>
              <a:rPr lang="ru-RU" sz="7200" dirty="0" smtClean="0"/>
              <a:t>-контур, его толщина и цвет, не играет никакой роли, ребенку будет интереснее справляться самому, без подсказок, </a:t>
            </a:r>
          </a:p>
          <a:p>
            <a:r>
              <a:rPr lang="ru-RU" sz="7200" dirty="0" smtClean="0"/>
              <a:t>-используемые цвета также не слишком важны -потому даже незнакомый объект не вызовет затруднения, ребенок с удовольствием придумает, что это может быть, и по своему усмотрению выберет подходящий, как ему кажется, вариант раскрашивания, </a:t>
            </a:r>
          </a:p>
          <a:p>
            <a:endParaRPr lang="ru-RU" sz="8000" dirty="0" smtClean="0"/>
          </a:p>
        </p:txBody>
      </p:sp>
    </p:spTree>
  </p:cSld>
  <p:clrMapOvr>
    <a:masterClrMapping/>
  </p:clrMapOvr>
  <p:transition>
    <p:wedg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1"/>
            <a:ext cx="4214810" cy="3120825"/>
          </a:xfrm>
          <a:prstGeom prst="rect">
            <a:avLst/>
          </a:prstGeom>
          <a:noFill/>
          <a:ln w="9525">
            <a:noFill/>
            <a:miter lim="800000"/>
            <a:headEnd/>
            <a:tailEnd/>
          </a:ln>
          <a:effectLst/>
        </p:spPr>
      </p:pic>
      <p:pic>
        <p:nvPicPr>
          <p:cNvPr id="1028" name="Picture 4"/>
          <p:cNvPicPr>
            <a:picLocks noGrp="1" noChangeAspect="1" noChangeArrowheads="1"/>
          </p:cNvPicPr>
          <p:nvPr>
            <p:ph idx="1"/>
          </p:nvPr>
        </p:nvPicPr>
        <p:blipFill>
          <a:blip r:embed="rId3"/>
          <a:srcRect/>
          <a:stretch>
            <a:fillRect/>
          </a:stretch>
        </p:blipFill>
        <p:spPr bwMode="auto">
          <a:xfrm>
            <a:off x="4589" y="3061888"/>
            <a:ext cx="5643570" cy="3748798"/>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a:srcRect/>
          <a:stretch>
            <a:fillRect/>
          </a:stretch>
        </p:blipFill>
        <p:spPr bwMode="auto">
          <a:xfrm>
            <a:off x="4071934" y="0"/>
            <a:ext cx="5072066" cy="3160852"/>
          </a:xfrm>
          <a:prstGeom prst="rect">
            <a:avLst/>
          </a:prstGeom>
          <a:noFill/>
          <a:ln w="9525">
            <a:noFill/>
            <a:miter lim="800000"/>
            <a:headEnd/>
            <a:tailEnd/>
          </a:ln>
          <a:effectLst/>
        </p:spPr>
      </p:pic>
      <p:pic>
        <p:nvPicPr>
          <p:cNvPr id="1031" name="Picture 7"/>
          <p:cNvPicPr>
            <a:picLocks noChangeAspect="1" noChangeArrowheads="1"/>
          </p:cNvPicPr>
          <p:nvPr/>
        </p:nvPicPr>
        <p:blipFill>
          <a:blip r:embed="rId5" cstate="print"/>
          <a:srcRect/>
          <a:stretch>
            <a:fillRect/>
          </a:stretch>
        </p:blipFill>
        <p:spPr bwMode="auto">
          <a:xfrm>
            <a:off x="5643570" y="3071810"/>
            <a:ext cx="3500430" cy="3850133"/>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barn(inVertical)">
                                      <p:cBhvr>
                                        <p:cTn id="12" dur="500"/>
                                        <p:tgtEl>
                                          <p:spTgt spid="102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031"/>
                                        </p:tgtEl>
                                        <p:attrNameLst>
                                          <p:attrName>style.visibility</p:attrName>
                                        </p:attrNameLst>
                                      </p:cBhvr>
                                      <p:to>
                                        <p:strVal val="visible"/>
                                      </p:to>
                                    </p:set>
                                    <p:animEffect transition="in" filter="wheel(1)">
                                      <p:cBhvr>
                                        <p:cTn id="17" dur="2000"/>
                                        <p:tgtEl>
                                          <p:spTgt spid="1031"/>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 calcmode="lin" valueType="num">
                                      <p:cBhvr>
                                        <p:cTn id="22" dur="1000" fill="hold"/>
                                        <p:tgtEl>
                                          <p:spTgt spid="1028"/>
                                        </p:tgtEl>
                                        <p:attrNameLst>
                                          <p:attrName>ppt_w</p:attrName>
                                        </p:attrNameLst>
                                      </p:cBhvr>
                                      <p:tavLst>
                                        <p:tav tm="0">
                                          <p:val>
                                            <p:fltVal val="0"/>
                                          </p:val>
                                        </p:tav>
                                        <p:tav tm="100000">
                                          <p:val>
                                            <p:strVal val="#ppt_w"/>
                                          </p:val>
                                        </p:tav>
                                      </p:tavLst>
                                    </p:anim>
                                    <p:anim calcmode="lin" valueType="num">
                                      <p:cBhvr>
                                        <p:cTn id="23" dur="1000" fill="hold"/>
                                        <p:tgtEl>
                                          <p:spTgt spid="1028"/>
                                        </p:tgtEl>
                                        <p:attrNameLst>
                                          <p:attrName>ppt_h</p:attrName>
                                        </p:attrNameLst>
                                      </p:cBhvr>
                                      <p:tavLst>
                                        <p:tav tm="0">
                                          <p:val>
                                            <p:fltVal val="0"/>
                                          </p:val>
                                        </p:tav>
                                        <p:tav tm="100000">
                                          <p:val>
                                            <p:strVal val="#ppt_h"/>
                                          </p:val>
                                        </p:tav>
                                      </p:tavLst>
                                    </p:anim>
                                    <p:anim calcmode="lin" valueType="num">
                                      <p:cBhvr>
                                        <p:cTn id="24" dur="1000" fill="hold"/>
                                        <p:tgtEl>
                                          <p:spTgt spid="1028"/>
                                        </p:tgtEl>
                                        <p:attrNameLst>
                                          <p:attrName>style.rotation</p:attrName>
                                        </p:attrNameLst>
                                      </p:cBhvr>
                                      <p:tavLst>
                                        <p:tav tm="0">
                                          <p:val>
                                            <p:fltVal val="90"/>
                                          </p:val>
                                        </p:tav>
                                        <p:tav tm="100000">
                                          <p:val>
                                            <p:fltVal val="0"/>
                                          </p:val>
                                        </p:tav>
                                      </p:tavLst>
                                    </p:anim>
                                    <p:animEffect transition="in" filter="fade">
                                      <p:cBhvr>
                                        <p:cTn id="25"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Раскраски для </a:t>
            </a:r>
            <a:r>
              <a:rPr lang="ru-RU" dirty="0" smtClean="0"/>
              <a:t> взрослых</a:t>
            </a:r>
            <a:endParaRPr lang="ru-RU" dirty="0"/>
          </a:p>
        </p:txBody>
      </p:sp>
      <p:sp>
        <p:nvSpPr>
          <p:cNvPr id="3" name="Объект 2"/>
          <p:cNvSpPr>
            <a:spLocks noGrp="1"/>
          </p:cNvSpPr>
          <p:nvPr>
            <p:ph idx="1"/>
          </p:nvPr>
        </p:nvSpPr>
        <p:spPr/>
        <p:txBody>
          <a:bodyPr>
            <a:normAutofit/>
          </a:bodyPr>
          <a:lstStyle/>
          <a:p>
            <a:r>
              <a:rPr lang="ru-RU" sz="1800" dirty="0" smtClean="0"/>
              <a:t>раскраски </a:t>
            </a:r>
            <a:r>
              <a:rPr lang="ru-RU" sz="1800" dirty="0"/>
              <a:t>для взрослых - это новый тренд, который определил  ещё один вид книжной продукции. И вообще раскрашивание это умиротворяющее и успокаивающее занятие, своего рода арт-терапия. Одним словом </a:t>
            </a:r>
            <a:r>
              <a:rPr lang="ru-RU" sz="1800" dirty="0" smtClean="0"/>
              <a:t>– раскраски </a:t>
            </a:r>
            <a:r>
              <a:rPr lang="ru-RU" sz="1800" dirty="0" err="1" smtClean="0"/>
              <a:t>антистресс</a:t>
            </a:r>
            <a:r>
              <a:rPr lang="ru-RU" sz="1800" dirty="0"/>
              <a:t>.</a:t>
            </a:r>
          </a:p>
          <a:p>
            <a:r>
              <a:rPr lang="ru-RU" sz="1800" dirty="0"/>
              <a:t>Что же отличает эти раскраски от раскрасок для детей? В них вы увидите не совсем детские картинки и очень много различных </a:t>
            </a:r>
            <a:r>
              <a:rPr lang="ru-RU" sz="1800" dirty="0" smtClean="0"/>
              <a:t>мелких деталей, то есть они сложнее. </a:t>
            </a:r>
          </a:p>
          <a:p>
            <a:pPr marL="0" indent="0">
              <a:buNone/>
            </a:pPr>
            <a:r>
              <a:rPr lang="ru-RU" sz="1800" dirty="0"/>
              <a:t>    Искусство не является лекарством от болезней, но в некоторых случаях помогает с ними бороться. Терапевтические свойства творческой деятельности были известны издавна. Врачи нередко рекомендуют соответствующие занятия тем, кто страдает от онкологии, депрессии, деменции или синдрома посттравматического стресса. Такое хобби позволяет оторваться от реальности и снижает тревожность, сопровождающую течение болезни и лечение.</a:t>
            </a:r>
          </a:p>
          <a:p>
            <a:pPr marL="0" indent="0">
              <a:buNone/>
            </a:pPr>
            <a:endParaRPr lang="ru-RU" sz="1800" dirty="0" smtClean="0"/>
          </a:p>
        </p:txBody>
      </p:sp>
    </p:spTree>
    <p:extLst>
      <p:ext uri="{BB962C8B-B14F-4D97-AF65-F5344CB8AC3E}">
        <p14:creationId xmlns:p14="http://schemas.microsoft.com/office/powerpoint/2010/main" val="4221087936"/>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008" y="-12551"/>
            <a:ext cx="8244408" cy="3573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раскраски для взрослых - картинки"/>
          <p:cNvPicPr>
            <a:picLocks noChangeAspect="1" noChangeArrowheads="1"/>
          </p:cNvPicPr>
          <p:nvPr/>
        </p:nvPicPr>
        <p:blipFill>
          <a:blip r:embed="rId3"/>
          <a:srcRect/>
          <a:stretch>
            <a:fillRect/>
          </a:stretch>
        </p:blipFill>
        <p:spPr bwMode="auto">
          <a:xfrm>
            <a:off x="0" y="3483605"/>
            <a:ext cx="8172400" cy="3374395"/>
          </a:xfrm>
          <a:prstGeom prst="rect">
            <a:avLst/>
          </a:prstGeom>
          <a:noFill/>
        </p:spPr>
      </p:pic>
    </p:spTree>
    <p:extLst>
      <p:ext uri="{BB962C8B-B14F-4D97-AF65-F5344CB8AC3E}">
        <p14:creationId xmlns:p14="http://schemas.microsoft.com/office/powerpoint/2010/main" val="21157517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smtClean="0"/>
              <a:t>Вывод:</a:t>
            </a:r>
            <a:endParaRPr lang="ru-RU"/>
          </a:p>
        </p:txBody>
      </p:sp>
      <p:sp>
        <p:nvSpPr>
          <p:cNvPr id="5" name="Объект 4"/>
          <p:cNvSpPr>
            <a:spLocks noGrp="1"/>
          </p:cNvSpPr>
          <p:nvPr>
            <p:ph idx="1"/>
          </p:nvPr>
        </p:nvSpPr>
        <p:spPr>
          <a:xfrm>
            <a:off x="357158" y="1643050"/>
            <a:ext cx="7239000" cy="4846320"/>
          </a:xfrm>
        </p:spPr>
        <p:txBody>
          <a:bodyPr/>
          <a:lstStyle/>
          <a:p>
            <a:r>
              <a:rPr lang="ru-RU" dirty="0"/>
              <a:t>Детские раскраски – этот простой и экономичный способ </a:t>
            </a:r>
            <a:r>
              <a:rPr lang="ru-RU" dirty="0" err="1" smtClean="0"/>
              <a:t>развитияребёнка</a:t>
            </a:r>
            <a:r>
              <a:rPr lang="ru-RU" dirty="0"/>
              <a:t>. Каждый родитель сможет найти средства на карандаши и раскраску. </a:t>
            </a:r>
            <a:r>
              <a:rPr lang="ru-RU" dirty="0" err="1" smtClean="0"/>
              <a:t>Пользараскрасок</a:t>
            </a:r>
            <a:r>
              <a:rPr lang="ru-RU" dirty="0" smtClean="0"/>
              <a:t> </a:t>
            </a:r>
            <a:r>
              <a:rPr lang="ru-RU" dirty="0"/>
              <a:t>несомненна, главное, родители должны правильно подбирать </a:t>
            </a:r>
            <a:r>
              <a:rPr lang="ru-RU" dirty="0" err="1" smtClean="0"/>
              <a:t>их,руководствуясь</a:t>
            </a:r>
            <a:r>
              <a:rPr lang="ru-RU" dirty="0" smtClean="0"/>
              <a:t> </a:t>
            </a:r>
            <a:r>
              <a:rPr lang="ru-RU" dirty="0"/>
              <a:t>вкусом и предпочтениями ребенка</a:t>
            </a:r>
            <a:endParaRPr lang="ru-RU" dirty="0" smtClean="0"/>
          </a:p>
        </p:txBody>
      </p:sp>
    </p:spTree>
    <p:extLst>
      <p:ext uri="{BB962C8B-B14F-4D97-AF65-F5344CB8AC3E}">
        <p14:creationId xmlns:p14="http://schemas.microsoft.com/office/powerpoint/2010/main" val="3341252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Зачем детям нужны раскраски?</a:t>
            </a:r>
            <a:endParaRPr lang="ru-RU" dirty="0"/>
          </a:p>
        </p:txBody>
      </p:sp>
      <p:sp>
        <p:nvSpPr>
          <p:cNvPr id="3" name="Содержимое 2"/>
          <p:cNvSpPr>
            <a:spLocks noGrp="1"/>
          </p:cNvSpPr>
          <p:nvPr>
            <p:ph idx="1"/>
          </p:nvPr>
        </p:nvSpPr>
        <p:spPr>
          <a:xfrm>
            <a:off x="467544" y="1628800"/>
            <a:ext cx="7615262" cy="4884124"/>
          </a:xfrm>
          <a:ln/>
        </p:spPr>
        <p:style>
          <a:lnRef idx="3">
            <a:schemeClr val="lt1"/>
          </a:lnRef>
          <a:fillRef idx="1">
            <a:schemeClr val="accent1"/>
          </a:fillRef>
          <a:effectRef idx="1">
            <a:schemeClr val="accent1"/>
          </a:effectRef>
          <a:fontRef idx="minor">
            <a:schemeClr val="lt1"/>
          </a:fontRef>
        </p:style>
        <p:txBody>
          <a:bodyPr>
            <a:normAutofit/>
          </a:bodyPr>
          <a:lstStyle/>
          <a:p>
            <a:r>
              <a:rPr lang="ru-RU" dirty="0" smtClean="0">
                <a:solidFill>
                  <a:schemeClr val="bg1">
                    <a:lumMod val="95000"/>
                    <a:lumOff val="5000"/>
                  </a:schemeClr>
                </a:solidFill>
              </a:rPr>
              <a:t>Дети любого возраста обожают рисовать -потому нет ничего удивительного, что раскраски пользуются настолько высокой популярностью у малышни. </a:t>
            </a:r>
          </a:p>
          <a:p>
            <a:pPr>
              <a:buNone/>
            </a:pPr>
            <a:r>
              <a:rPr lang="ru-RU" dirty="0" smtClean="0">
                <a:solidFill>
                  <a:schemeClr val="bg1">
                    <a:lumMod val="95000"/>
                    <a:lumOff val="5000"/>
                  </a:schemeClr>
                </a:solidFill>
              </a:rPr>
              <a:t>    Раскрашивание -очень увлекательное детское развлечение, которое, к тому же, играет большую роль в развитии ребенка. </a:t>
            </a:r>
          </a:p>
          <a:p>
            <a:endParaRPr lang="ru-RU" dirty="0"/>
          </a:p>
        </p:txBody>
      </p:sp>
    </p:spTree>
    <p:custDataLst>
      <p:tags r:id="rId1"/>
    </p:custData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Цель проекта:</a:t>
            </a:r>
            <a:endParaRPr lang="ru-RU" dirty="0"/>
          </a:p>
        </p:txBody>
      </p:sp>
      <p:sp>
        <p:nvSpPr>
          <p:cNvPr id="3" name="Объект 2"/>
          <p:cNvSpPr>
            <a:spLocks noGrp="1"/>
          </p:cNvSpPr>
          <p:nvPr>
            <p:ph idx="1"/>
          </p:nvPr>
        </p:nvSpPr>
        <p:spPr/>
        <p:txBody>
          <a:bodyPr numCol="1"/>
          <a:lstStyle/>
          <a:p>
            <a:pPr marL="514350" indent="-514350">
              <a:buNone/>
            </a:pPr>
            <a:r>
              <a:rPr lang="ru-RU" dirty="0" smtClean="0"/>
              <a:t> </a:t>
            </a:r>
            <a:r>
              <a:rPr lang="ru-RU" dirty="0" smtClean="0">
                <a:solidFill>
                  <a:schemeClr val="bg1">
                    <a:lumMod val="95000"/>
                    <a:lumOff val="5000"/>
                  </a:schemeClr>
                </a:solidFill>
              </a:rPr>
              <a:t>1 .Узнать для чего используют детские раскраски? </a:t>
            </a:r>
          </a:p>
          <a:p>
            <a:pPr marL="514350" indent="-514350">
              <a:buNone/>
            </a:pPr>
            <a:r>
              <a:rPr lang="ru-RU" dirty="0" smtClean="0">
                <a:solidFill>
                  <a:schemeClr val="bg1">
                    <a:lumMod val="95000"/>
                    <a:lumOff val="5000"/>
                  </a:schemeClr>
                </a:solidFill>
              </a:rPr>
              <a:t>2 Провести серию исследований и узнать особенности.</a:t>
            </a:r>
            <a:endParaRPr lang="ru-RU" dirty="0">
              <a:solidFill>
                <a:schemeClr val="bg1">
                  <a:lumMod val="95000"/>
                  <a:lumOff val="5000"/>
                </a:schemeClr>
              </a:solidFill>
            </a:endParaRPr>
          </a:p>
        </p:txBody>
      </p:sp>
    </p:spTree>
    <p:extLst>
      <p:ext uri="{BB962C8B-B14F-4D97-AF65-F5344CB8AC3E}">
        <p14:creationId xmlns:p14="http://schemas.microsoft.com/office/powerpoint/2010/main" val="6625043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894382"/>
          </a:xfrm>
        </p:spPr>
        <p:txBody>
          <a:bodyPr>
            <a:normAutofit/>
          </a:bodyPr>
          <a:lstStyle/>
          <a:p>
            <a:r>
              <a:rPr lang="ru-RU" dirty="0" smtClean="0"/>
              <a:t>О пользе раскрасок</a:t>
            </a:r>
            <a:endParaRPr lang="ru-RU" dirty="0"/>
          </a:p>
        </p:txBody>
      </p:sp>
      <p:sp>
        <p:nvSpPr>
          <p:cNvPr id="3" name="Содержимое 2"/>
          <p:cNvSpPr>
            <a:spLocks noGrp="1"/>
          </p:cNvSpPr>
          <p:nvPr>
            <p:ph idx="1"/>
          </p:nvPr>
        </p:nvSpPr>
        <p:spPr>
          <a:xfrm>
            <a:off x="467544" y="1124744"/>
            <a:ext cx="7604917" cy="5688632"/>
          </a:xfrm>
        </p:spPr>
        <p:style>
          <a:lnRef idx="2">
            <a:schemeClr val="accent6">
              <a:shade val="50000"/>
            </a:schemeClr>
          </a:lnRef>
          <a:fillRef idx="1">
            <a:schemeClr val="accent6"/>
          </a:fillRef>
          <a:effectRef idx="0">
            <a:schemeClr val="accent6"/>
          </a:effectRef>
          <a:fontRef idx="minor">
            <a:schemeClr val="lt1"/>
          </a:fontRef>
        </p:style>
        <p:txBody>
          <a:bodyPr>
            <a:noAutofit/>
          </a:bodyPr>
          <a:lstStyle/>
          <a:p>
            <a:r>
              <a:rPr lang="ru-RU" sz="1600" dirty="0" smtClean="0">
                <a:solidFill>
                  <a:schemeClr val="bg1">
                    <a:lumMod val="95000"/>
                    <a:lumOff val="5000"/>
                  </a:schemeClr>
                </a:solidFill>
              </a:rPr>
              <a:t>1. Раскрашивая какую-либо картинку, ребенок познаёт мир , и  узнаёт незнакомый или знакомый объект, видит и запоминает его форму, экспериментирует с цветом, вспоминает, видел или нет такой предмет уже в своей жизни. С помощью раскрасок можно изучать с детьми цвета, цифры, буквы и фигуры и т .д. </a:t>
            </a:r>
          </a:p>
          <a:p>
            <a:r>
              <a:rPr lang="ru-RU" sz="1600" dirty="0" smtClean="0">
                <a:solidFill>
                  <a:schemeClr val="bg1">
                    <a:lumMod val="95000"/>
                    <a:lumOff val="5000"/>
                  </a:schemeClr>
                </a:solidFill>
              </a:rPr>
              <a:t>2. Раскрашивание способствует развитию мелкой моторики и кисти руки, что в свою очередь развивает мышление ребёнка, а также развивает руку для дальнейших навыков при письме. </a:t>
            </a:r>
          </a:p>
          <a:p>
            <a:r>
              <a:rPr lang="ru-RU" sz="1600" dirty="0" smtClean="0">
                <a:solidFill>
                  <a:schemeClr val="bg1">
                    <a:lumMod val="95000"/>
                    <a:lumOff val="5000"/>
                  </a:schemeClr>
                </a:solidFill>
              </a:rPr>
              <a:t>3. При раскрашивании у ребёнка развиваются внимание, воля и усидчивость, ведь нужно стараться не порвать бумагу, не выйти за границы рисунка. Такое занятие в некотором смысле дисциплинирует ребенка -выполняя монотонную и однотипную работу, ребенок учится контролировать себя, учится доводить начатое до конца. </a:t>
            </a:r>
          </a:p>
          <a:p>
            <a:endParaRPr lang="ru-RU" sz="18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4581580"/>
            <a:ext cx="1664592" cy="23091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5" y="4558754"/>
            <a:ext cx="1800200" cy="226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8499" y="4558753"/>
            <a:ext cx="2507517" cy="2309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0607" y="4583837"/>
            <a:ext cx="1777281" cy="233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circle(in)">
                                      <p:cBhvr>
                                        <p:cTn id="12" dur="20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circle(in)">
                                      <p:cBhvr>
                                        <p:cTn id="17" dur="20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29"/>
                                        </p:tgtEl>
                                        <p:attrNameLst>
                                          <p:attrName>style.visibility</p:attrName>
                                        </p:attrNameLst>
                                      </p:cBhvr>
                                      <p:to>
                                        <p:strVal val="visible"/>
                                      </p:to>
                                    </p:set>
                                    <p:animEffect transition="in" filter="circle(in)">
                                      <p:cBhvr>
                                        <p:cTn id="22" dur="2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Как выбрать раскраску для ребенка</a:t>
            </a:r>
            <a:endParaRPr lang="ru-RU" dirty="0"/>
          </a:p>
        </p:txBody>
      </p:sp>
      <p:sp>
        <p:nvSpPr>
          <p:cNvPr id="3" name="Содержимое 2"/>
          <p:cNvSpPr>
            <a:spLocks noGrp="1"/>
          </p:cNvSpPr>
          <p:nvPr>
            <p:ph idx="1"/>
          </p:nvPr>
        </p:nvSpPr>
        <p:spPr>
          <a:xfrm>
            <a:off x="611560" y="1772816"/>
            <a:ext cx="7543824" cy="4884124"/>
          </a:xfrm>
        </p:spPr>
        <p:style>
          <a:lnRef idx="1">
            <a:schemeClr val="accent4"/>
          </a:lnRef>
          <a:fillRef idx="2">
            <a:schemeClr val="accent4"/>
          </a:fillRef>
          <a:effectRef idx="1">
            <a:schemeClr val="accent4"/>
          </a:effectRef>
          <a:fontRef idx="minor">
            <a:schemeClr val="dk1"/>
          </a:fontRef>
        </p:style>
        <p:txBody>
          <a:bodyPr>
            <a:noAutofit/>
          </a:bodyPr>
          <a:lstStyle/>
          <a:p>
            <a:r>
              <a:rPr lang="ru-RU" sz="2400" dirty="0" smtClean="0"/>
              <a:t>Чтобы ребенок по-настоящему увлекся раскраской, нужно ее правильно выбрать... И при грамотном подходе вы получите не просто очередную забаву для ребенка, но и море пользы для его развития. С чего же начать выбор раскраски? Прежде всего, с определения того, для какого возраста она предназначена. Стоит отметить, что границы возраста условны -прежде всего, обращайте внимание на развитие мелкой моторики у ребенка и на уровень овладения художественными материалами.</a:t>
            </a:r>
            <a:endParaRPr lang="ru-RU" sz="2400" dirty="0"/>
          </a:p>
        </p:txBody>
      </p:sp>
    </p:spTree>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7504" y="214290"/>
            <a:ext cx="8107834" cy="6167038"/>
          </a:xfrm>
        </p:spPr>
        <p:style>
          <a:lnRef idx="1">
            <a:schemeClr val="accent1"/>
          </a:lnRef>
          <a:fillRef idx="2">
            <a:schemeClr val="accent1"/>
          </a:fillRef>
          <a:effectRef idx="1">
            <a:schemeClr val="accent1"/>
          </a:effectRef>
          <a:fontRef idx="minor">
            <a:schemeClr val="dk1"/>
          </a:fontRef>
        </p:style>
        <p:txBody>
          <a:bodyPr>
            <a:normAutofit/>
          </a:bodyPr>
          <a:lstStyle/>
          <a:p>
            <a:r>
              <a:rPr lang="ru-RU" dirty="0" smtClean="0"/>
              <a:t>-подойдут раскраски, где каждая часть рисунка или контура обозначена какой-то цифрой (каждая цифра означает определенный цвет), дети уже способны соотнести значение цифры и цвета, </a:t>
            </a:r>
          </a:p>
          <a:p>
            <a:r>
              <a:rPr lang="ru-RU" dirty="0" smtClean="0"/>
              <a:t>-к этому возрасту у ребенка уже сложился определенный круг предпочтений (механизмы, строения, животные и т.д.) -старайтесь выбирать тематику раскрасок в соответствии с его интересами.</a:t>
            </a:r>
          </a:p>
          <a:p>
            <a:endParaRPr lang="ru-RU" dirty="0"/>
          </a:p>
        </p:txBody>
      </p:sp>
    </p:spTree>
  </p:cSld>
  <p:clrMapOvr>
    <a:masterClrMapping/>
  </p:clrMapOvr>
  <p:transition>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5400684" cy="1143000"/>
          </a:xfrm>
        </p:spPr>
        <p:txBody>
          <a:bodyPr>
            <a:normAutofit fontScale="90000"/>
          </a:bodyPr>
          <a:lstStyle/>
          <a:p>
            <a:r>
              <a:rPr lang="ru-RU" dirty="0" smtClean="0"/>
              <a:t>Раскраски для детей от</a:t>
            </a:r>
            <a:br>
              <a:rPr lang="ru-RU" dirty="0" smtClean="0"/>
            </a:br>
            <a:r>
              <a:rPr lang="ru-RU" dirty="0" smtClean="0"/>
              <a:t> 1 года до 3 лет </a:t>
            </a:r>
            <a:endParaRPr lang="ru-RU" dirty="0"/>
          </a:p>
        </p:txBody>
      </p:sp>
      <p:sp>
        <p:nvSpPr>
          <p:cNvPr id="3" name="Содержимое 2"/>
          <p:cNvSpPr>
            <a:spLocks noGrp="1"/>
          </p:cNvSpPr>
          <p:nvPr>
            <p:ph idx="1"/>
          </p:nvPr>
        </p:nvSpPr>
        <p:spPr>
          <a:xfrm>
            <a:off x="251520" y="1340768"/>
            <a:ext cx="8072462" cy="5429264"/>
          </a:xfrm>
        </p:spPr>
        <p:style>
          <a:lnRef idx="1">
            <a:schemeClr val="accent6"/>
          </a:lnRef>
          <a:fillRef idx="2">
            <a:schemeClr val="accent6"/>
          </a:fillRef>
          <a:effectRef idx="1">
            <a:schemeClr val="accent6"/>
          </a:effectRef>
          <a:fontRef idx="minor">
            <a:schemeClr val="dk1"/>
          </a:fontRef>
        </p:style>
        <p:txBody>
          <a:bodyPr>
            <a:noAutofit/>
          </a:bodyPr>
          <a:lstStyle/>
          <a:p>
            <a:r>
              <a:rPr lang="ru-RU" sz="1800" dirty="0" smtClean="0"/>
              <a:t>В этом возрасте ребенок только-только научился держать карандаш, часто он ещё зажимает его в кулачке -движения ребенка еще неточны, резковаты, даже провести ровную линию большая проблема. </a:t>
            </a:r>
          </a:p>
          <a:p>
            <a:r>
              <a:rPr lang="ru-RU" sz="1800" dirty="0" smtClean="0"/>
              <a:t>В этом возрасте наилучшим образом подойдут карандаши, так как фломастеры, маркеры, ручки, краски будут сильно пачкать и рвать бумагу и ребенку это может быстро надоесть. </a:t>
            </a:r>
          </a:p>
          <a:p>
            <a:r>
              <a:rPr lang="ru-RU" sz="1800" dirty="0" smtClean="0"/>
              <a:t>Что касается непосредственно рисунка для раскраски, то он должен обладать следующими параметрами: </a:t>
            </a:r>
          </a:p>
          <a:p>
            <a:r>
              <a:rPr lang="ru-RU" sz="1800" dirty="0" smtClean="0"/>
              <a:t>-рисунок должен быть максимально простым, состоящим из очень небольшого количества частей -мяч, цветок, яблоко и подобные (сложные узоры могут отбить интерес к процессу), -предмет на рисунке должен быть узнаваем ребенком,</a:t>
            </a:r>
          </a:p>
        </p:txBody>
      </p:sp>
    </p:spTree>
  </p:cSld>
  <p:clrMapOvr>
    <a:masterClrMapping/>
  </p:clrMapOvr>
  <p:transition>
    <p:wipe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0" y="3364732"/>
            <a:ext cx="3981442" cy="3493268"/>
          </a:xfrm>
          <a:prstGeom prst="rect">
            <a:avLst/>
          </a:prstGeom>
          <a:noFill/>
          <a:ln w="9525">
            <a:noFill/>
            <a:miter lim="800000"/>
            <a:headEnd/>
            <a:tailEnd/>
          </a:ln>
          <a:effectLst/>
        </p:spPr>
      </p:pic>
      <p:sp>
        <p:nvSpPr>
          <p:cNvPr id="1029" name="AutoShape 5" descr="https://homegrownfriends.com/wp-content/uploads/2019/01/IMG_098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1" name="AutoShape 7" descr="https://homegrownfriends.com/wp-content/uploads/2019/01/IMG_098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32" name="Picture 8"/>
          <p:cNvPicPr>
            <a:picLocks noChangeAspect="1" noChangeArrowheads="1"/>
          </p:cNvPicPr>
          <p:nvPr/>
        </p:nvPicPr>
        <p:blipFill>
          <a:blip r:embed="rId3" cstate="print"/>
          <a:srcRect/>
          <a:stretch>
            <a:fillRect/>
          </a:stretch>
        </p:blipFill>
        <p:spPr bwMode="auto">
          <a:xfrm>
            <a:off x="0" y="0"/>
            <a:ext cx="3571868" cy="3429024"/>
          </a:xfrm>
          <a:prstGeom prst="rect">
            <a:avLst/>
          </a:prstGeom>
          <a:noFill/>
          <a:ln w="9525">
            <a:noFill/>
            <a:miter lim="800000"/>
            <a:headEnd/>
            <a:tailEnd/>
          </a:ln>
          <a:effectLst/>
        </p:spPr>
      </p:pic>
      <p:pic>
        <p:nvPicPr>
          <p:cNvPr id="1033" name="Picture 9"/>
          <p:cNvPicPr>
            <a:picLocks noChangeAspect="1" noChangeArrowheads="1"/>
          </p:cNvPicPr>
          <p:nvPr/>
        </p:nvPicPr>
        <p:blipFill>
          <a:blip r:embed="rId4"/>
          <a:srcRect/>
          <a:stretch>
            <a:fillRect/>
          </a:stretch>
        </p:blipFill>
        <p:spPr bwMode="auto">
          <a:xfrm>
            <a:off x="3491880" y="7937"/>
            <a:ext cx="5652121" cy="3438515"/>
          </a:xfrm>
          <a:prstGeom prst="rect">
            <a:avLst/>
          </a:prstGeom>
          <a:noFill/>
          <a:ln w="9525">
            <a:noFill/>
            <a:miter lim="800000"/>
            <a:headEnd/>
            <a:tailEnd/>
          </a:ln>
          <a:effectLst/>
        </p:spPr>
      </p:pic>
      <p:sp>
        <p:nvSpPr>
          <p:cNvPr id="7170" name="AutoShape 2" descr="blob:https://web.whatsapp.com/ccf8cd0a-84c7-4823-84a0-284bcd0a533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7172" name="AutoShape 4" descr="blob:https://web.whatsapp.com/ccf8cd0a-84c7-4823-84a0-284bcd0a533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7174" name="AutoShape 6" descr="blob:https://web.whatsapp.com/ccf8cd0a-84c7-4823-84a0-284bcd0a533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7176" name="AutoShape 8" descr="blob:https://web.whatsapp.com/ccf8cd0a-84c7-4823-84a0-284bcd0a533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3" name="Рисунок 12" descr="ccf8cd0a-84c7-4823-84a0-284bcd0a533f.jpg"/>
          <p:cNvPicPr>
            <a:picLocks noChangeAspect="1"/>
          </p:cNvPicPr>
          <p:nvPr/>
        </p:nvPicPr>
        <p:blipFill>
          <a:blip r:embed="rId5"/>
          <a:stretch>
            <a:fillRect/>
          </a:stretch>
        </p:blipFill>
        <p:spPr>
          <a:xfrm>
            <a:off x="3929059" y="3400451"/>
            <a:ext cx="5214942" cy="3357562"/>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p:cTn id="7" dur="1000" fill="hold"/>
                                        <p:tgtEl>
                                          <p:spTgt spid="1032"/>
                                        </p:tgtEl>
                                        <p:attrNameLst>
                                          <p:attrName>ppt_w</p:attrName>
                                        </p:attrNameLst>
                                      </p:cBhvr>
                                      <p:tavLst>
                                        <p:tav tm="0">
                                          <p:val>
                                            <p:fltVal val="0"/>
                                          </p:val>
                                        </p:tav>
                                        <p:tav tm="100000">
                                          <p:val>
                                            <p:strVal val="#ppt_w"/>
                                          </p:val>
                                        </p:tav>
                                      </p:tavLst>
                                    </p:anim>
                                    <p:anim calcmode="lin" valueType="num">
                                      <p:cBhvr>
                                        <p:cTn id="8" dur="1000" fill="hold"/>
                                        <p:tgtEl>
                                          <p:spTgt spid="1032"/>
                                        </p:tgtEl>
                                        <p:attrNameLst>
                                          <p:attrName>ppt_h</p:attrName>
                                        </p:attrNameLst>
                                      </p:cBhvr>
                                      <p:tavLst>
                                        <p:tav tm="0">
                                          <p:val>
                                            <p:fltVal val="0"/>
                                          </p:val>
                                        </p:tav>
                                        <p:tav tm="100000">
                                          <p:val>
                                            <p:strVal val="#ppt_h"/>
                                          </p:val>
                                        </p:tav>
                                      </p:tavLst>
                                    </p:anim>
                                    <p:anim calcmode="lin" valueType="num">
                                      <p:cBhvr>
                                        <p:cTn id="9" dur="1000" fill="hold"/>
                                        <p:tgtEl>
                                          <p:spTgt spid="1032"/>
                                        </p:tgtEl>
                                        <p:attrNameLst>
                                          <p:attrName>style.rotation</p:attrName>
                                        </p:attrNameLst>
                                      </p:cBhvr>
                                      <p:tavLst>
                                        <p:tav tm="0">
                                          <p:val>
                                            <p:fltVal val="90"/>
                                          </p:val>
                                        </p:tav>
                                        <p:tav tm="100000">
                                          <p:val>
                                            <p:fltVal val="0"/>
                                          </p:val>
                                        </p:tav>
                                      </p:tavLst>
                                    </p:anim>
                                    <p:animEffect transition="in" filter="fade">
                                      <p:cBhvr>
                                        <p:cTn id="10" dur="10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33"/>
                                        </p:tgtEl>
                                        <p:attrNameLst>
                                          <p:attrName>style.visibility</p:attrName>
                                        </p:attrNameLst>
                                      </p:cBhvr>
                                      <p:to>
                                        <p:strVal val="visible"/>
                                      </p:to>
                                    </p:set>
                                    <p:anim calcmode="lin" valueType="num">
                                      <p:cBhvr>
                                        <p:cTn id="15" dur="500" fill="hold"/>
                                        <p:tgtEl>
                                          <p:spTgt spid="1033"/>
                                        </p:tgtEl>
                                        <p:attrNameLst>
                                          <p:attrName>ppt_w</p:attrName>
                                        </p:attrNameLst>
                                      </p:cBhvr>
                                      <p:tavLst>
                                        <p:tav tm="0">
                                          <p:val>
                                            <p:fltVal val="0"/>
                                          </p:val>
                                        </p:tav>
                                        <p:tav tm="100000">
                                          <p:val>
                                            <p:strVal val="#ppt_w"/>
                                          </p:val>
                                        </p:tav>
                                      </p:tavLst>
                                    </p:anim>
                                    <p:anim calcmode="lin" valueType="num">
                                      <p:cBhvr>
                                        <p:cTn id="16" dur="500" fill="hold"/>
                                        <p:tgtEl>
                                          <p:spTgt spid="1033"/>
                                        </p:tgtEl>
                                        <p:attrNameLst>
                                          <p:attrName>ppt_h</p:attrName>
                                        </p:attrNameLst>
                                      </p:cBhvr>
                                      <p:tavLst>
                                        <p:tav tm="0">
                                          <p:val>
                                            <p:fltVal val="0"/>
                                          </p:val>
                                        </p:tav>
                                        <p:tav tm="100000">
                                          <p:val>
                                            <p:strVal val="#ppt_h"/>
                                          </p:val>
                                        </p:tav>
                                      </p:tavLst>
                                    </p:anim>
                                    <p:animEffect transition="in" filter="fade">
                                      <p:cBhvr>
                                        <p:cTn id="17" dur="500"/>
                                        <p:tgtEl>
                                          <p:spTgt spid="1033"/>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80">
                                          <p:stCondLst>
                                            <p:cond delay="0"/>
                                          </p:stCondLst>
                                        </p:cTn>
                                        <p:tgtEl>
                                          <p:spTgt spid="13"/>
                                        </p:tgtEl>
                                      </p:cBhvr>
                                    </p:animEffect>
                                    <p:anim calcmode="lin" valueType="num">
                                      <p:cBhvr>
                                        <p:cTn id="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8" dur="26">
                                          <p:stCondLst>
                                            <p:cond delay="650"/>
                                          </p:stCondLst>
                                        </p:cTn>
                                        <p:tgtEl>
                                          <p:spTgt spid="13"/>
                                        </p:tgtEl>
                                      </p:cBhvr>
                                      <p:to x="100000" y="60000"/>
                                    </p:animScale>
                                    <p:animScale>
                                      <p:cBhvr>
                                        <p:cTn id="29" dur="166" decel="50000">
                                          <p:stCondLst>
                                            <p:cond delay="676"/>
                                          </p:stCondLst>
                                        </p:cTn>
                                        <p:tgtEl>
                                          <p:spTgt spid="13"/>
                                        </p:tgtEl>
                                      </p:cBhvr>
                                      <p:to x="100000" y="100000"/>
                                    </p:animScale>
                                    <p:animScale>
                                      <p:cBhvr>
                                        <p:cTn id="30" dur="26">
                                          <p:stCondLst>
                                            <p:cond delay="1312"/>
                                          </p:stCondLst>
                                        </p:cTn>
                                        <p:tgtEl>
                                          <p:spTgt spid="13"/>
                                        </p:tgtEl>
                                      </p:cBhvr>
                                      <p:to x="100000" y="80000"/>
                                    </p:animScale>
                                    <p:animScale>
                                      <p:cBhvr>
                                        <p:cTn id="31" dur="166" decel="50000">
                                          <p:stCondLst>
                                            <p:cond delay="1338"/>
                                          </p:stCondLst>
                                        </p:cTn>
                                        <p:tgtEl>
                                          <p:spTgt spid="13"/>
                                        </p:tgtEl>
                                      </p:cBhvr>
                                      <p:to x="100000" y="100000"/>
                                    </p:animScale>
                                    <p:animScale>
                                      <p:cBhvr>
                                        <p:cTn id="32" dur="26">
                                          <p:stCondLst>
                                            <p:cond delay="1642"/>
                                          </p:stCondLst>
                                        </p:cTn>
                                        <p:tgtEl>
                                          <p:spTgt spid="13"/>
                                        </p:tgtEl>
                                      </p:cBhvr>
                                      <p:to x="100000" y="90000"/>
                                    </p:animScale>
                                    <p:animScale>
                                      <p:cBhvr>
                                        <p:cTn id="33" dur="166" decel="50000">
                                          <p:stCondLst>
                                            <p:cond delay="1668"/>
                                          </p:stCondLst>
                                        </p:cTn>
                                        <p:tgtEl>
                                          <p:spTgt spid="13"/>
                                        </p:tgtEl>
                                      </p:cBhvr>
                                      <p:to x="100000" y="100000"/>
                                    </p:animScale>
                                    <p:animScale>
                                      <p:cBhvr>
                                        <p:cTn id="34" dur="26">
                                          <p:stCondLst>
                                            <p:cond delay="1808"/>
                                          </p:stCondLst>
                                        </p:cTn>
                                        <p:tgtEl>
                                          <p:spTgt spid="13"/>
                                        </p:tgtEl>
                                      </p:cBhvr>
                                      <p:to x="100000" y="95000"/>
                                    </p:animScale>
                                    <p:animScale>
                                      <p:cBhvr>
                                        <p:cTn id="35" dur="166" decel="50000">
                                          <p:stCondLst>
                                            <p:cond delay="1834"/>
                                          </p:stCondLst>
                                        </p:cTn>
                                        <p:tgtEl>
                                          <p:spTgt spid="13"/>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animEffect transition="in" filter="barn(inVertical)">
                                      <p:cBhvr>
                                        <p:cTn id="4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5829312" cy="1368412"/>
          </a:xfrm>
        </p:spPr>
        <p:txBody>
          <a:bodyPr>
            <a:normAutofit/>
          </a:bodyPr>
          <a:lstStyle/>
          <a:p>
            <a:r>
              <a:rPr lang="ru-RU" dirty="0" smtClean="0"/>
              <a:t>Раскраски для детей от 4 до 5 лет</a:t>
            </a:r>
            <a:endParaRPr lang="ru-RU" dirty="0"/>
          </a:p>
        </p:txBody>
      </p:sp>
      <p:sp>
        <p:nvSpPr>
          <p:cNvPr id="3" name="Содержимое 2"/>
          <p:cNvSpPr>
            <a:spLocks noGrp="1"/>
          </p:cNvSpPr>
          <p:nvPr>
            <p:ph idx="1"/>
          </p:nvPr>
        </p:nvSpPr>
        <p:spPr>
          <a:xfrm>
            <a:off x="467544" y="1628800"/>
            <a:ext cx="7615262" cy="5000660"/>
          </a:xfrm>
        </p:spPr>
        <p:style>
          <a:lnRef idx="1">
            <a:schemeClr val="dk1"/>
          </a:lnRef>
          <a:fillRef idx="2">
            <a:schemeClr val="dk1"/>
          </a:fillRef>
          <a:effectRef idx="1">
            <a:schemeClr val="dk1"/>
          </a:effectRef>
          <a:fontRef idx="minor">
            <a:schemeClr val="dk1"/>
          </a:fontRef>
        </p:style>
        <p:txBody>
          <a:bodyPr>
            <a:noAutofit/>
          </a:bodyPr>
          <a:lstStyle/>
          <a:p>
            <a:r>
              <a:rPr lang="ru-RU" sz="1800" dirty="0" smtClean="0"/>
              <a:t>Когда ребенок достигает возраста 3-х лет, у него уже зафиксированы многие действия, в том числе и использование карандаша. </a:t>
            </a:r>
          </a:p>
          <a:p>
            <a:r>
              <a:rPr lang="ru-RU" sz="1800" dirty="0" smtClean="0"/>
              <a:t>Ребенок уже не просто чертит линии, а пытается рисовать предметы -домики, человечков, солнышко. </a:t>
            </a:r>
          </a:p>
          <a:p>
            <a:pPr>
              <a:buNone/>
            </a:pPr>
            <a:r>
              <a:rPr lang="ru-RU" sz="1800" dirty="0" smtClean="0"/>
              <a:t>     Движения руки стали увереннее, линии рисунков осмысленнее и аккуратнее </a:t>
            </a:r>
          </a:p>
          <a:p>
            <a:r>
              <a:rPr lang="ru-RU" sz="1800" dirty="0" smtClean="0"/>
              <a:t>Особенности раскрасок для детей данного возраста следующие: </a:t>
            </a:r>
          </a:p>
          <a:p>
            <a:pPr>
              <a:buNone/>
            </a:pPr>
            <a:r>
              <a:rPr lang="ru-RU" sz="1800" dirty="0"/>
              <a:t> </a:t>
            </a:r>
            <a:r>
              <a:rPr lang="ru-RU" sz="1800" dirty="0" smtClean="0"/>
              <a:t>    -раскраски можно брать более сложные, количество деталей в них увеличивается -самолет, машина, человечки, животное (хорошо, если это будут образы, которые ребенок пытается рисовать сам)</a:t>
            </a:r>
          </a:p>
        </p:txBody>
      </p:sp>
    </p:spTree>
  </p:cSld>
  <p:clrMapOvr>
    <a:masterClrMapping/>
  </p:clrMapOvr>
  <p:transition>
    <p:wipe dir="d"/>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зящная">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Изящная">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Эркер">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357</TotalTime>
  <Words>1000</Words>
  <Application>Microsoft Office PowerPoint</Application>
  <PresentationFormat>Экран (4:3)</PresentationFormat>
  <Paragraphs>50</Paragraphs>
  <Slides>16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16</vt:i4>
      </vt:variant>
    </vt:vector>
  </HeadingPairs>
  <TitlesOfParts>
    <vt:vector size="17" baseType="lpstr">
      <vt:lpstr>Изящная</vt:lpstr>
      <vt:lpstr>Муниципальная бюджетная общеобразовательная школа №3 р.п. Линёво Детские  раскраски </vt:lpstr>
      <vt:lpstr>Зачем детям нужны раскраски?</vt:lpstr>
      <vt:lpstr>Цель проекта:</vt:lpstr>
      <vt:lpstr>О пользе раскрасок</vt:lpstr>
      <vt:lpstr>Как выбрать раскраску для ребенка</vt:lpstr>
      <vt:lpstr>Презентация PowerPoint</vt:lpstr>
      <vt:lpstr>Раскраски для детей от  1 года до 3 лет </vt:lpstr>
      <vt:lpstr>Презентация PowerPoint</vt:lpstr>
      <vt:lpstr>Раскраски для детей от 4 до 5 лет</vt:lpstr>
      <vt:lpstr>Презентация PowerPoint</vt:lpstr>
      <vt:lpstr>Презентация PowerPoint</vt:lpstr>
      <vt:lpstr>Раскраски для детей от 6лет и старше</vt:lpstr>
      <vt:lpstr>Презентация PowerPoint</vt:lpstr>
      <vt:lpstr>Раскраски для  взрослых</vt:lpstr>
      <vt:lpstr>Презентация PowerPoint</vt:lpstr>
      <vt:lpstr>Вывод:</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Детские расскраски</dc:title>
  <dc:creator>1-С</dc:creator>
  <cp:lastModifiedBy>Admin2</cp:lastModifiedBy>
  <cp:revision>39</cp:revision>
  <dcterms:created xsi:type="dcterms:W3CDTF">2021-11-08T10:14:02Z</dcterms:created>
  <dcterms:modified xsi:type="dcterms:W3CDTF">2022-01-24T02:54:45Z</dcterms:modified>
</cp:coreProperties>
</file>