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6" r:id="rId1"/>
  </p:sldMasterIdLst>
  <p:sldIdLst>
    <p:sldId id="256" r:id="rId2"/>
    <p:sldId id="258" r:id="rId3"/>
    <p:sldId id="265" r:id="rId4"/>
    <p:sldId id="264" r:id="rId5"/>
    <p:sldId id="263" r:id="rId6"/>
    <p:sldId id="260" r:id="rId7"/>
    <p:sldId id="262" r:id="rId8"/>
    <p:sldId id="261" r:id="rId9"/>
    <p:sldId id="266" r:id="rId10"/>
    <p:sldId id="267" r:id="rId11"/>
    <p:sldId id="268" r:id="rId12"/>
    <p:sldId id="270" r:id="rId13"/>
    <p:sldId id="269" r:id="rId14"/>
    <p:sldId id="27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808080"/>
    <a:srgbClr val="CC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9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0042-E097-431B-951C-3EB3F0DF711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895289D8-DAFE-4F5C-BA28-D1746FE996EB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9773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0042-E097-431B-951C-3EB3F0DF711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289D8-DAFE-4F5C-BA28-D1746FE996EB}" type="slidenum">
              <a:rPr lang="ru-RU" smtClean="0"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5011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0042-E097-431B-951C-3EB3F0DF711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289D8-DAFE-4F5C-BA28-D1746FE996EB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9435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0042-E097-431B-951C-3EB3F0DF711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289D8-DAFE-4F5C-BA28-D1746FE996EB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1563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0042-E097-431B-951C-3EB3F0DF711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289D8-DAFE-4F5C-BA28-D1746FE996EB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9064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0042-E097-431B-951C-3EB3F0DF711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289D8-DAFE-4F5C-BA28-D1746FE996EB}" type="slidenum">
              <a:rPr lang="ru-RU" smtClean="0"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2981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0042-E097-431B-951C-3EB3F0DF711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289D8-DAFE-4F5C-BA28-D1746FE996EB}" type="slidenum">
              <a:rPr lang="ru-RU" smtClean="0"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4655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0042-E097-431B-951C-3EB3F0DF711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289D8-DAFE-4F5C-BA28-D1746FE996EB}" type="slidenum">
              <a:rPr lang="ru-RU" smtClean="0"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8829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0042-E097-431B-951C-3EB3F0DF711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289D8-DAFE-4F5C-BA28-D1746FE996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323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0042-E097-431B-951C-3EB3F0DF711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289D8-DAFE-4F5C-BA28-D1746FE996EB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283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C9820042-E097-431B-951C-3EB3F0DF711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289D8-DAFE-4F5C-BA28-D1746FE996EB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1557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20042-E097-431B-951C-3EB3F0DF7110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95289D8-DAFE-4F5C-BA28-D1746FE996EB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2691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4040" y="144966"/>
            <a:ext cx="9857678" cy="3386237"/>
          </a:xfrm>
        </p:spPr>
        <p:txBody>
          <a:bodyPr>
            <a:normAutofit fontScale="90000"/>
          </a:bodyPr>
          <a:lstStyle/>
          <a:p>
            <a:r>
              <a:rPr lang="ru-RU" dirty="0"/>
              <a:t>Формирование функциональной грамотности на уроках английского языка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err="1"/>
              <a:t>Чамкаева</a:t>
            </a:r>
            <a:r>
              <a:rPr lang="ru-RU" dirty="0"/>
              <a:t> Маргарита Дмитриевна</a:t>
            </a:r>
          </a:p>
          <a:p>
            <a:pPr algn="r"/>
            <a:r>
              <a:rPr lang="ru-RU" dirty="0"/>
              <a:t>МБОУ «ООШ №6» </a:t>
            </a:r>
            <a:r>
              <a:rPr lang="ru-RU" dirty="0" err="1"/>
              <a:t>г.Губкинский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5239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к составить круговую диаграмму своего дня по обществознанию для 5 класса?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27904"/>
            <a:ext cx="7412422" cy="4386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412422" y="827904"/>
            <a:ext cx="623632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dirty="0">
                <a:solidFill>
                  <a:srgbClr val="000000"/>
                </a:solidFill>
                <a:latin typeface="Roboto"/>
              </a:rPr>
              <a:t>Look at the diagram and comment on it </a:t>
            </a:r>
            <a:endParaRPr lang="ru-RU" sz="2100" dirty="0">
              <a:solidFill>
                <a:srgbClr val="000000"/>
              </a:solidFill>
              <a:latin typeface="Roboto"/>
            </a:endParaRPr>
          </a:p>
          <a:p>
            <a:r>
              <a:rPr lang="en-US" sz="2100" dirty="0">
                <a:solidFill>
                  <a:srgbClr val="000000"/>
                </a:solidFill>
                <a:latin typeface="Roboto"/>
              </a:rPr>
              <a:t>using the phrases from the box.</a:t>
            </a:r>
            <a:endParaRPr lang="ru-RU" sz="2100" dirty="0">
              <a:solidFill>
                <a:srgbClr val="000000"/>
              </a:solidFill>
              <a:latin typeface="Roboto"/>
            </a:endParaRPr>
          </a:p>
          <a:p>
            <a:endParaRPr lang="en-US" sz="2100" dirty="0">
              <a:solidFill>
                <a:srgbClr val="000000"/>
              </a:solidFill>
              <a:latin typeface="Roboto"/>
            </a:endParaRPr>
          </a:p>
          <a:p>
            <a:r>
              <a:rPr lang="en-US" sz="2100" dirty="0">
                <a:solidFill>
                  <a:srgbClr val="000000"/>
                </a:solidFill>
                <a:latin typeface="Roboto"/>
              </a:rPr>
              <a:t>I understand from the chart that…</a:t>
            </a:r>
            <a:endParaRPr lang="ru-RU" sz="2100" dirty="0">
              <a:solidFill>
                <a:srgbClr val="000000"/>
              </a:solidFill>
              <a:latin typeface="Roboto"/>
            </a:endParaRPr>
          </a:p>
          <a:p>
            <a:endParaRPr lang="en-US" sz="2100" dirty="0">
              <a:solidFill>
                <a:srgbClr val="000000"/>
              </a:solidFill>
              <a:latin typeface="Roboto"/>
            </a:endParaRPr>
          </a:p>
          <a:p>
            <a:r>
              <a:rPr lang="en-US" sz="2100" dirty="0">
                <a:solidFill>
                  <a:srgbClr val="000000"/>
                </a:solidFill>
                <a:latin typeface="Roboto"/>
              </a:rPr>
              <a:t>I’m surprised to see that…</a:t>
            </a:r>
            <a:endParaRPr lang="ru-RU" sz="2100" dirty="0">
              <a:solidFill>
                <a:srgbClr val="000000"/>
              </a:solidFill>
              <a:latin typeface="Roboto"/>
            </a:endParaRPr>
          </a:p>
          <a:p>
            <a:endParaRPr lang="en-US" sz="2100" dirty="0">
              <a:solidFill>
                <a:srgbClr val="000000"/>
              </a:solidFill>
              <a:latin typeface="Roboto"/>
            </a:endParaRPr>
          </a:p>
          <a:p>
            <a:r>
              <a:rPr lang="en-US" sz="2100" dirty="0">
                <a:solidFill>
                  <a:srgbClr val="000000"/>
                </a:solidFill>
                <a:latin typeface="Roboto"/>
              </a:rPr>
              <a:t>I find it interesting that…</a:t>
            </a:r>
            <a:endParaRPr lang="ru-RU" sz="2100" dirty="0">
              <a:solidFill>
                <a:srgbClr val="000000"/>
              </a:solidFill>
              <a:latin typeface="Roboto"/>
            </a:endParaRPr>
          </a:p>
          <a:p>
            <a:endParaRPr lang="en-US" sz="2100" dirty="0">
              <a:solidFill>
                <a:srgbClr val="000000"/>
              </a:solidFill>
              <a:latin typeface="Roboto"/>
            </a:endParaRPr>
          </a:p>
          <a:p>
            <a:r>
              <a:rPr lang="en-US" sz="2100" dirty="0">
                <a:solidFill>
                  <a:srgbClr val="000000"/>
                </a:solidFill>
                <a:latin typeface="Roboto"/>
              </a:rPr>
              <a:t>It’s difficult to believe that…</a:t>
            </a:r>
            <a:endParaRPr lang="ru-RU" sz="2100" dirty="0">
              <a:solidFill>
                <a:srgbClr val="000000"/>
              </a:solidFill>
              <a:latin typeface="Roboto"/>
            </a:endParaRPr>
          </a:p>
          <a:p>
            <a:endParaRPr lang="en-US" sz="2100" dirty="0">
              <a:solidFill>
                <a:srgbClr val="000000"/>
              </a:solidFill>
              <a:latin typeface="Roboto"/>
            </a:endParaRPr>
          </a:p>
          <a:p>
            <a:r>
              <a:rPr lang="en-US" sz="2100" dirty="0">
                <a:solidFill>
                  <a:srgbClr val="000000"/>
                </a:solidFill>
                <a:latin typeface="Roboto"/>
              </a:rPr>
              <a:t>I quite agree that…</a:t>
            </a:r>
            <a:endParaRPr lang="en-US" sz="2100" b="0" i="0" dirty="0">
              <a:solidFill>
                <a:srgbClr val="000000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144122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Проектная деятельность</a:t>
            </a:r>
          </a:p>
        </p:txBody>
      </p:sp>
      <p:pic>
        <p:nvPicPr>
          <p:cNvPr id="2052" name="Picture 4" descr="Примеры проектов детей по английскому языку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579" y="1954341"/>
            <a:ext cx="2604476" cy="344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6" descr="Проект по английскому языку. Создание книги, 2 класс. Кузовлев - YouTub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6" name="Picture 8" descr="Проект по английскому языку. Создание книги, 2 класс. Кузовлев - YouTub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019" y="1964659"/>
            <a:ext cx="4572000" cy="3429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ENGLISH. Блог 2 классов: Отчет: &quot;Проект: &quot;My pet&quot; (&quot;Мой питомец&quot; (рассказ  про своего питомца+рисунок)&quot;)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1983" y="1964659"/>
            <a:ext cx="2599981" cy="3576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5859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Диалог культур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Носители языка</a:t>
            </a:r>
          </a:p>
          <a:p>
            <a:r>
              <a:rPr lang="en-US" dirty="0"/>
              <a:t>Poctcrossing.com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7579" y="1886275"/>
            <a:ext cx="6594713" cy="3709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959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драматизация</a:t>
            </a:r>
          </a:p>
        </p:txBody>
      </p:sp>
      <p:pic>
        <p:nvPicPr>
          <p:cNvPr id="4102" name="Picture 6" descr="Театр на английском для детей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7472" y="1979054"/>
            <a:ext cx="5887382" cy="344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451579" y="1979054"/>
            <a:ext cx="3577621" cy="33343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</a:rPr>
              <a:t>Прочитать с выражением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</a:rPr>
              <a:t>Разыграть диалог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</a:rPr>
              <a:t>Сценка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tx1"/>
                </a:solidFill>
              </a:rPr>
              <a:t>спектакль</a:t>
            </a:r>
          </a:p>
        </p:txBody>
      </p:sp>
    </p:spTree>
    <p:extLst>
      <p:ext uri="{BB962C8B-B14F-4D97-AF65-F5344CB8AC3E}">
        <p14:creationId xmlns:p14="http://schemas.microsoft.com/office/powerpoint/2010/main" val="9529224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1579" y="1928984"/>
            <a:ext cx="9603275" cy="1049235"/>
          </a:xfrm>
        </p:spPr>
        <p:txBody>
          <a:bodyPr/>
          <a:lstStyle/>
          <a:p>
            <a:pPr algn="ctr"/>
            <a:r>
              <a:rPr lang="ru-RU" dirty="0"/>
              <a:t>Спасибо за внимание!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6673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Функциональная грамотность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500" dirty="0"/>
              <a:t>способность человека использовать навыки чтения и письма в условиях его взаимодействия с социумом (1957 - ЮНЕСКО)</a:t>
            </a:r>
          </a:p>
          <a:p>
            <a:r>
              <a:rPr lang="ru-RU" sz="2500" dirty="0"/>
              <a:t>«Если формальная грамотность – это владение навыками и умениями техники чтения, то функциональная грамотность – это способность человека свободно использовать эти навыки для извлечения информации из реального текста – для его понимания, сжатия, трансформации» (А.А. Леонтьев – 1999)</a:t>
            </a:r>
          </a:p>
        </p:txBody>
      </p:sp>
    </p:spTree>
    <p:extLst>
      <p:ext uri="{BB962C8B-B14F-4D97-AF65-F5344CB8AC3E}">
        <p14:creationId xmlns:p14="http://schemas.microsoft.com/office/powerpoint/2010/main" val="1545165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Социологический словарь: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ФГ - совокупность знаний и навыков, позволяющих человеку уверенно действовать в окружающей материальной и социокультурной среде; способ социальной ориентации личности, интегрирующей связь образования с многоплановой человеческой деятельностью; мера овладения определенными умениями как средствами осуществления жизненных планов, продолжения образования, профессионального роста в современных цивилизационных условиях и т.п.</a:t>
            </a:r>
          </a:p>
        </p:txBody>
      </p:sp>
    </p:spTree>
    <p:extLst>
      <p:ext uri="{BB962C8B-B14F-4D97-AF65-F5344CB8AC3E}">
        <p14:creationId xmlns:p14="http://schemas.microsoft.com/office/powerpoint/2010/main" val="1586727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inopen.in/wp-content/uploads/2013/12/feature_images/features-21st-century-skills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7177" y="1073058"/>
            <a:ext cx="6029326" cy="5784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470203" y="175127"/>
            <a:ext cx="9603275" cy="1049235"/>
          </a:xfrm>
        </p:spPr>
        <p:txBody>
          <a:bodyPr/>
          <a:lstStyle/>
          <a:p>
            <a:pPr algn="ctr"/>
            <a:r>
              <a:rPr lang="ru-RU" dirty="0"/>
              <a:t>Ключевые компетенции 21 века (4к)</a:t>
            </a:r>
          </a:p>
        </p:txBody>
      </p:sp>
    </p:spTree>
    <p:extLst>
      <p:ext uri="{BB962C8B-B14F-4D97-AF65-F5344CB8AC3E}">
        <p14:creationId xmlns:p14="http://schemas.microsoft.com/office/powerpoint/2010/main" val="3989267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международные исследования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PIRLS</a:t>
            </a:r>
            <a:r>
              <a:rPr lang="ru-RU" dirty="0"/>
              <a:t> (</a:t>
            </a:r>
            <a:r>
              <a:rPr lang="en-US" dirty="0"/>
              <a:t>Progress in International Reading Literacy Study</a:t>
            </a:r>
            <a:r>
              <a:rPr lang="ru-RU" dirty="0"/>
              <a:t>) «Изучение качества чтения и понимание текста» </a:t>
            </a:r>
            <a:endParaRPr lang="en-US" dirty="0"/>
          </a:p>
          <a:p>
            <a:r>
              <a:rPr lang="en-US" dirty="0"/>
              <a:t>PISA</a:t>
            </a:r>
            <a:r>
              <a:rPr lang="ru-RU" dirty="0"/>
              <a:t> (</a:t>
            </a:r>
            <a:r>
              <a:rPr lang="en-US" dirty="0" err="1"/>
              <a:t>Programme</a:t>
            </a:r>
            <a:r>
              <a:rPr lang="en-US" dirty="0"/>
              <a:t> of International Student Assessment</a:t>
            </a:r>
            <a:r>
              <a:rPr lang="ru-RU" dirty="0"/>
              <a:t>) «Международная программа по оценке образовательных достижений учащихся». </a:t>
            </a:r>
          </a:p>
        </p:txBody>
      </p:sp>
    </p:spTree>
    <p:extLst>
      <p:ext uri="{BB962C8B-B14F-4D97-AF65-F5344CB8AC3E}">
        <p14:creationId xmlns:p14="http://schemas.microsoft.com/office/powerpoint/2010/main" val="1818487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Функционально грамотная личность</a:t>
            </a:r>
          </a:p>
        </p:txBody>
      </p:sp>
      <p:pic>
        <p:nvPicPr>
          <p:cNvPr id="4" name="Picture 4" descr="http://inopen.in/wp-content/uploads/2013/12/feature_images/features-21st-century-skill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025" y="1434844"/>
            <a:ext cx="1371603" cy="1371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Улыбающееся лицо 6"/>
          <p:cNvSpPr/>
          <p:nvPr/>
        </p:nvSpPr>
        <p:spPr>
          <a:xfrm>
            <a:off x="5329025" y="1447565"/>
            <a:ext cx="1362641" cy="1371603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277899" y="2881051"/>
            <a:ext cx="1526662" cy="1979992"/>
          </a:xfrm>
          <a:prstGeom prst="roundRect">
            <a:avLst/>
          </a:prstGeom>
          <a:solidFill>
            <a:srgbClr val="8080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знак завершения 9"/>
          <p:cNvSpPr/>
          <p:nvPr/>
        </p:nvSpPr>
        <p:spPr>
          <a:xfrm>
            <a:off x="6596060" y="2918351"/>
            <a:ext cx="1207510" cy="1830785"/>
          </a:xfrm>
          <a:prstGeom prst="flowChartTerminator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</a:rPr>
              <a:t>Проекты</a:t>
            </a:r>
          </a:p>
        </p:txBody>
      </p:sp>
      <p:sp>
        <p:nvSpPr>
          <p:cNvPr id="11" name="Блок-схема: знак завершения 10"/>
          <p:cNvSpPr/>
          <p:nvPr/>
        </p:nvSpPr>
        <p:spPr>
          <a:xfrm>
            <a:off x="4451343" y="2893770"/>
            <a:ext cx="1107372" cy="1905389"/>
          </a:xfrm>
          <a:prstGeom prst="flowChartTerminator">
            <a:avLst/>
          </a:prstGeom>
          <a:solidFill>
            <a:srgbClr val="CC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ИКТ</a:t>
            </a:r>
          </a:p>
        </p:txBody>
      </p:sp>
      <p:sp>
        <p:nvSpPr>
          <p:cNvPr id="12" name="Блок-схема: данные 11"/>
          <p:cNvSpPr/>
          <p:nvPr/>
        </p:nvSpPr>
        <p:spPr>
          <a:xfrm>
            <a:off x="4475818" y="4935647"/>
            <a:ext cx="1587983" cy="1193470"/>
          </a:xfrm>
          <a:prstGeom prst="flowChartInputOutput">
            <a:avLst/>
          </a:prstGeom>
          <a:solidFill>
            <a:srgbClr val="99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Диалог</a:t>
            </a:r>
            <a:r>
              <a:rPr lang="ru-RU" dirty="0"/>
              <a:t> </a:t>
            </a:r>
            <a:r>
              <a:rPr lang="ru-RU" b="1" dirty="0">
                <a:solidFill>
                  <a:schemeClr val="tx1"/>
                </a:solidFill>
              </a:rPr>
              <a:t>культур</a:t>
            </a:r>
          </a:p>
        </p:txBody>
      </p:sp>
      <p:sp>
        <p:nvSpPr>
          <p:cNvPr id="13" name="Параллелограмм 12"/>
          <p:cNvSpPr/>
          <p:nvPr/>
        </p:nvSpPr>
        <p:spPr>
          <a:xfrm>
            <a:off x="5932030" y="4935647"/>
            <a:ext cx="1716834" cy="1193472"/>
          </a:xfrm>
          <a:prstGeom prst="parallelogram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>
                <a:solidFill>
                  <a:schemeClr val="tx1"/>
                </a:solidFill>
              </a:rPr>
              <a:t>Драмати</a:t>
            </a:r>
            <a:endParaRPr lang="ru-RU" sz="2400" b="1" dirty="0">
              <a:solidFill>
                <a:schemeClr val="tx1"/>
              </a:solidFill>
            </a:endParaRPr>
          </a:p>
          <a:p>
            <a:pPr algn="ctr"/>
            <a:r>
              <a:rPr lang="ru-RU" sz="2400" b="1" dirty="0" err="1">
                <a:solidFill>
                  <a:schemeClr val="tx1"/>
                </a:solidFill>
              </a:rPr>
              <a:t>зация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Сердце 7"/>
          <p:cNvSpPr/>
          <p:nvPr/>
        </p:nvSpPr>
        <p:spPr>
          <a:xfrm>
            <a:off x="5839531" y="3068894"/>
            <a:ext cx="858796" cy="607626"/>
          </a:xfrm>
          <a:prstGeom prst="hear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ЧГ</a:t>
            </a:r>
          </a:p>
        </p:txBody>
      </p:sp>
    </p:spTree>
    <p:extLst>
      <p:ext uri="{BB962C8B-B14F-4D97-AF65-F5344CB8AC3E}">
        <p14:creationId xmlns:p14="http://schemas.microsoft.com/office/powerpoint/2010/main" val="1072619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Особенности заданий для формирования ФГ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  <a:latin typeface="Roboto"/>
              </a:rPr>
              <a:t>в каждом из заданий описывается жизненная ситуация;</a:t>
            </a:r>
          </a:p>
          <a:p>
            <a:r>
              <a:rPr lang="ru-RU" dirty="0">
                <a:solidFill>
                  <a:srgbClr val="000000"/>
                </a:solidFill>
                <a:latin typeface="Roboto"/>
              </a:rPr>
              <a:t>контекст заданий близок к проблемным ситуациям, возникающим в повседневной жизни;</a:t>
            </a:r>
          </a:p>
          <a:p>
            <a:r>
              <a:rPr lang="ru-RU" dirty="0">
                <a:solidFill>
                  <a:srgbClr val="000000"/>
                </a:solidFill>
                <a:latin typeface="Roboto"/>
              </a:rPr>
              <a:t>ситуация требует осознанного выбора модели поведения;</a:t>
            </a:r>
          </a:p>
          <a:p>
            <a:r>
              <a:rPr lang="ru-RU" dirty="0">
                <a:solidFill>
                  <a:srgbClr val="000000"/>
                </a:solidFill>
                <a:latin typeface="Roboto"/>
              </a:rPr>
              <a:t>вопросы изложены простым и ясным языком;</a:t>
            </a:r>
          </a:p>
          <a:p>
            <a:r>
              <a:rPr lang="ru-RU" dirty="0">
                <a:solidFill>
                  <a:srgbClr val="000000"/>
                </a:solidFill>
                <a:latin typeface="Roboto"/>
              </a:rPr>
              <a:t>используются иллюстрации, таблицы, схемы, диаграммы.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2822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Читательская грамотность</a:t>
            </a:r>
            <a:br>
              <a:rPr lang="ru-RU" dirty="0"/>
            </a:br>
            <a:r>
              <a:rPr lang="ru-RU" dirty="0"/>
              <a:t>особенности текстов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большой объем неадаптированного текста;</a:t>
            </a:r>
          </a:p>
          <a:p>
            <a:r>
              <a:rPr lang="ru-RU" sz="2400" dirty="0"/>
              <a:t>информация представленная в виде рисунков, схем, диаграмм,…</a:t>
            </a:r>
          </a:p>
          <a:p>
            <a:r>
              <a:rPr lang="ru-RU" sz="2400" dirty="0"/>
              <a:t>интегрированные задания;</a:t>
            </a:r>
          </a:p>
          <a:p>
            <a:r>
              <a:rPr lang="ru-RU" sz="2400" dirty="0"/>
              <a:t>так называемые «</a:t>
            </a:r>
            <a:r>
              <a:rPr lang="ru-RU" sz="2400" dirty="0" err="1"/>
              <a:t>несплошные</a:t>
            </a:r>
            <a:r>
              <a:rPr lang="ru-RU" sz="2400" dirty="0"/>
              <a:t> тексты» - театральные билеты, афиши, проездные документы и т.д</a:t>
            </a:r>
            <a:r>
              <a:rPr lang="ru-RU" dirty="0"/>
              <a:t>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28405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Примеры заданий: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ru-RU" dirty="0"/>
              <a:t>Смысловое чтение</a:t>
            </a:r>
            <a:endParaRPr lang="en-US" dirty="0"/>
          </a:p>
          <a:p>
            <a:r>
              <a:rPr lang="ru-RU" dirty="0"/>
              <a:t>Правда-ложь </a:t>
            </a:r>
          </a:p>
          <a:p>
            <a:r>
              <a:rPr lang="ru-RU" dirty="0"/>
              <a:t>Соотнести картинку и название</a:t>
            </a:r>
          </a:p>
          <a:p>
            <a:r>
              <a:rPr lang="ru-RU" dirty="0"/>
              <a:t>Соотнести определение и понятие</a:t>
            </a:r>
          </a:p>
          <a:p>
            <a:r>
              <a:rPr lang="ru-RU" dirty="0"/>
              <a:t>Использование диаграмм </a:t>
            </a:r>
          </a:p>
        </p:txBody>
      </p:sp>
    </p:spTree>
    <p:extLst>
      <p:ext uri="{BB962C8B-B14F-4D97-AF65-F5344CB8AC3E}">
        <p14:creationId xmlns:p14="http://schemas.microsoft.com/office/powerpoint/2010/main" val="153476808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Грифель</Template>
  <TotalTime>297</TotalTime>
  <Words>370</Words>
  <Application>Microsoft Macintosh PowerPoint</Application>
  <PresentationFormat>Широкоэкранный</PresentationFormat>
  <Paragraphs>61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Gill Sans MT</vt:lpstr>
      <vt:lpstr>Roboto</vt:lpstr>
      <vt:lpstr>Gallery</vt:lpstr>
      <vt:lpstr>Формирование функциональной грамотности на уроках английского языка</vt:lpstr>
      <vt:lpstr>Функциональная грамотность </vt:lpstr>
      <vt:lpstr>Социологический словарь:</vt:lpstr>
      <vt:lpstr>Ключевые компетенции 21 века (4к)</vt:lpstr>
      <vt:lpstr>международные исследования</vt:lpstr>
      <vt:lpstr>Функционально грамотная личность</vt:lpstr>
      <vt:lpstr>Особенности заданий для формирования ФГ</vt:lpstr>
      <vt:lpstr>Читательская грамотность особенности текстов</vt:lpstr>
      <vt:lpstr>Примеры заданий:</vt:lpstr>
      <vt:lpstr>Презентация PowerPoint</vt:lpstr>
      <vt:lpstr>Проектная деятельность</vt:lpstr>
      <vt:lpstr>Диалог культур</vt:lpstr>
      <vt:lpstr>драматизация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Маргарита Чамкаева</cp:lastModifiedBy>
  <cp:revision>21</cp:revision>
  <dcterms:created xsi:type="dcterms:W3CDTF">2020-12-15T14:04:00Z</dcterms:created>
  <dcterms:modified xsi:type="dcterms:W3CDTF">2022-02-04T12:11:00Z</dcterms:modified>
</cp:coreProperties>
</file>