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5" r:id="rId4"/>
    <p:sldId id="264" r:id="rId5"/>
    <p:sldId id="267" r:id="rId6"/>
    <p:sldId id="268" r:id="rId7"/>
    <p:sldId id="269" r:id="rId8"/>
    <p:sldId id="270" r:id="rId9"/>
    <p:sldId id="263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604" autoAdjust="0"/>
  </p:normalViewPr>
  <p:slideViewPr>
    <p:cSldViewPr>
      <p:cViewPr>
        <p:scale>
          <a:sx n="80" d="100"/>
          <a:sy n="80" d="100"/>
        </p:scale>
        <p:origin x="-24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996952"/>
            <a:ext cx="5688632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17893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Century Gothic" pitchFamily="34" charset="0"/>
              </a:rPr>
              <a:t>Профилактика </a:t>
            </a:r>
            <a:r>
              <a:rPr lang="ru-RU" sz="3100" dirty="0" err="1" smtClean="0">
                <a:latin typeface="Century Gothic" pitchFamily="34" charset="0"/>
              </a:rPr>
              <a:t>коронавирусной</a:t>
            </a:r>
            <a:r>
              <a:rPr lang="ru-RU" sz="3100" dirty="0" smtClean="0">
                <a:latin typeface="Century Gothic" pitchFamily="34" charset="0"/>
              </a:rPr>
              <a:t> инфекции </a:t>
            </a: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r>
              <a:rPr lang="ru-RU" sz="6700" b="0" dirty="0" smtClean="0">
                <a:latin typeface="Century Gothic" pitchFamily="34" charset="0"/>
              </a:rPr>
              <a:t>«</a:t>
            </a:r>
            <a:r>
              <a:rPr lang="ru-RU" sz="6700" b="0" dirty="0" smtClean="0">
                <a:latin typeface="Century Gothic" pitchFamily="34" charset="0"/>
              </a:rPr>
              <a:t>Разговор о важном»</a:t>
            </a:r>
            <a:endParaRPr lang="ru-RU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ГДЕ МОЖНО СДАТЬ АНАЛИЗ НА </a:t>
            </a:r>
            <a:r>
              <a:rPr lang="ru-RU" sz="2000" b="1" dirty="0" smtClean="0">
                <a:solidFill>
                  <a:srgbClr val="040404"/>
                </a:solidFill>
                <a:latin typeface="Century Gothic" pitchFamily="34" charset="0"/>
              </a:rPr>
              <a:t>КОРОНАВИРУС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42844" y="1857364"/>
            <a:ext cx="8786874" cy="500063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прибытия из </a:t>
            </a:r>
            <a:r>
              <a:rPr lang="ru-RU" sz="2300" dirty="0" err="1" smtClean="0">
                <a:solidFill>
                  <a:srgbClr val="040404"/>
                </a:solidFill>
                <a:latin typeface="Century Gothic" pitchFamily="34" charset="0"/>
              </a:rPr>
              <a:t>эпидемиологически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 неблагополучных по COVID–19 стран и регионов </a:t>
            </a:r>
            <a:r>
              <a:rPr lang="ru-RU" sz="2300" b="1" dirty="0" smtClean="0">
                <a:solidFill>
                  <a:srgbClr val="040404"/>
                </a:solidFill>
                <a:latin typeface="Century Gothic" pitchFamily="34" charset="0"/>
              </a:rPr>
              <a:t>за 14 дней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до появления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симптомов;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наличия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тесных контактов </a:t>
            </a:r>
            <a:r>
              <a:rPr lang="ru-RU" sz="2300" b="1" dirty="0" smtClean="0">
                <a:solidFill>
                  <a:srgbClr val="040404"/>
                </a:solidFill>
                <a:latin typeface="Century Gothic" pitchFamily="34" charset="0"/>
              </a:rPr>
              <a:t>за последние 14 дней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с лицами, находящимися под наблюдением по COVID–19, которые в последующем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заболели;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наличия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тесных контактов </a:t>
            </a:r>
            <a:r>
              <a:rPr lang="ru-RU" sz="2300" b="1" dirty="0" smtClean="0">
                <a:solidFill>
                  <a:srgbClr val="040404"/>
                </a:solidFill>
                <a:latin typeface="Century Gothic" pitchFamily="34" charset="0"/>
              </a:rPr>
              <a:t>за последние 14 дней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с лицами, у которых лабораторно подтвержден диагноз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COVID–19.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Забор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проб для анализа осуществляет медицинский работник. Исследование образцов проводится в Центре гигиены и эпидемиологии в субъекте Российской </a:t>
            </a:r>
            <a:r>
              <a:rPr lang="ru-RU" sz="2300" dirty="0" smtClean="0">
                <a:solidFill>
                  <a:srgbClr val="040404"/>
                </a:solidFill>
                <a:latin typeface="Century Gothic" pitchFamily="34" charset="0"/>
              </a:rPr>
              <a:t>Федерации.</a:t>
            </a:r>
            <a:endParaRPr lang="ru-RU" sz="2300" dirty="0" smtClean="0">
              <a:solidFill>
                <a:srgbClr val="04040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МИФЫ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О </a:t>
            </a:r>
            <a:r>
              <a:rPr lang="ru-RU" sz="2000" b="1" dirty="0" smtClean="0">
                <a:solidFill>
                  <a:srgbClr val="040404"/>
                </a:solidFill>
                <a:latin typeface="Century Gothic" pitchFamily="34" charset="0"/>
              </a:rPr>
              <a:t>КОРОНАВИРУСЕ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857364"/>
            <a:ext cx="9144000" cy="5000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?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 Являются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 ли </a:t>
            </a:r>
            <a:r>
              <a:rPr lang="ru-RU" sz="2400" u="sng" dirty="0" smtClean="0">
                <a:solidFill>
                  <a:srgbClr val="040404"/>
                </a:solidFill>
                <a:latin typeface="Century Gothic" pitchFamily="34" charset="0"/>
              </a:rPr>
              <a:t>антибиотики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 </a:t>
            </a:r>
            <a:r>
              <a:rPr lang="ru-RU" sz="2400" u="sng" dirty="0" smtClean="0">
                <a:solidFill>
                  <a:srgbClr val="040404"/>
                </a:solidFill>
                <a:latin typeface="Century Gothic" pitchFamily="34" charset="0"/>
              </a:rPr>
              <a:t>эффективным средством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профилактики и лечения новой </a:t>
            </a:r>
            <a:r>
              <a:rPr lang="ru-RU" sz="2400" i="1" dirty="0" err="1" smtClean="0">
                <a:solidFill>
                  <a:srgbClr val="040404"/>
                </a:solidFill>
                <a:latin typeface="Century Gothic" pitchFamily="34" charset="0"/>
              </a:rPr>
              <a:t>коронавирусной</a:t>
            </a:r>
            <a:r>
              <a:rPr lang="ru-RU" sz="2400" i="1" dirty="0" smtClean="0">
                <a:solidFill>
                  <a:srgbClr val="040404"/>
                </a:solidFill>
                <a:latin typeface="Century Gothic" pitchFamily="34" charset="0"/>
              </a:rPr>
              <a:t> </a:t>
            </a:r>
            <a:r>
              <a:rPr lang="ru-RU" sz="2400" i="1" dirty="0" smtClean="0">
                <a:solidFill>
                  <a:srgbClr val="040404"/>
                </a:solidFill>
                <a:latin typeface="Century Gothic" pitchFamily="34" charset="0"/>
              </a:rPr>
              <a:t>инфекции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Правда ли, что новым </a:t>
            </a:r>
            <a:r>
              <a:rPr lang="ru-RU" sz="2400" i="1" dirty="0" smtClean="0">
                <a:solidFill>
                  <a:schemeClr val="tx1"/>
                </a:solidFill>
                <a:latin typeface="Century Gothic" pitchFamily="34" charset="0"/>
              </a:rPr>
              <a:t>коронавирусом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 могут заразиться </a:t>
            </a:r>
            <a:r>
              <a:rPr lang="ru-RU" sz="2400" u="sng" dirty="0" smtClean="0">
                <a:solidFill>
                  <a:schemeClr val="tx1"/>
                </a:solidFill>
                <a:latin typeface="Century Gothic" pitchFamily="34" charset="0"/>
              </a:rPr>
              <a:t>только пожилые люди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, или молодежь тоже восприимчива к этой 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инфекции</a:t>
            </a:r>
            <a:endParaRPr lang="ru-RU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Может ли </a:t>
            </a:r>
            <a:r>
              <a:rPr lang="ru-RU" sz="2400" u="sng" dirty="0" smtClean="0">
                <a:solidFill>
                  <a:schemeClr val="tx1"/>
                </a:solidFill>
                <a:latin typeface="Century Gothic" pitchFamily="34" charset="0"/>
              </a:rPr>
              <a:t>регулярное промывание носа 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солевым раствором </a:t>
            </a:r>
            <a:r>
              <a:rPr lang="ru-RU" sz="2400" u="sng" dirty="0" smtClean="0">
                <a:solidFill>
                  <a:schemeClr val="tx1"/>
                </a:solidFill>
                <a:latin typeface="Century Gothic" pitchFamily="34" charset="0"/>
              </a:rPr>
              <a:t>защитить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 от заражения </a:t>
            </a:r>
            <a:r>
              <a:rPr lang="ru-RU" sz="2400" i="1" dirty="0" smtClean="0">
                <a:solidFill>
                  <a:schemeClr val="tx1"/>
                </a:solidFill>
                <a:latin typeface="Century Gothic" pitchFamily="34" charset="0"/>
              </a:rPr>
              <a:t>коронавирусом</a:t>
            </a:r>
            <a:endParaRPr lang="ru-RU" sz="2400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Можно ли заразиться </a:t>
            </a:r>
            <a:r>
              <a:rPr lang="ru-RU" sz="2400" i="1" dirty="0" smtClean="0">
                <a:solidFill>
                  <a:schemeClr val="tx1"/>
                </a:solidFill>
                <a:latin typeface="Century Gothic" pitchFamily="34" charset="0"/>
              </a:rPr>
              <a:t>коронавирусом</a:t>
            </a:r>
            <a:r>
              <a:rPr lang="ru-RU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Century Gothic" pitchFamily="34" charset="0"/>
              </a:rPr>
              <a:t>от домашних </a:t>
            </a:r>
            <a:r>
              <a:rPr lang="ru-RU" sz="2400" u="sng" dirty="0" smtClean="0">
                <a:solidFill>
                  <a:schemeClr val="tx1"/>
                </a:solidFill>
                <a:latin typeface="Century Gothic" pitchFamily="34" charset="0"/>
              </a:rPr>
              <a:t>животных</a:t>
            </a:r>
            <a:endParaRPr lang="ru-RU" sz="2400" u="sng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ru-RU" sz="2300" dirty="0" smtClean="0">
              <a:solidFill>
                <a:srgbClr val="040404"/>
              </a:solidFill>
              <a:latin typeface="Century Gothic" pitchFamily="34" charset="0"/>
            </a:endParaRPr>
          </a:p>
          <a:p>
            <a:pPr algn="just">
              <a:buNone/>
            </a:pPr>
            <a:endParaRPr lang="ru-RU" sz="2300" dirty="0" smtClean="0">
              <a:solidFill>
                <a:srgbClr val="04040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5898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ГДЕ МОЖНО ПОЛУЧИТЬ ДОПОЛНИТЕЛЬНУЮ ИНФОРМАЦИЮ О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КОРОНАВИРУСЕ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?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428860" y="392906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52312" y="329719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00364" y="3286124"/>
            <a:ext cx="61436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Century Gothic" pitchFamily="34" charset="0"/>
              </a:rPr>
              <a:t>сайт</a:t>
            </a:r>
            <a:r>
              <a:rPr lang="ru-RU" sz="2000" dirty="0" smtClean="0">
                <a:latin typeface="Century Gothic" pitchFamily="34" charset="0"/>
              </a:rPr>
              <a:t>: </a:t>
            </a:r>
            <a:r>
              <a:rPr lang="ru-RU" sz="3200" b="1" dirty="0" err="1" smtClean="0">
                <a:latin typeface="Century Gothic" pitchFamily="34" charset="0"/>
              </a:rPr>
              <a:t>стопкоронавирус.рф</a:t>
            </a:r>
            <a:endParaRPr lang="ru-RU" sz="3200" b="1" dirty="0" smtClean="0">
              <a:latin typeface="Century Gothic" pitchFamily="34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5984" y="3429000"/>
            <a:ext cx="354013" cy="473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428860" y="5072074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52312" y="444019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5984" y="457200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33600" y="40503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928926" y="4214818"/>
            <a:ext cx="6215074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900" dirty="0" smtClean="0">
                <a:latin typeface="Century Gothic" pitchFamily="34" charset="0"/>
              </a:rPr>
              <a:t>Телефон единой федеральной горячей линии: </a:t>
            </a:r>
            <a:endParaRPr lang="ru-RU" sz="1900" dirty="0" smtClean="0">
              <a:latin typeface="Century Gothic" pitchFamily="34" charset="0"/>
            </a:endParaRPr>
          </a:p>
          <a:p>
            <a:pPr eaLnBrk="0" hangingPunct="0"/>
            <a:r>
              <a:rPr lang="ru-RU" sz="2800" b="1" dirty="0" smtClean="0">
                <a:latin typeface="Century Gothic" pitchFamily="34" charset="0"/>
              </a:rPr>
              <a:t>8-800-2000-112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1789370"/>
          </a:xfrm>
        </p:spPr>
        <p:txBody>
          <a:bodyPr>
            <a:normAutofit/>
          </a:bodyPr>
          <a:lstStyle/>
          <a:p>
            <a:r>
              <a:rPr lang="ru-RU" sz="7200" b="0" dirty="0" smtClean="0">
                <a:latin typeface="Century Gothic" pitchFamily="34" charset="0"/>
              </a:rPr>
              <a:t>БУДЬТЕ ЗДОРОВЫ!</a:t>
            </a:r>
            <a:endParaRPr lang="ru-RU" sz="8000" b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COVID-19</a:t>
            </a:r>
            <a:r>
              <a:rPr lang="en-US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 </a:t>
            </a:r>
            <a:endParaRPr lang="ru-RU" b="0" i="0" dirty="0">
              <a:solidFill>
                <a:srgbClr val="040404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00166" y="5929330"/>
            <a:ext cx="5929321" cy="9286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40404"/>
                </a:solidFill>
                <a:latin typeface="Century Gothic" pitchFamily="34" charset="0"/>
              </a:rPr>
              <a:t>Изображение вируса, </a:t>
            </a:r>
            <a:r>
              <a:rPr lang="ru-RU" sz="1600" dirty="0" smtClean="0">
                <a:solidFill>
                  <a:srgbClr val="040404"/>
                </a:solidFill>
                <a:latin typeface="Century Gothic" pitchFamily="34" charset="0"/>
              </a:rPr>
              <a:t>полученное </a:t>
            </a:r>
            <a:r>
              <a:rPr lang="ru-RU" sz="1600" dirty="0" smtClean="0">
                <a:solidFill>
                  <a:srgbClr val="040404"/>
                </a:solidFill>
                <a:latin typeface="Century Gothic" pitchFamily="34" charset="0"/>
              </a:rPr>
              <a:t>с помощью электронного микроскопа. Вирус SARS-CoV-2 раскрашен жёлтым </a:t>
            </a:r>
            <a:r>
              <a:rPr lang="ru-RU" sz="1600" dirty="0" smtClean="0">
                <a:solidFill>
                  <a:srgbClr val="040404"/>
                </a:solidFill>
                <a:latin typeface="Century Gothic" pitchFamily="34" charset="0"/>
              </a:rPr>
              <a:t>цветом</a:t>
            </a:r>
            <a:endParaRPr lang="ru-RU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1\Desktop\1280px-SARS-CoV-2_(yellow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500594" cy="3832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Возникновение </a:t>
            </a:r>
            <a:r>
              <a:rPr lang="en-US" b="1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COVID-19</a:t>
            </a:r>
            <a:r>
              <a:rPr lang="en-US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?</a:t>
            </a:r>
            <a:endParaRPr lang="ru-RU" b="0" i="0" dirty="0">
              <a:solidFill>
                <a:srgbClr val="040404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" y="2071678"/>
            <a:ext cx="9144000" cy="47863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40404"/>
                </a:solidFill>
                <a:latin typeface="Century Gothic" pitchFamily="34" charset="0"/>
              </a:rPr>
              <a:t>31 декабря 2019 года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 Всемирная организация здравоохранения была проинформирована об обнаружении случаев пневмонии, вызванной неизвестным 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возбудителем.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40404"/>
                </a:solidFill>
                <a:latin typeface="Century Gothic" pitchFamily="34" charset="0"/>
              </a:rPr>
              <a:t>3 </a:t>
            </a:r>
            <a:r>
              <a:rPr lang="ru-RU" b="1" dirty="0" smtClean="0">
                <a:solidFill>
                  <a:srgbClr val="040404"/>
                </a:solidFill>
                <a:latin typeface="Century Gothic" pitchFamily="34" charset="0"/>
              </a:rPr>
              <a:t>января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 2020 года</a:t>
            </a:r>
            <a:r>
              <a:rPr lang="ru-RU" b="1" dirty="0" smtClean="0">
                <a:solidFill>
                  <a:srgbClr val="040404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китайские службы сообщили ВОЗ о 44 случаях пневмонии в городе 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Ухань.</a:t>
            </a:r>
          </a:p>
          <a:p>
            <a:pPr algn="ctr">
              <a:buNone/>
            </a:pPr>
            <a:endParaRPr lang="ru-RU" sz="2100" dirty="0" smtClean="0">
              <a:solidFill>
                <a:srgbClr val="040404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30 января 2020 года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в связи со вспышкой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эпидемии,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ВОЗ объявила чрезвычайную ситуацию международного значения в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области здравоохранения.</a:t>
            </a: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11 марта 2020 года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 эпидемия была признана 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пандемией.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Что такое </a:t>
            </a:r>
            <a:r>
              <a:rPr lang="ru-RU" b="1" dirty="0" err="1" smtClean="0">
                <a:solidFill>
                  <a:srgbClr val="040404"/>
                </a:solidFill>
                <a:effectLst/>
                <a:latin typeface="Century Gothic" pitchFamily="34" charset="0"/>
              </a:rPr>
              <a:t>коронавирус</a:t>
            </a:r>
            <a:r>
              <a:rPr lang="ru-RU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 ?</a:t>
            </a:r>
            <a:endParaRPr lang="ru-RU" b="0" i="0" dirty="0">
              <a:solidFill>
                <a:srgbClr val="040404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928802"/>
            <a:ext cx="914400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Новый </a:t>
            </a:r>
            <a:r>
              <a:rPr lang="ru-RU" b="1" dirty="0" err="1" smtClean="0">
                <a:solidFill>
                  <a:srgbClr val="040404"/>
                </a:solidFill>
                <a:latin typeface="Century Gothic" pitchFamily="34" charset="0"/>
              </a:rPr>
              <a:t>коронавирус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это </a:t>
            </a:r>
            <a:r>
              <a:rPr lang="ru-RU" dirty="0" smtClean="0">
                <a:solidFill>
                  <a:srgbClr val="040404"/>
                </a:solidFill>
                <a:latin typeface="Century Gothic" pitchFamily="34" charset="0"/>
              </a:rPr>
              <a:t>респираторный вирус (возбудитель ОРВИ). </a:t>
            </a:r>
            <a:endParaRPr lang="ru-RU" dirty="0" smtClean="0">
              <a:solidFill>
                <a:srgbClr val="040404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1\Desktop\Symptoms_of_coronavirus_disease_2019_4.0-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7007"/>
            <a:ext cx="9144000" cy="380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9469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КОМУ ОСОБЕННО ОПАСЕН </a:t>
            </a:r>
            <a:r>
              <a:rPr lang="ru-RU" sz="2800" b="1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КОРОНОВИРУС</a:t>
            </a:r>
            <a:r>
              <a:rPr lang="ru-RU" sz="28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?</a:t>
            </a:r>
            <a:endParaRPr lang="ru-RU" sz="2800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362200" y="54219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078037" y="484569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133600" y="48885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362200" y="29073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78037" y="23310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00364" y="2357430"/>
            <a:ext cx="35004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пожилые люди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133600" y="23739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362200" y="37455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078037" y="31692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133600" y="32121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363788" y="4582166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078037" y="400749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33600" y="40503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362200" y="628237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78037" y="570611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133600" y="57489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000364" y="3214686"/>
            <a:ext cx="26869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маленькие дети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000364" y="4071942"/>
            <a:ext cx="50048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беременные женщины и люди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928926" y="4961578"/>
            <a:ext cx="62150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Century Gothic" pitchFamily="34" charset="0"/>
              </a:rPr>
              <a:t>страдающие хроническими </a:t>
            </a:r>
            <a:r>
              <a:rPr lang="ru-RU" sz="2000" dirty="0" smtClean="0">
                <a:latin typeface="Century Gothic" pitchFamily="34" charset="0"/>
              </a:rPr>
              <a:t>заболеваниями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000364" y="5786454"/>
            <a:ext cx="58240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люди с </a:t>
            </a:r>
            <a:r>
              <a:rPr lang="ru-RU" sz="2400" dirty="0" smtClean="0">
                <a:latin typeface="Century Gothic" pitchFamily="34" charset="0"/>
              </a:rPr>
              <a:t>ослабленным иммунитетом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87549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 </a:t>
            </a:r>
            <a:br>
              <a:rPr lang="ru-RU" sz="28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</a:br>
            <a:r>
              <a:rPr lang="ru-RU" sz="24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КАКОВЫ </a:t>
            </a:r>
            <a:r>
              <a:rPr lang="ru-RU" sz="2400" b="1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СИМПТОМЫ</a:t>
            </a:r>
            <a:r>
              <a:rPr lang="ru-RU" sz="24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 КОРОНАВИРУСНОЙ ИНФЕКЦИИ</a:t>
            </a:r>
            <a:r>
              <a:rPr lang="ru-RU" sz="24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  <a:t>?</a:t>
            </a:r>
            <a:br>
              <a:rPr lang="ru-RU" sz="2400" dirty="0" smtClean="0">
                <a:solidFill>
                  <a:srgbClr val="040404"/>
                </a:solidFill>
                <a:effectLst/>
                <a:latin typeface="Century Gothic" pitchFamily="34" charset="0"/>
              </a:rPr>
            </a:br>
            <a:endParaRPr lang="ru-RU" sz="2800" dirty="0" smtClean="0">
              <a:solidFill>
                <a:srgbClr val="040404"/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362200" y="54219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078037" y="484569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133600" y="48885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362200" y="29073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78037" y="23310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00364" y="2357430"/>
            <a:ext cx="46434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высокая </a:t>
            </a:r>
            <a:r>
              <a:rPr lang="ru-RU" sz="2400" dirty="0" smtClean="0">
                <a:latin typeface="Century Gothic" pitchFamily="34" charset="0"/>
              </a:rPr>
              <a:t>температура тела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133600" y="23739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362200" y="37455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078037" y="31692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133600" y="32121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363788" y="4582166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078037" y="400749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33600" y="40503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362200" y="628237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78037" y="570611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133600" y="57489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000364" y="3214686"/>
            <a:ext cx="53030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озноб</a:t>
            </a:r>
            <a:r>
              <a:rPr lang="ru-RU" sz="2400" dirty="0" smtClean="0">
                <a:latin typeface="Century Gothic" pitchFamily="34" charset="0"/>
              </a:rPr>
              <a:t>, слабость, боли в мышцах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000364" y="4071942"/>
            <a:ext cx="23503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головная боль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000364" y="4961578"/>
            <a:ext cx="614363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заложенность носа, кашель</a:t>
            </a:r>
            <a:endParaRPr lang="en-US" sz="2400" dirty="0" smtClean="0">
              <a:latin typeface="Century Gothic" pitchFamily="34" charset="0"/>
            </a:endParaRPr>
          </a:p>
          <a:p>
            <a:pPr eaLnBrk="0" hangingPunct="0"/>
            <a:endParaRPr lang="en-US" sz="2000" dirty="0">
              <a:latin typeface="Century Gothic" pitchFamily="34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000364" y="5786454"/>
            <a:ext cx="37689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затрудненное дыхание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40404"/>
                </a:solidFill>
                <a:latin typeface="Century Gothic" pitchFamily="34" charset="0"/>
              </a:rPr>
              <a:t>Возможные осложнения </a:t>
            </a:r>
            <a:r>
              <a:rPr lang="ru-RU" sz="3600" b="1" dirty="0" smtClean="0">
                <a:solidFill>
                  <a:srgbClr val="040404"/>
                </a:solidFill>
                <a:latin typeface="Century Gothic" pitchFamily="34" charset="0"/>
              </a:rPr>
              <a:t>COVID-19</a:t>
            </a:r>
            <a:endParaRPr lang="ru-RU" sz="3600" b="1" dirty="0" smtClean="0">
              <a:solidFill>
                <a:srgbClr val="040404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928802"/>
            <a:ext cx="9144000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острый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респираторный </a:t>
            </a:r>
            <a:r>
              <a:rPr lang="ru-RU" sz="2400" dirty="0" err="1" smtClean="0">
                <a:solidFill>
                  <a:srgbClr val="040404"/>
                </a:solidFill>
                <a:latin typeface="Century Gothic" pitchFamily="34" charset="0"/>
              </a:rPr>
              <a:t>дистресс-синдром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, от 15 % до 33 %;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острая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дыхательная недостаточность, 8 %;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острая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сердечная недостаточность, от 7 % до 20 %;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вторичная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инфекция, от 6 % до 10 %;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острая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почечная недостаточность, от 14 % до 53 %;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септический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шок, от 4 % до 8 %;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</a:t>
            </a:r>
            <a:r>
              <a:rPr lang="ru-RU" sz="2400" dirty="0" err="1" smtClean="0">
                <a:solidFill>
                  <a:srgbClr val="040404"/>
                </a:solidFill>
                <a:latin typeface="Century Gothic" pitchFamily="34" charset="0"/>
              </a:rPr>
              <a:t>кардиомиопатии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, у 33 % критических;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диссеминированное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внутрисосудистое свёртывание, </a:t>
            </a:r>
            <a:endParaRPr lang="ru-RU" sz="2400" dirty="0" smtClean="0">
              <a:solidFill>
                <a:srgbClr val="040404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   у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71 % погибших;</a:t>
            </a:r>
          </a:p>
          <a:p>
            <a:pPr>
              <a:buNone/>
            </a:pP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- осложнения </a:t>
            </a:r>
            <a:r>
              <a:rPr lang="ru-RU" sz="2400" dirty="0" smtClean="0">
                <a:solidFill>
                  <a:srgbClr val="040404"/>
                </a:solidFill>
                <a:latin typeface="Century Gothic" pitchFamily="34" charset="0"/>
              </a:rPr>
              <a:t>беременности, не исключаются.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7326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ЧТО ДЕЛАТЬ ЕСЛИ В СЕМЬЕ КТО-ТО ЗАБОЛЕЛ </a:t>
            </a:r>
            <a:b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</a:b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 </a:t>
            </a:r>
            <a:r>
              <a:rPr lang="ru-RU" sz="2000" b="1" dirty="0" smtClean="0">
                <a:solidFill>
                  <a:srgbClr val="040404"/>
                </a:solidFill>
                <a:latin typeface="Century Gothic" pitchFamily="34" charset="0"/>
              </a:rPr>
              <a:t>КОРОНАВИРУСНОЙ ИНФЕКЦИЕЙ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785926"/>
            <a:ext cx="9144000" cy="4929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-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Вызовите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врача.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- Выделите больному отдельную комнату в доме. Если это невозможно, соблюдайте расстояние </a:t>
            </a:r>
            <a:r>
              <a:rPr lang="ru-RU" sz="2000" b="1" dirty="0" smtClean="0">
                <a:solidFill>
                  <a:srgbClr val="040404"/>
                </a:solidFill>
                <a:latin typeface="Century Gothic" pitchFamily="34" charset="0"/>
              </a:rPr>
              <a:t>не менее 1 метра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от больного.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Ограничьте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до минимума контакт между больным и близкими, особенно детьми, пожилыми людьми и лицами, страдающими хроническими заболеваниями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Часто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проветривайте помещение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.</a:t>
            </a:r>
            <a:endParaRPr lang="ru-RU" sz="2000" dirty="0" smtClean="0">
              <a:solidFill>
                <a:srgbClr val="040404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Сохраняйте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чистоту, как можно чаще мойте и дезинфицируйте поверхности бытовыми моющими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средствами.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Часто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мойте руки с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мылом.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Ухаживая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за больным, прикрывайте рот и нос маской или другими защитными средствами (платком, шарфом и др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.).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Ухаживать </a:t>
            </a:r>
            <a:r>
              <a:rPr lang="ru-RU" sz="2000" dirty="0" smtClean="0">
                <a:solidFill>
                  <a:srgbClr val="040404"/>
                </a:solidFill>
                <a:latin typeface="Century Gothic" pitchFamily="34" charset="0"/>
              </a:rPr>
              <a:t>за больным должен только один член семьи.</a:t>
            </a: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5"/>
            <a:ext cx="9144000" cy="9469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ЧТО ДЕЛАТЬ, ЧТОБЫ НЕ ЗАБОЛЕТЬ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КОРОНАВИРУСОМ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?</a:t>
            </a:r>
            <a:endParaRPr lang="ru-RU" sz="32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362200" y="54219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078037" y="484569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133600" y="48885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362200" y="29073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78037" y="23310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928926" y="2357430"/>
            <a:ext cx="54065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ЧАСТО МОЙТЕ РУКИ С МЫЛОМ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133600" y="23739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362200" y="374555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078037" y="316929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133600" y="32121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363788" y="4582166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078037" y="400749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33600" y="40503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362200" y="628237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78037" y="570611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133600" y="57489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928926" y="3143248"/>
            <a:ext cx="67147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СОБЛЮДАЙТЕ РАССТОЯНИЕ И ЭТИКЕТ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928926" y="4000504"/>
            <a:ext cx="55721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entury Gothic" pitchFamily="34" charset="0"/>
              </a:rPr>
              <a:t>ВЕДИТЕ ЗДОРОВЫЙ ОБРАЗ ЖИЗНИ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857488" y="4714884"/>
            <a:ext cx="62865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Century Gothic" pitchFamily="34" charset="0"/>
              </a:rPr>
              <a:t>ЗАЩИЩАЙТЕ ОРГАНЫ ДЫХАНИЯ </a:t>
            </a:r>
            <a:endParaRPr lang="ru-RU" sz="2000" dirty="0" smtClean="0">
              <a:latin typeface="Century Gothic" pitchFamily="34" charset="0"/>
            </a:endParaRPr>
          </a:p>
          <a:p>
            <a:pPr eaLnBrk="0" hangingPunct="0"/>
            <a:r>
              <a:rPr lang="ru-RU" sz="2000" dirty="0" smtClean="0">
                <a:latin typeface="Century Gothic" pitchFamily="34" charset="0"/>
              </a:rPr>
              <a:t>С </a:t>
            </a:r>
            <a:r>
              <a:rPr lang="ru-RU" sz="2000" dirty="0" smtClean="0">
                <a:latin typeface="Century Gothic" pitchFamily="34" charset="0"/>
              </a:rPr>
              <a:t>ПОМОЩЬЮ МЕДИЦИНСКОЙ МАСКИ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57488" y="5572140"/>
            <a:ext cx="62865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ЧТО ДЕЛАТЬ В СЛУЧАЕ ЗАБОЛЕВАНИЯ КОРОНАВИРУСНОЙ ИНФЕКЦИЕЙ?</a:t>
            </a:r>
            <a:endParaRPr lang="ru-RU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e5e5795bbb4719a46cbff6e14c7a43b2a3ac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305</Words>
  <Application>Microsoft Office PowerPoint</Application>
  <PresentationFormat>Экран (4:3)</PresentationFormat>
  <Paragraphs>95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Профилактика коронавирусной инфекции  «Разговор о важном»</vt:lpstr>
      <vt:lpstr>COVID-19 </vt:lpstr>
      <vt:lpstr>Возникновение COVID-19 ?</vt:lpstr>
      <vt:lpstr>Что такое коронавирус ?</vt:lpstr>
      <vt:lpstr>КОМУ ОСОБЕННО ОПАСЕН КОРОНОВИРУС?</vt:lpstr>
      <vt:lpstr>  КАКОВЫ СИМПТОМЫ КОРОНАВИРУСНОЙ ИНФЕКЦИИ? </vt:lpstr>
      <vt:lpstr>Возможные осложнения COVID-19</vt:lpstr>
      <vt:lpstr>ЧТО ДЕЛАТЬ ЕСЛИ В СЕМЬЕ КТО-ТО ЗАБОЛЕЛ   КОРОНАВИРУСНОЙ ИНФЕКЦИЕЙ?</vt:lpstr>
      <vt:lpstr>ЧТО ДЕЛАТЬ, ЧТОБЫ НЕ ЗАБОЛЕТЬ КОРОНАВИРУСОМ?</vt:lpstr>
      <vt:lpstr>ГДЕ МОЖНО СДАТЬ АНАЛИЗ НА КОРОНАВИРУС?</vt:lpstr>
      <vt:lpstr>МИФЫ О КОРОНАВИРУСЕ</vt:lpstr>
      <vt:lpstr>ГДЕ МОЖНО ПОЛУЧИТЬ ДОПОЛНИТЕЛЬНУЮ ИНФОРМАЦИЮ О КОРОНАВИРУСЕ?</vt:lpstr>
      <vt:lpstr>БУДЬТЕ ЗДОРОВЫ!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Медицинские принадлежности</dc:title>
  <dc:creator>obstinate</dc:creator>
  <dc:description>Шаблон презентации с сайта https://presentation-creation.ru/</dc:description>
  <cp:lastModifiedBy>1</cp:lastModifiedBy>
  <cp:revision>481</cp:revision>
  <dcterms:created xsi:type="dcterms:W3CDTF">2018-02-25T09:09:03Z</dcterms:created>
  <dcterms:modified xsi:type="dcterms:W3CDTF">2020-09-21T10:58:14Z</dcterms:modified>
</cp:coreProperties>
</file>