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31"/>
  </p:notesMasterIdLst>
  <p:sldIdLst>
    <p:sldId id="256" r:id="rId2"/>
    <p:sldId id="257" r:id="rId3"/>
    <p:sldId id="258" r:id="rId4"/>
    <p:sldId id="260" r:id="rId5"/>
    <p:sldId id="261" r:id="rId6"/>
    <p:sldId id="262" r:id="rId7"/>
    <p:sldId id="263" r:id="rId8"/>
    <p:sldId id="259" r:id="rId9"/>
    <p:sldId id="264" r:id="rId10"/>
    <p:sldId id="265" r:id="rId11"/>
    <p:sldId id="271" r:id="rId12"/>
    <p:sldId id="272" r:id="rId13"/>
    <p:sldId id="273" r:id="rId14"/>
    <p:sldId id="274" r:id="rId15"/>
    <p:sldId id="266" r:id="rId16"/>
    <p:sldId id="267" r:id="rId17"/>
    <p:sldId id="269" r:id="rId18"/>
    <p:sldId id="268" r:id="rId19"/>
    <p:sldId id="275" r:id="rId20"/>
    <p:sldId id="276" r:id="rId21"/>
    <p:sldId id="283" r:id="rId22"/>
    <p:sldId id="277" r:id="rId23"/>
    <p:sldId id="282" r:id="rId24"/>
    <p:sldId id="278" r:id="rId25"/>
    <p:sldId id="279" r:id="rId26"/>
    <p:sldId id="280" r:id="rId27"/>
    <p:sldId id="284" r:id="rId28"/>
    <p:sldId id="285" r:id="rId29"/>
    <p:sldId id="28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51" autoAdjust="0"/>
  </p:normalViewPr>
  <p:slideViewPr>
    <p:cSldViewPr snapToGrid="0">
      <p:cViewPr varScale="1">
        <p:scale>
          <a:sx n="58" d="100"/>
          <a:sy n="58"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193931026920882E-2"/>
          <c:y val="0.1335909970222485"/>
          <c:w val="0.93080606897307916"/>
          <c:h val="0.70368110554736629"/>
        </c:manualLayout>
      </c:layout>
      <c:barChart>
        <c:barDir val="col"/>
        <c:grouping val="clustered"/>
        <c:varyColors val="0"/>
        <c:ser>
          <c:idx val="0"/>
          <c:order val="0"/>
          <c:tx>
            <c:strRef>
              <c:f>Лист1!$B$1</c:f>
              <c:strCache>
                <c:ptCount val="1"/>
                <c:pt idx="0">
                  <c:v>Посещение театров, музеев, выставок.</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Pt>
            <c:idx val="3"/>
            <c:invertIfNegative val="0"/>
            <c:bubble3D val="0"/>
            <c:spPr>
              <a:solidFill>
                <a:schemeClr val="accent1"/>
              </a:solidFill>
              <a:ln w="19050">
                <a:solidFill>
                  <a:schemeClr val="lt1"/>
                </a:solidFill>
              </a:ln>
              <a:effectLst/>
            </c:spPr>
          </c:dPt>
          <c:cat>
            <c:strRef>
              <c:f>Лист1!$A$2:$A$5</c:f>
              <c:strCache>
                <c:ptCount val="3"/>
                <c:pt idx="0">
                  <c:v>Да,нравится</c:v>
                </c:pt>
                <c:pt idx="1">
                  <c:v>Не нравится</c:v>
                </c:pt>
                <c:pt idx="2">
                  <c:v>Не бывал</c:v>
                </c:pt>
              </c:strCache>
            </c:strRef>
          </c:cat>
          <c:val>
            <c:numRef>
              <c:f>Лист1!$B$2:$B$5</c:f>
              <c:numCache>
                <c:formatCode>General</c:formatCode>
                <c:ptCount val="4"/>
                <c:pt idx="0">
                  <c:v>8</c:v>
                </c:pt>
                <c:pt idx="1">
                  <c:v>23</c:v>
                </c:pt>
                <c:pt idx="2">
                  <c:v>69</c:v>
                </c:pt>
              </c:numCache>
            </c:numRef>
          </c:val>
        </c:ser>
        <c:dLbls>
          <c:showLegendKey val="0"/>
          <c:showVal val="0"/>
          <c:showCatName val="0"/>
          <c:showSerName val="0"/>
          <c:showPercent val="0"/>
          <c:showBubbleSize val="0"/>
        </c:dLbls>
        <c:gapWidth val="100"/>
        <c:axId val="374281696"/>
        <c:axId val="374289928"/>
      </c:barChart>
      <c:catAx>
        <c:axId val="374281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289928"/>
        <c:auto val="1"/>
        <c:lblAlgn val="ctr"/>
        <c:lblOffset val="100"/>
        <c:noMultiLvlLbl val="0"/>
      </c:catAx>
      <c:valAx>
        <c:axId val="374289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281696"/>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С удовольствием ли вы посещали уроки ИЗО в школе?</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cat>
            <c:strRef>
              <c:f>Лист1!$A$2:$A$4</c:f>
              <c:strCache>
                <c:ptCount val="3"/>
                <c:pt idx="0">
                  <c:v>Да</c:v>
                </c:pt>
                <c:pt idx="1">
                  <c:v>Иногда</c:v>
                </c:pt>
                <c:pt idx="2">
                  <c:v>Нет</c:v>
                </c:pt>
              </c:strCache>
            </c:strRef>
          </c:cat>
          <c:val>
            <c:numRef>
              <c:f>Лист1!$B$2:$B$4</c:f>
              <c:numCache>
                <c:formatCode>General</c:formatCode>
                <c:ptCount val="3"/>
                <c:pt idx="0">
                  <c:v>32</c:v>
                </c:pt>
                <c:pt idx="1">
                  <c:v>54</c:v>
                </c:pt>
                <c:pt idx="2">
                  <c:v>14</c:v>
                </c:pt>
              </c:numCache>
            </c:numRef>
          </c:val>
        </c:ser>
        <c:dLbls>
          <c:showLegendKey val="0"/>
          <c:showVal val="0"/>
          <c:showCatName val="0"/>
          <c:showSerName val="0"/>
          <c:showPercent val="0"/>
          <c:showBubbleSize val="0"/>
        </c:dLbls>
        <c:gapWidth val="100"/>
        <c:axId val="304355784"/>
        <c:axId val="304347160"/>
      </c:barChart>
      <c:catAx>
        <c:axId val="304355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4347160"/>
        <c:auto val="1"/>
        <c:lblAlgn val="ctr"/>
        <c:lblOffset val="100"/>
        <c:noMultiLvlLbl val="0"/>
      </c:catAx>
      <c:valAx>
        <c:axId val="304347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4355784"/>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1990095945527702E-2"/>
          <c:y val="7.3914694441785708E-2"/>
          <c:w val="0.92800990405447226"/>
          <c:h val="0.73036810505840444"/>
        </c:manualLayout>
      </c:layout>
      <c:barChart>
        <c:barDir val="col"/>
        <c:grouping val="clustered"/>
        <c:varyColors val="0"/>
        <c:ser>
          <c:idx val="0"/>
          <c:order val="0"/>
          <c:tx>
            <c:strRef>
              <c:f>Лист1!$B$1</c:f>
              <c:strCache>
                <c:ptCount val="1"/>
                <c:pt idx="0">
                  <c:v>Часто ли в вашей семье говорят об искусстве?</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cat>
            <c:strRef>
              <c:f>Лист1!$A$2:$A$4</c:f>
              <c:strCache>
                <c:ptCount val="3"/>
                <c:pt idx="0">
                  <c:v>Часто</c:v>
                </c:pt>
                <c:pt idx="1">
                  <c:v>Редко</c:v>
                </c:pt>
                <c:pt idx="2">
                  <c:v>Иногда</c:v>
                </c:pt>
              </c:strCache>
            </c:strRef>
          </c:cat>
          <c:val>
            <c:numRef>
              <c:f>Лист1!$B$2:$B$4</c:f>
              <c:numCache>
                <c:formatCode>General</c:formatCode>
                <c:ptCount val="3"/>
                <c:pt idx="0">
                  <c:v>10</c:v>
                </c:pt>
                <c:pt idx="1">
                  <c:v>54</c:v>
                </c:pt>
                <c:pt idx="2">
                  <c:v>36</c:v>
                </c:pt>
              </c:numCache>
            </c:numRef>
          </c:val>
        </c:ser>
        <c:dLbls>
          <c:showLegendKey val="0"/>
          <c:showVal val="0"/>
          <c:showCatName val="0"/>
          <c:showSerName val="0"/>
          <c:showPercent val="0"/>
          <c:showBubbleSize val="0"/>
        </c:dLbls>
        <c:gapWidth val="100"/>
        <c:axId val="374303256"/>
        <c:axId val="374306784"/>
      </c:barChart>
      <c:catAx>
        <c:axId val="374303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306784"/>
        <c:auto val="1"/>
        <c:lblAlgn val="ctr"/>
        <c:lblOffset val="100"/>
        <c:noMultiLvlLbl val="0"/>
      </c:catAx>
      <c:valAx>
        <c:axId val="37430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303256"/>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u-RU" dirty="0" smtClean="0"/>
          </a:p>
          <a:p>
            <a:pPr algn="ctr">
              <a:defRPr/>
            </a:pPr>
            <a:r>
              <a:rPr lang="ru-RU" dirty="0" smtClean="0"/>
              <a:t> </a:t>
            </a:r>
            <a:r>
              <a:rPr lang="ru-RU" dirty="0"/>
              <a:t>Сколько раз Вы посещали музеи, галереи или выставки за последний год?</a:t>
            </a:r>
          </a:p>
        </c:rich>
      </c:tx>
      <c:layout>
        <c:manualLayout>
          <c:xMode val="edge"/>
          <c:yMode val="edge"/>
          <c:x val="0.12986957191240364"/>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 Сколько раз Вы посещали музеи, галереи или выставки за последний год?</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Pt>
            <c:idx val="3"/>
            <c:invertIfNegative val="0"/>
            <c:bubble3D val="0"/>
            <c:spPr>
              <a:solidFill>
                <a:schemeClr val="accent1"/>
              </a:solidFill>
              <a:ln w="19050">
                <a:solidFill>
                  <a:schemeClr val="lt1"/>
                </a:solidFill>
              </a:ln>
              <a:effectLst/>
            </c:spPr>
          </c:dPt>
          <c:dPt>
            <c:idx val="4"/>
            <c:invertIfNegative val="0"/>
            <c:bubble3D val="0"/>
            <c:spPr>
              <a:solidFill>
                <a:schemeClr val="accent1"/>
              </a:solidFill>
              <a:ln w="19050">
                <a:solidFill>
                  <a:schemeClr val="lt1"/>
                </a:solidFill>
              </a:ln>
              <a:effectLst/>
            </c:spPr>
          </c:dPt>
          <c:cat>
            <c:strRef>
              <c:f>Лист1!$A$2:$A$6</c:f>
              <c:strCache>
                <c:ptCount val="5"/>
                <c:pt idx="0">
                  <c:v>1-2 раза</c:v>
                </c:pt>
                <c:pt idx="1">
                  <c:v>3-4 раза</c:v>
                </c:pt>
                <c:pt idx="2">
                  <c:v>5-6 раз</c:v>
                </c:pt>
                <c:pt idx="3">
                  <c:v>Более 5</c:v>
                </c:pt>
                <c:pt idx="4">
                  <c:v>Вообще не посещал</c:v>
                </c:pt>
              </c:strCache>
            </c:strRef>
          </c:cat>
          <c:val>
            <c:numRef>
              <c:f>Лист1!$B$2:$B$6</c:f>
              <c:numCache>
                <c:formatCode>General</c:formatCode>
                <c:ptCount val="5"/>
                <c:pt idx="0">
                  <c:v>25</c:v>
                </c:pt>
                <c:pt idx="1">
                  <c:v>23</c:v>
                </c:pt>
                <c:pt idx="2">
                  <c:v>10</c:v>
                </c:pt>
                <c:pt idx="3">
                  <c:v>22</c:v>
                </c:pt>
                <c:pt idx="4">
                  <c:v>15</c:v>
                </c:pt>
              </c:numCache>
            </c:numRef>
          </c:val>
        </c:ser>
        <c:dLbls>
          <c:showLegendKey val="0"/>
          <c:showVal val="0"/>
          <c:showCatName val="0"/>
          <c:showSerName val="0"/>
          <c:showPercent val="0"/>
          <c:showBubbleSize val="0"/>
        </c:dLbls>
        <c:gapWidth val="100"/>
        <c:axId val="366750664"/>
        <c:axId val="366747920"/>
      </c:barChart>
      <c:catAx>
        <c:axId val="366750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66747920"/>
        <c:auto val="1"/>
        <c:lblAlgn val="ctr"/>
        <c:lblOffset val="100"/>
        <c:noMultiLvlLbl val="0"/>
      </c:catAx>
      <c:valAx>
        <c:axId val="36674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66750664"/>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185728691406528"/>
          <c:y val="5.88842201991642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Сколько часов в день вы проводите перед экраном телефона, компьютера, телевизора?</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Pt>
            <c:idx val="3"/>
            <c:invertIfNegative val="0"/>
            <c:bubble3D val="0"/>
            <c:spPr>
              <a:solidFill>
                <a:schemeClr val="accent1"/>
              </a:solidFill>
              <a:ln w="19050">
                <a:solidFill>
                  <a:schemeClr val="lt1"/>
                </a:solidFill>
              </a:ln>
              <a:effectLst/>
            </c:spPr>
          </c:dPt>
          <c:cat>
            <c:strRef>
              <c:f>Лист1!$A$2:$A$5</c:f>
              <c:strCache>
                <c:ptCount val="4"/>
                <c:pt idx="0">
                  <c:v>Менее часа</c:v>
                </c:pt>
                <c:pt idx="1">
                  <c:v>2-3 часа</c:v>
                </c:pt>
                <c:pt idx="2">
                  <c:v>4-5 часов</c:v>
                </c:pt>
                <c:pt idx="3">
                  <c:v>Более 5 часов</c:v>
                </c:pt>
              </c:strCache>
            </c:strRef>
          </c:cat>
          <c:val>
            <c:numRef>
              <c:f>Лист1!$B$2:$B$5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dLbls>
        <c:gapWidth val="100"/>
        <c:axId val="374296984"/>
        <c:axId val="374296592"/>
      </c:barChart>
      <c:catAx>
        <c:axId val="374296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4296592"/>
        <c:auto val="1"/>
        <c:lblAlgn val="ctr"/>
        <c:lblOffset val="100"/>
        <c:noMultiLvlLbl val="0"/>
      </c:catAx>
      <c:valAx>
        <c:axId val="37429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4296984"/>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A13C3-77A4-4186-A7B7-D9167B99B5C5}" type="datetimeFigureOut">
              <a:rPr lang="ru-RU" smtClean="0"/>
              <a:t>22.01.2022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64ABA-7222-43BF-AC24-EA9D3A6B109A}" type="slidenum">
              <a:rPr lang="ru-RU" smtClean="0"/>
              <a:t>‹#›</a:t>
            </a:fld>
            <a:endParaRPr lang="ru-RU"/>
          </a:p>
        </p:txBody>
      </p:sp>
    </p:spTree>
    <p:extLst>
      <p:ext uri="{BB962C8B-B14F-4D97-AF65-F5344CB8AC3E}">
        <p14:creationId xmlns:p14="http://schemas.microsoft.com/office/powerpoint/2010/main" val="309417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464ABA-7222-43BF-AC24-EA9D3A6B109A}" type="slidenum">
              <a:rPr lang="ru-RU" smtClean="0"/>
              <a:t>27</a:t>
            </a:fld>
            <a:endParaRPr lang="ru-RU"/>
          </a:p>
        </p:txBody>
      </p:sp>
    </p:spTree>
    <p:extLst>
      <p:ext uri="{BB962C8B-B14F-4D97-AF65-F5344CB8AC3E}">
        <p14:creationId xmlns:p14="http://schemas.microsoft.com/office/powerpoint/2010/main" val="5258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136534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408709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973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153985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463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7407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74869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76187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136759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6B3FCE-E719-456C-8E9D-8A2B39D34A38}"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78748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6B3FCE-E719-456C-8E9D-8A2B39D34A38}"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49238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6B3FCE-E719-456C-8E9D-8A2B39D34A38}" type="datetimeFigureOut">
              <a:rPr lang="ru-RU" smtClean="0"/>
              <a:t>22.01.2022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37080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6B3FCE-E719-456C-8E9D-8A2B39D34A38}" type="datetimeFigureOut">
              <a:rPr lang="ru-RU" smtClean="0"/>
              <a:t>22.01.2022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3434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B3FCE-E719-456C-8E9D-8A2B39D34A38}" type="datetimeFigureOut">
              <a:rPr lang="ru-RU" smtClean="0"/>
              <a:t>22.01.2022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56928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6B3FCE-E719-456C-8E9D-8A2B39D34A38}"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341828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6B3FCE-E719-456C-8E9D-8A2B39D34A38}"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95F805-D3D1-4C9E-9B78-923A6F66C538}" type="slidenum">
              <a:rPr lang="ru-RU" smtClean="0"/>
              <a:t>‹#›</a:t>
            </a:fld>
            <a:endParaRPr lang="ru-RU"/>
          </a:p>
        </p:txBody>
      </p:sp>
    </p:spTree>
    <p:extLst>
      <p:ext uri="{BB962C8B-B14F-4D97-AF65-F5344CB8AC3E}">
        <p14:creationId xmlns:p14="http://schemas.microsoft.com/office/powerpoint/2010/main" val="22829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6B3FCE-E719-456C-8E9D-8A2B39D34A38}" type="datetimeFigureOut">
              <a:rPr lang="ru-RU" smtClean="0"/>
              <a:t>22.01.2022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95F805-D3D1-4C9E-9B78-923A6F66C538}" type="slidenum">
              <a:rPr lang="ru-RU" smtClean="0"/>
              <a:t>‹#›</a:t>
            </a:fld>
            <a:endParaRPr lang="ru-RU"/>
          </a:p>
        </p:txBody>
      </p:sp>
    </p:spTree>
    <p:extLst>
      <p:ext uri="{BB962C8B-B14F-4D97-AF65-F5344CB8AC3E}">
        <p14:creationId xmlns:p14="http://schemas.microsoft.com/office/powerpoint/2010/main" val="664580359"/>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4.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Произведения изобразительного искусства в жизни современных подростков.</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Новосибирская область, </a:t>
            </a:r>
            <a:r>
              <a:rPr lang="ru-RU" dirty="0" err="1" smtClean="0"/>
              <a:t>Искитимский</a:t>
            </a:r>
            <a:r>
              <a:rPr lang="ru-RU" dirty="0" smtClean="0"/>
              <a:t> район</a:t>
            </a:r>
          </a:p>
          <a:p>
            <a:r>
              <a:rPr lang="ru-RU" dirty="0" smtClean="0"/>
              <a:t>МБОУ СОШ №3 Р.П </a:t>
            </a:r>
            <a:r>
              <a:rPr lang="ru-RU" dirty="0" err="1" smtClean="0"/>
              <a:t>Линёво</a:t>
            </a:r>
            <a:r>
              <a:rPr lang="ru-RU" dirty="0" smtClean="0"/>
              <a:t>.</a:t>
            </a:r>
          </a:p>
          <a:p>
            <a:r>
              <a:rPr lang="ru-RU" dirty="0" smtClean="0"/>
              <a:t>Подготовил проект ученик 9 «Б» класса Черных Семён.</a:t>
            </a:r>
            <a:endParaRPr lang="ru-RU" dirty="0"/>
          </a:p>
        </p:txBody>
      </p:sp>
    </p:spTree>
    <p:extLst>
      <p:ext uri="{BB962C8B-B14F-4D97-AF65-F5344CB8AC3E}">
        <p14:creationId xmlns:p14="http://schemas.microsoft.com/office/powerpoint/2010/main" val="182388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Примеры живописи: пейзажи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493" y="1690688"/>
            <a:ext cx="4067175" cy="304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777" y="1690688"/>
            <a:ext cx="3808021" cy="3048000"/>
          </a:xfrm>
          <a:prstGeom prst="rect">
            <a:avLst/>
          </a:prstGeom>
        </p:spPr>
      </p:pic>
    </p:spTree>
    <p:extLst>
      <p:ext uri="{BB962C8B-B14F-4D97-AF65-F5344CB8AC3E}">
        <p14:creationId xmlns:p14="http://schemas.microsoft.com/office/powerpoint/2010/main" val="53664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Натюрморт</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2744" y="1930400"/>
            <a:ext cx="3881437" cy="388143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103" y="1930400"/>
            <a:ext cx="3751976" cy="3881437"/>
          </a:xfrm>
          <a:prstGeom prst="rect">
            <a:avLst/>
          </a:prstGeom>
        </p:spPr>
      </p:pic>
    </p:spTree>
    <p:extLst>
      <p:ext uri="{BB962C8B-B14F-4D97-AF65-F5344CB8AC3E}">
        <p14:creationId xmlns:p14="http://schemas.microsoft.com/office/powerpoint/2010/main" val="295027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Интерьер</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465" y="1930400"/>
            <a:ext cx="3420529" cy="3556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294" y="1835398"/>
            <a:ext cx="3672581" cy="3556000"/>
          </a:xfrm>
          <a:prstGeom prst="rect">
            <a:avLst/>
          </a:prstGeom>
        </p:spPr>
      </p:pic>
    </p:spTree>
    <p:extLst>
      <p:ext uri="{BB962C8B-B14F-4D97-AF65-F5344CB8AC3E}">
        <p14:creationId xmlns:p14="http://schemas.microsoft.com/office/powerpoint/2010/main" val="217354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Абстрактная живопись</a:t>
            </a:r>
            <a:br>
              <a:rPr lang="ru-RU" dirty="0" smtClean="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692" y="1930400"/>
            <a:ext cx="4910046" cy="388143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09" y="1930400"/>
            <a:ext cx="4073236" cy="3881437"/>
          </a:xfrm>
          <a:prstGeom prst="rect">
            <a:avLst/>
          </a:prstGeom>
        </p:spPr>
      </p:pic>
    </p:spTree>
    <p:extLst>
      <p:ext uri="{BB962C8B-B14F-4D97-AF65-F5344CB8AC3E}">
        <p14:creationId xmlns:p14="http://schemas.microsoft.com/office/powerpoint/2010/main" val="3634777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Жанровая живопись</a:t>
            </a:r>
            <a:br>
              <a:rPr lang="ru-RU"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614" y="1721201"/>
            <a:ext cx="4839697" cy="3881437"/>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031" y="1721201"/>
            <a:ext cx="4280112" cy="3881437"/>
          </a:xfrm>
          <a:prstGeom prst="rect">
            <a:avLst/>
          </a:prstGeom>
        </p:spPr>
      </p:pic>
    </p:spTree>
    <p:extLst>
      <p:ext uri="{BB962C8B-B14F-4D97-AF65-F5344CB8AC3E}">
        <p14:creationId xmlns:p14="http://schemas.microsoft.com/office/powerpoint/2010/main" val="359964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Кто же такой подросток?</a:t>
            </a:r>
            <a:endParaRPr lang="ru-RU" dirty="0"/>
          </a:p>
        </p:txBody>
      </p:sp>
      <p:sp>
        <p:nvSpPr>
          <p:cNvPr id="3" name="Объект 2"/>
          <p:cNvSpPr>
            <a:spLocks noGrp="1"/>
          </p:cNvSpPr>
          <p:nvPr>
            <p:ph idx="1"/>
          </p:nvPr>
        </p:nvSpPr>
        <p:spPr/>
        <p:txBody>
          <a:bodyPr/>
          <a:lstStyle/>
          <a:p>
            <a:pPr algn="just"/>
            <a:r>
              <a:rPr lang="ru-RU" dirty="0" smtClean="0"/>
              <a:t>В различных источниках термин «подросток» объясняется по-разному. Так, например, в Толковом словаре Ожегова говорится, что подросток – это мальчик или девочка в отроческом возрасте, в то время, как в Психологической энциклопедии слово «подросток» означает несовершеннолетний, находящийся на этапе развития личности, характеризующийся коренной психофизиологической перестройкой организма, формированием новых адаптационных механизмов.</a:t>
            </a:r>
            <a:endParaRPr lang="ru-RU" dirty="0"/>
          </a:p>
        </p:txBody>
      </p:sp>
    </p:spTree>
    <p:extLst>
      <p:ext uri="{BB962C8B-B14F-4D97-AF65-F5344CB8AC3E}">
        <p14:creationId xmlns:p14="http://schemas.microsoft.com/office/powerpoint/2010/main" val="739606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38348"/>
            <a:ext cx="8596668" cy="1320800"/>
          </a:xfrm>
        </p:spPr>
        <p:txBody>
          <a:bodyPr/>
          <a:lstStyle/>
          <a:p>
            <a:pPr algn="ctr"/>
            <a:r>
              <a:rPr lang="ru-RU" dirty="0" smtClean="0"/>
              <a:t>Почему подростков выделяют среди остальных людей?</a:t>
            </a:r>
            <a:endParaRPr lang="ru-RU" dirty="0"/>
          </a:p>
        </p:txBody>
      </p:sp>
      <p:sp>
        <p:nvSpPr>
          <p:cNvPr id="3" name="Объект 2"/>
          <p:cNvSpPr>
            <a:spLocks noGrp="1"/>
          </p:cNvSpPr>
          <p:nvPr>
            <p:ph idx="1"/>
          </p:nvPr>
        </p:nvSpPr>
        <p:spPr/>
        <p:txBody>
          <a:bodyPr/>
          <a:lstStyle/>
          <a:p>
            <a:r>
              <a:rPr lang="ru-RU" dirty="0"/>
              <a:t>В этот период человек очень эмоционален, вспыльчив и резок в своих суждениях. Это самый трудный психологический этап в жизни человека. У подростка начинает меняться сознание, он взрослеет, начинает понимать то, что в детстве его даже не заботило. В этом возрасте человек сталкивается с различными проблемами: взаимоотношения в школе, дома, с друзьями, выбор профессии, правила и нормы общества и т.д. Именно в этот период он выбирает себе цели жизни, определяет систему собственных ценностей. В этом подростку помогают его увлечения, они помогают найти то, что в дальнейшем пригодится ему в жизни.</a:t>
            </a:r>
          </a:p>
          <a:p>
            <a:pPr marL="0" indent="0" algn="just">
              <a:buNone/>
            </a:pPr>
            <a:endParaRPr lang="ru-RU" dirty="0"/>
          </a:p>
        </p:txBody>
      </p:sp>
    </p:spTree>
    <p:extLst>
      <p:ext uri="{BB962C8B-B14F-4D97-AF65-F5344CB8AC3E}">
        <p14:creationId xmlns:p14="http://schemas.microsoft.com/office/powerpoint/2010/main" val="161420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90846"/>
            <a:ext cx="8596668" cy="1320800"/>
          </a:xfrm>
        </p:spPr>
        <p:txBody>
          <a:bodyPr/>
          <a:lstStyle/>
          <a:p>
            <a:pPr algn="ctr"/>
            <a:r>
              <a:rPr lang="ru-RU" dirty="0" smtClean="0"/>
              <a:t>Увлечения подростков. </a:t>
            </a:r>
            <a:endParaRPr lang="ru-RU" dirty="0"/>
          </a:p>
        </p:txBody>
      </p:sp>
      <p:sp>
        <p:nvSpPr>
          <p:cNvPr id="3" name="Объект 2"/>
          <p:cNvSpPr>
            <a:spLocks noGrp="1"/>
          </p:cNvSpPr>
          <p:nvPr>
            <p:ph idx="1"/>
          </p:nvPr>
        </p:nvSpPr>
        <p:spPr>
          <a:xfrm>
            <a:off x="677334" y="1930400"/>
            <a:ext cx="8596668" cy="3880773"/>
          </a:xfrm>
        </p:spPr>
        <p:txBody>
          <a:bodyPr/>
          <a:lstStyle/>
          <a:p>
            <a:pPr marL="0" indent="0">
              <a:buNone/>
            </a:pPr>
            <a:r>
              <a:rPr lang="ru-RU" dirty="0" smtClean="0"/>
              <a:t>Их можно разделить на несколько видов</a:t>
            </a:r>
            <a:r>
              <a:rPr lang="en-US" dirty="0" smtClean="0"/>
              <a:t>:</a:t>
            </a:r>
            <a:endParaRPr lang="ru-RU" dirty="0" smtClean="0"/>
          </a:p>
          <a:p>
            <a:r>
              <a:rPr lang="ru-RU" dirty="0" err="1" smtClean="0"/>
              <a:t>Интелектуальные</a:t>
            </a:r>
            <a:r>
              <a:rPr lang="ru-RU" dirty="0" smtClean="0"/>
              <a:t>;</a:t>
            </a:r>
          </a:p>
          <a:p>
            <a:r>
              <a:rPr lang="ru-RU" dirty="0" smtClean="0"/>
              <a:t>Компьютерные(преобладают среди </a:t>
            </a:r>
            <a:r>
              <a:rPr lang="ru-RU" dirty="0" err="1" smtClean="0"/>
              <a:t>тинейджеров</a:t>
            </a:r>
            <a:r>
              <a:rPr lang="ru-RU" dirty="0" smtClean="0"/>
              <a:t>);</a:t>
            </a:r>
          </a:p>
          <a:p>
            <a:r>
              <a:rPr lang="ru-RU" dirty="0" smtClean="0"/>
              <a:t>Спортивные;</a:t>
            </a:r>
          </a:p>
          <a:p>
            <a:r>
              <a:rPr lang="ru-RU" dirty="0" smtClean="0"/>
              <a:t>Накопительные;</a:t>
            </a:r>
          </a:p>
          <a:p>
            <a:r>
              <a:rPr lang="ru-RU" dirty="0" smtClean="0"/>
              <a:t>Творческие;</a:t>
            </a:r>
          </a:p>
          <a:p>
            <a:r>
              <a:rPr lang="ru-RU" dirty="0" smtClean="0"/>
              <a:t>Увлечения, связанные с подростковой модой;</a:t>
            </a:r>
          </a:p>
          <a:p>
            <a:r>
              <a:rPr lang="ru-RU" dirty="0" smtClean="0"/>
              <a:t>Увлечения, связанные с субкультурой и </a:t>
            </a:r>
            <a:r>
              <a:rPr lang="ru-RU" dirty="0" err="1" smtClean="0"/>
              <a:t>т.д</a:t>
            </a:r>
            <a:endParaRPr lang="ru-RU" dirty="0"/>
          </a:p>
        </p:txBody>
      </p:sp>
    </p:spTree>
    <p:extLst>
      <p:ext uri="{BB962C8B-B14F-4D97-AF65-F5344CB8AC3E}">
        <p14:creationId xmlns:p14="http://schemas.microsoft.com/office/powerpoint/2010/main" val="228774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Анкетирование подростков от 14 до 16 лет</a:t>
            </a:r>
            <a:endParaRPr lang="ru-RU" dirty="0"/>
          </a:p>
        </p:txBody>
      </p:sp>
      <p:sp>
        <p:nvSpPr>
          <p:cNvPr id="3" name="Объект 2"/>
          <p:cNvSpPr>
            <a:spLocks noGrp="1"/>
          </p:cNvSpPr>
          <p:nvPr>
            <p:ph idx="1"/>
          </p:nvPr>
        </p:nvSpPr>
        <p:spPr/>
        <p:txBody>
          <a:bodyPr/>
          <a:lstStyle/>
          <a:p>
            <a:r>
              <a:rPr lang="ru-RU" dirty="0" smtClean="0"/>
              <a:t>Если рассматривать меня, как респондента, то можно сказать, что меня не увлекают художественные произведения, я не вижу в них ничего особенного. Можно считать, что мой случай является одним из показательных в данном проекте. Почему же я выбрал данную тему для рассматривания? Ответ таков : мне стало интересно, много ли таких подростков, как я, в моём окружении, или всё таки тинэйджеров, активно интересующихся изобразительным искусством, больше? Это мы выясним в результате анкетирования.</a:t>
            </a:r>
            <a:endParaRPr lang="ru-RU" dirty="0"/>
          </a:p>
          <a:p>
            <a:endParaRPr lang="ru-RU" dirty="0"/>
          </a:p>
        </p:txBody>
      </p:sp>
    </p:spTree>
    <p:extLst>
      <p:ext uri="{BB962C8B-B14F-4D97-AF65-F5344CB8AC3E}">
        <p14:creationId xmlns:p14="http://schemas.microsoft.com/office/powerpoint/2010/main" val="4075535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Результаты анкетирования в диаграммах</a:t>
            </a:r>
            <a:endParaRPr lang="ru-RU" dirty="0"/>
          </a:p>
        </p:txBody>
      </p:sp>
      <p:sp>
        <p:nvSpPr>
          <p:cNvPr id="3" name="Объект 2"/>
          <p:cNvSpPr>
            <a:spLocks noGrp="1"/>
          </p:cNvSpPr>
          <p:nvPr>
            <p:ph idx="1"/>
          </p:nvPr>
        </p:nvSpPr>
        <p:spPr/>
        <p:txBody>
          <a:bodyPr/>
          <a:lstStyle/>
          <a:p>
            <a:endParaRPr lang="ru-RU" dirty="0"/>
          </a:p>
        </p:txBody>
      </p:sp>
      <p:graphicFrame>
        <p:nvGraphicFramePr>
          <p:cNvPr id="4" name="Диаграмма 3"/>
          <p:cNvGraphicFramePr/>
          <p:nvPr>
            <p:extLst>
              <p:ext uri="{D42A27DB-BD31-4B8C-83A1-F6EECF244321}">
                <p14:modId xmlns:p14="http://schemas.microsoft.com/office/powerpoint/2010/main" val="516339026"/>
              </p:ext>
            </p:extLst>
          </p:nvPr>
        </p:nvGraphicFramePr>
        <p:xfrm>
          <a:off x="1867758" y="2407512"/>
          <a:ext cx="6420592" cy="3479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884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Содержание проекта</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hlinkClick r:id="rId2" action="ppaction://hlinksldjump"/>
              </a:rPr>
              <a:t>Введение;</a:t>
            </a:r>
            <a:endParaRPr lang="ru-RU" dirty="0" smtClean="0"/>
          </a:p>
          <a:p>
            <a:r>
              <a:rPr lang="ru-RU" dirty="0" smtClean="0">
                <a:hlinkClick r:id="rId3" action="ppaction://hlinksldjump"/>
              </a:rPr>
              <a:t>Цель </a:t>
            </a:r>
            <a:r>
              <a:rPr lang="ru-RU" dirty="0" smtClean="0">
                <a:hlinkClick r:id="rId3" action="ppaction://hlinksldjump"/>
              </a:rPr>
              <a:t>проекта</a:t>
            </a:r>
            <a:r>
              <a:rPr lang="ru-RU" dirty="0" smtClean="0"/>
              <a:t>;</a:t>
            </a:r>
            <a:endParaRPr lang="ru-RU" dirty="0" smtClean="0"/>
          </a:p>
          <a:p>
            <a:r>
              <a:rPr lang="ru-RU" dirty="0" smtClean="0">
                <a:hlinkClick r:id="rId4" action="ppaction://hlinksldjump"/>
              </a:rPr>
              <a:t>Задачи </a:t>
            </a:r>
            <a:r>
              <a:rPr lang="ru-RU" dirty="0" smtClean="0">
                <a:hlinkClick r:id="rId4" action="ppaction://hlinksldjump"/>
              </a:rPr>
              <a:t>проекта</a:t>
            </a:r>
            <a:r>
              <a:rPr lang="ru-RU" dirty="0" smtClean="0"/>
              <a:t>;</a:t>
            </a:r>
            <a:endParaRPr lang="ru-RU" dirty="0" smtClean="0"/>
          </a:p>
          <a:p>
            <a:r>
              <a:rPr lang="ru-RU" dirty="0" smtClean="0">
                <a:hlinkClick r:id="rId5" action="ppaction://hlinksldjump"/>
              </a:rPr>
              <a:t>Гипотеза</a:t>
            </a:r>
            <a:r>
              <a:rPr lang="ru-RU" dirty="0" smtClean="0"/>
              <a:t>;</a:t>
            </a:r>
            <a:endParaRPr lang="ru-RU" dirty="0" smtClean="0"/>
          </a:p>
          <a:p>
            <a:r>
              <a:rPr lang="ru-RU" dirty="0" smtClean="0">
                <a:hlinkClick r:id="rId6" action="ppaction://hlinksldjump"/>
              </a:rPr>
              <a:t>Актуальность проблемы;</a:t>
            </a:r>
            <a:endParaRPr lang="ru-RU" dirty="0" smtClean="0"/>
          </a:p>
          <a:p>
            <a:r>
              <a:rPr lang="ru-RU" dirty="0" smtClean="0">
                <a:hlinkClick r:id="rId7" action="ppaction://hlinksldjump"/>
              </a:rPr>
              <a:t>Определение изобразительного </a:t>
            </a:r>
            <a:r>
              <a:rPr lang="ru-RU" dirty="0" err="1" smtClean="0">
                <a:hlinkClick r:id="rId7" action="ppaction://hlinksldjump"/>
              </a:rPr>
              <a:t>исскуства</a:t>
            </a:r>
            <a:r>
              <a:rPr lang="ru-RU" dirty="0" smtClean="0">
                <a:hlinkClick r:id="rId7" action="ppaction://hlinksldjump"/>
              </a:rPr>
              <a:t>;</a:t>
            </a:r>
            <a:endParaRPr lang="ru-RU" dirty="0" smtClean="0"/>
          </a:p>
          <a:p>
            <a:r>
              <a:rPr lang="ru-RU" dirty="0" smtClean="0">
                <a:hlinkClick r:id="rId8" action="ppaction://hlinksldjump"/>
              </a:rPr>
              <a:t>Кто такой подросток</a:t>
            </a:r>
            <a:r>
              <a:rPr lang="ru-RU" dirty="0" smtClean="0">
                <a:hlinkClick r:id="rId8" action="ppaction://hlinksldjump"/>
              </a:rPr>
              <a:t>?</a:t>
            </a:r>
            <a:r>
              <a:rPr lang="ru-RU" dirty="0" smtClean="0"/>
              <a:t>;</a:t>
            </a:r>
            <a:endParaRPr lang="ru-RU" dirty="0" smtClean="0"/>
          </a:p>
          <a:p>
            <a:r>
              <a:rPr lang="ru-RU" dirty="0" smtClean="0">
                <a:hlinkClick r:id="rId9" action="ppaction://hlinksldjump"/>
              </a:rPr>
              <a:t>Основные увлечения современных подростков;</a:t>
            </a:r>
            <a:endParaRPr lang="ru-RU" dirty="0" smtClean="0"/>
          </a:p>
          <a:p>
            <a:r>
              <a:rPr lang="ru-RU" dirty="0" smtClean="0">
                <a:hlinkClick r:id="rId10" action="ppaction://hlinksldjump"/>
              </a:rPr>
              <a:t>Анкетирование</a:t>
            </a:r>
            <a:r>
              <a:rPr lang="ru-RU" dirty="0" smtClean="0"/>
              <a:t>;</a:t>
            </a:r>
            <a:endParaRPr lang="ru-RU" dirty="0" smtClean="0"/>
          </a:p>
          <a:p>
            <a:r>
              <a:rPr lang="ru-RU" dirty="0">
                <a:hlinkClick r:id="rId11" action="ppaction://hlinksldjump"/>
              </a:rPr>
              <a:t>Р</a:t>
            </a:r>
            <a:r>
              <a:rPr lang="ru-RU" dirty="0" smtClean="0">
                <a:hlinkClick r:id="rId11" action="ppaction://hlinksldjump"/>
              </a:rPr>
              <a:t>езультаты анкетирования;</a:t>
            </a:r>
            <a:endParaRPr lang="ru-RU" dirty="0" smtClean="0"/>
          </a:p>
          <a:p>
            <a:r>
              <a:rPr lang="ru-RU" dirty="0" smtClean="0">
                <a:hlinkClick r:id="rId12" action="ppaction://hlinksldjump"/>
              </a:rPr>
              <a:t>Почему в наше время всё-таки стоит сходить в музей</a:t>
            </a:r>
            <a:r>
              <a:rPr lang="ru-RU" dirty="0" smtClean="0">
                <a:hlinkClick r:id="rId12" action="ppaction://hlinksldjump"/>
              </a:rPr>
              <a:t>?</a:t>
            </a:r>
            <a:endParaRPr lang="ru-RU" dirty="0" smtClean="0"/>
          </a:p>
          <a:p>
            <a:r>
              <a:rPr lang="ru-RU" dirty="0" smtClean="0">
                <a:hlinkClick r:id="rId13" action="ppaction://hlinksldjump"/>
              </a:rPr>
              <a:t>Личный пример походов в музей(фотографии);</a:t>
            </a:r>
            <a:endParaRPr lang="ru-RU" dirty="0"/>
          </a:p>
          <a:p>
            <a:r>
              <a:rPr lang="ru-RU" dirty="0" smtClean="0">
                <a:hlinkClick r:id="rId14" action="ppaction://hlinksldjump"/>
              </a:rPr>
              <a:t>Заключение.</a:t>
            </a:r>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371165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3529503239"/>
              </p:ext>
            </p:extLst>
          </p:nvPr>
        </p:nvGraphicFramePr>
        <p:xfrm>
          <a:off x="2438400" y="1199408"/>
          <a:ext cx="6016832" cy="409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6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524111464"/>
              </p:ext>
            </p:extLst>
          </p:nvPr>
        </p:nvGraphicFramePr>
        <p:xfrm>
          <a:off x="2224644" y="1282535"/>
          <a:ext cx="6171210" cy="3823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889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p:nvPr>
            <p:extLst>
              <p:ext uri="{D42A27DB-BD31-4B8C-83A1-F6EECF244321}">
                <p14:modId xmlns:p14="http://schemas.microsoft.com/office/powerpoint/2010/main" val="1545427466"/>
              </p:ext>
            </p:extLst>
          </p:nvPr>
        </p:nvGraphicFramePr>
        <p:xfrm>
          <a:off x="2174506" y="577164"/>
          <a:ext cx="7052622" cy="4505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144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4172896262"/>
              </p:ext>
            </p:extLst>
          </p:nvPr>
        </p:nvGraphicFramePr>
        <p:xfrm>
          <a:off x="2578266" y="731541"/>
          <a:ext cx="6351978" cy="476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253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Результаты анкетирования</a:t>
            </a:r>
            <a:endParaRPr lang="ru-RU" dirty="0"/>
          </a:p>
        </p:txBody>
      </p:sp>
      <p:sp>
        <p:nvSpPr>
          <p:cNvPr id="3" name="Объект 2"/>
          <p:cNvSpPr>
            <a:spLocks noGrp="1"/>
          </p:cNvSpPr>
          <p:nvPr>
            <p:ph idx="1"/>
          </p:nvPr>
        </p:nvSpPr>
        <p:spPr/>
        <p:txBody>
          <a:bodyPr/>
          <a:lstStyle/>
          <a:p>
            <a:r>
              <a:rPr lang="ru-RU" dirty="0" smtClean="0"/>
              <a:t>Проанализировав результаты анкетирования, можно сделать вывод о том , что подросткам нравится изобразительное искусство, но они очень редко (или вообще) не посещают музеи, не сталкиваются с ними. Причин данному фактору много : родители не водили их на выставки в детстве, неприязнь к художественным произведениям, отдалённость от музеев (в регионах), а в наше время этому препятствует и </a:t>
            </a:r>
            <a:r>
              <a:rPr lang="ru-RU" dirty="0" err="1" smtClean="0"/>
              <a:t>коронавирусная</a:t>
            </a:r>
            <a:r>
              <a:rPr lang="ru-RU" dirty="0" smtClean="0"/>
              <a:t> инфекция. </a:t>
            </a:r>
          </a:p>
          <a:p>
            <a:pPr marL="0" indent="0">
              <a:buNone/>
            </a:pPr>
            <a:r>
              <a:rPr lang="ru-RU" dirty="0" smtClean="0"/>
              <a:t> </a:t>
            </a:r>
            <a:endParaRPr lang="ru-RU" dirty="0"/>
          </a:p>
        </p:txBody>
      </p:sp>
    </p:spTree>
    <p:extLst>
      <p:ext uri="{BB962C8B-B14F-4D97-AF65-F5344CB8AC3E}">
        <p14:creationId xmlns:p14="http://schemas.microsoft.com/office/powerpoint/2010/main" val="4143362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Почему в наше время всё-таки стоит ходить в музеи живописи?</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Одна из главных причин – </a:t>
            </a:r>
            <a:r>
              <a:rPr lang="ru-RU" dirty="0" err="1" smtClean="0"/>
              <a:t>то,что</a:t>
            </a:r>
            <a:r>
              <a:rPr lang="ru-RU" dirty="0" smtClean="0"/>
              <a:t> в наше время можно сходить бесплатно, благодаря Пушкинской карте.</a:t>
            </a:r>
          </a:p>
          <a:p>
            <a:r>
              <a:rPr lang="ru-RU" sz="2000" b="1" dirty="0">
                <a:latin typeface="Calibri" panose="020F0502020204030204" pitchFamily="34" charset="0"/>
                <a:cs typeface="Calibri" panose="020F0502020204030204" pitchFamily="34" charset="0"/>
              </a:rPr>
              <a:t>Пушкинская</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карта</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это</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государственная</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программа</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приобщения</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молодежи</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к</a:t>
            </a:r>
            <a:r>
              <a:rPr lang="ru-RU" sz="2000" dirty="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культуре</a:t>
            </a:r>
            <a:r>
              <a:rPr lang="ru-RU" sz="2000" b="1" dirty="0" smtClean="0">
                <a:latin typeface="Calibri" panose="020F0502020204030204" pitchFamily="34" charset="0"/>
                <a:cs typeface="Calibri" panose="020F0502020204030204" pitchFamily="34" charset="0"/>
              </a:rPr>
              <a:t>.</a:t>
            </a:r>
          </a:p>
          <a:p>
            <a:r>
              <a:rPr lang="ru-RU" sz="2000" dirty="0">
                <a:latin typeface="Calibri" panose="020F0502020204030204" pitchFamily="34" charset="0"/>
                <a:cs typeface="Calibri" panose="020F0502020204030204" pitchFamily="34" charset="0"/>
              </a:rPr>
              <a:t> </a:t>
            </a:r>
            <a:r>
              <a:rPr lang="ru-RU" sz="2000" dirty="0" smtClean="0">
                <a:latin typeface="Calibri" panose="020F0502020204030204" pitchFamily="34" charset="0"/>
                <a:cs typeface="Calibri" panose="020F0502020204030204" pitchFamily="34" charset="0"/>
              </a:rPr>
              <a:t>Желающие </a:t>
            </a:r>
            <a:r>
              <a:rPr lang="ru-RU" sz="2000" dirty="0">
                <a:latin typeface="Calibri" panose="020F0502020204030204" pitchFamily="34" charset="0"/>
                <a:cs typeface="Calibri" panose="020F0502020204030204" pitchFamily="34" charset="0"/>
              </a:rPr>
              <a:t>могут оформить виртуальную карту </a:t>
            </a:r>
            <a:r>
              <a:rPr lang="ru-RU" sz="2000" dirty="0" smtClean="0">
                <a:latin typeface="Calibri" panose="020F0502020204030204" pitchFamily="34" charset="0"/>
                <a:cs typeface="Calibri" panose="020F0502020204030204" pitchFamily="34" charset="0"/>
              </a:rPr>
              <a:t>, </a:t>
            </a:r>
            <a:r>
              <a:rPr lang="ru-RU" sz="2000" dirty="0">
                <a:latin typeface="Calibri" panose="020F0502020204030204" pitchFamily="34" charset="0"/>
                <a:cs typeface="Calibri" panose="020F0502020204030204" pitchFamily="34" charset="0"/>
              </a:rPr>
              <a:t>на счету которой будет 3000 </a:t>
            </a:r>
            <a:r>
              <a:rPr lang="ru-RU" sz="2000" dirty="0" smtClean="0">
                <a:latin typeface="Calibri" panose="020F0502020204030204" pitchFamily="34" charset="0"/>
                <a:cs typeface="Calibri" panose="020F0502020204030204" pitchFamily="34" charset="0"/>
              </a:rPr>
              <a:t>рублей (с января 2022 – 5000 рублей). </a:t>
            </a:r>
            <a:r>
              <a:rPr lang="ru-RU" sz="2000" dirty="0">
                <a:latin typeface="Calibri" panose="020F0502020204030204" pitchFamily="34" charset="0"/>
                <a:cs typeface="Calibri" panose="020F0502020204030204" pitchFamily="34" charset="0"/>
              </a:rPr>
              <a:t>Счёт карты будет пополняться ежегодно, а потратить деньги можно только на мероприятия, одобренные Министерством культуры. Принять участие в программе могут молодые люди от 14 до 22 лет</a:t>
            </a:r>
            <a:r>
              <a:rPr lang="ru-RU" sz="2000" dirty="0" smtClean="0">
                <a:latin typeface="Calibri" panose="020F0502020204030204" pitchFamily="34" charset="0"/>
                <a:cs typeface="Calibri" panose="020F0502020204030204" pitchFamily="34" charset="0"/>
              </a:rPr>
              <a:t>.</a:t>
            </a:r>
          </a:p>
          <a:p>
            <a:r>
              <a:rPr lang="ru-RU" sz="2000" dirty="0" smtClean="0"/>
              <a:t>Цель данной программы - </a:t>
            </a:r>
            <a:r>
              <a:rPr lang="ru-RU" sz="2000" dirty="0" smtClean="0">
                <a:latin typeface="Calibri" panose="020F0502020204030204" pitchFamily="34" charset="0"/>
                <a:cs typeface="Calibri" panose="020F0502020204030204" pitchFamily="34" charset="0"/>
              </a:rPr>
              <a:t>активное привлечение детей и молодежи в возрасте с 14 до 22 лет к изучению художественной культуры и </a:t>
            </a:r>
            <a:r>
              <a:rPr lang="ru-RU" sz="2000" dirty="0" err="1" smtClean="0">
                <a:latin typeface="Calibri" panose="020F0502020204030204" pitchFamily="34" charset="0"/>
                <a:cs typeface="Calibri" panose="020F0502020204030204" pitchFamily="34" charset="0"/>
              </a:rPr>
              <a:t>искусства,мотивация</a:t>
            </a:r>
            <a:r>
              <a:rPr lang="ru-RU" sz="2000" dirty="0" smtClean="0">
                <a:latin typeface="Calibri" panose="020F0502020204030204" pitchFamily="34" charset="0"/>
                <a:cs typeface="Calibri" panose="020F0502020204030204" pitchFamily="34" charset="0"/>
              </a:rPr>
              <a:t> к освоению отечественной, российской и мировой культуры, повышение культурного уровня подрастающего поколения.</a:t>
            </a:r>
          </a:p>
          <a:p>
            <a:r>
              <a:rPr lang="ru-RU" sz="2000" dirty="0" smtClean="0">
                <a:latin typeface="Calibri" panose="020F0502020204030204" pitchFamily="34" charset="0"/>
                <a:cs typeface="Calibri" panose="020F0502020204030204" pitchFamily="34" charset="0"/>
              </a:rPr>
              <a:t>При этом можно ходить не только в музеи и выставки изобразительного искусства, выбор мероприятий весьма обширен, так что каждый подросток найдёт себе что то душе.</a:t>
            </a:r>
          </a:p>
          <a:p>
            <a:pPr marL="0" indent="0">
              <a:buNone/>
            </a:pPr>
            <a:endParaRPr lang="ru-RU" sz="2000" dirty="0">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80404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Заключение</a:t>
            </a:r>
            <a:endParaRPr lang="ru-RU" dirty="0"/>
          </a:p>
        </p:txBody>
      </p:sp>
      <p:sp>
        <p:nvSpPr>
          <p:cNvPr id="3" name="Объект 2"/>
          <p:cNvSpPr>
            <a:spLocks noGrp="1"/>
          </p:cNvSpPr>
          <p:nvPr>
            <p:ph idx="1"/>
          </p:nvPr>
        </p:nvSpPr>
        <p:spPr/>
        <p:txBody>
          <a:bodyPr>
            <a:normAutofit/>
          </a:bodyPr>
          <a:lstStyle/>
          <a:p>
            <a:r>
              <a:rPr lang="ru-RU" dirty="0"/>
              <a:t>В заключение хочу сказать, что музеи изобразительных искусств необходимы обществу, как нынешнему, так и будущему, но если люди перестанут их посещать, то и музеи прекратят свое существование. Хотелось бы обратиться к </a:t>
            </a:r>
            <a:r>
              <a:rPr lang="ru-RU" dirty="0" smtClean="0"/>
              <a:t>современным подросткам , </a:t>
            </a:r>
            <a:r>
              <a:rPr lang="ru-RU" dirty="0"/>
              <a:t>посещайте галереи и выставки! Это прекрасный, и в тоже время полезный, способ провести выходной в компании друзей или своей семьи. Поход в музей – это целое искусство! Такое </a:t>
            </a:r>
            <a:r>
              <a:rPr lang="ru-RU" dirty="0" smtClean="0"/>
              <a:t>времяпровождение </a:t>
            </a:r>
            <a:r>
              <a:rPr lang="ru-RU" dirty="0"/>
              <a:t>помогает </a:t>
            </a:r>
            <a:r>
              <a:rPr lang="ru-RU" dirty="0" smtClean="0"/>
              <a:t>вам </a:t>
            </a:r>
            <a:r>
              <a:rPr lang="ru-RU" dirty="0"/>
              <a:t>окунуться в прекрасный мир, который нас окружает, открыть для себя что-то новое и просто насладиться великолепными произведениями великих </a:t>
            </a:r>
            <a:r>
              <a:rPr lang="ru-RU" dirty="0" smtClean="0"/>
              <a:t>авторов.</a:t>
            </a:r>
          </a:p>
          <a:p>
            <a:r>
              <a:rPr lang="ru-RU" dirty="0" smtClean="0"/>
              <a:t>На своём личном примере скажу, </a:t>
            </a:r>
            <a:r>
              <a:rPr lang="ru-RU" dirty="0" smtClean="0"/>
              <a:t>что я сам нейтрально отношусь к музеям </a:t>
            </a:r>
            <a:r>
              <a:rPr lang="ru-RU" dirty="0" smtClean="0"/>
              <a:t>и </a:t>
            </a:r>
            <a:r>
              <a:rPr lang="ru-RU" dirty="0" smtClean="0"/>
              <a:t>выставкам </a:t>
            </a:r>
            <a:r>
              <a:rPr lang="ru-RU" dirty="0" smtClean="0"/>
              <a:t>различных картин, но всё равно несколько раз в год я посещаю данные мероприятия для своего развития.</a:t>
            </a:r>
            <a:endParaRPr lang="ru-RU" dirty="0"/>
          </a:p>
          <a:p>
            <a:pPr marL="0" indent="0">
              <a:buNone/>
            </a:pPr>
            <a:endParaRPr lang="ru-RU" dirty="0"/>
          </a:p>
        </p:txBody>
      </p:sp>
    </p:spTree>
    <p:extLst>
      <p:ext uri="{BB962C8B-B14F-4D97-AF65-F5344CB8AC3E}">
        <p14:creationId xmlns:p14="http://schemas.microsoft.com/office/powerpoint/2010/main" val="3125228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Личный пример походов в музей</a:t>
            </a:r>
            <a:br>
              <a:rPr lang="ru-RU" dirty="0" smtClean="0"/>
            </a:br>
            <a:r>
              <a:rPr lang="ru-RU" dirty="0" smtClean="0"/>
              <a:t>(фотографии)</a:t>
            </a: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8626" y="2287508"/>
            <a:ext cx="4785756" cy="3868340"/>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88574" y="2011978"/>
            <a:ext cx="4892639" cy="4526280"/>
          </a:xfrm>
          <a:prstGeom prst="rect">
            <a:avLst/>
          </a:prstGeom>
        </p:spPr>
      </p:pic>
    </p:spTree>
    <p:extLst>
      <p:ext uri="{BB962C8B-B14F-4D97-AF65-F5344CB8AC3E}">
        <p14:creationId xmlns:p14="http://schemas.microsoft.com/office/powerpoint/2010/main" val="3269556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2816" y="1299458"/>
            <a:ext cx="6175169" cy="452628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19254" y="1301390"/>
            <a:ext cx="6171307" cy="4526280"/>
          </a:xfrm>
          <a:prstGeom prst="rect">
            <a:avLst/>
          </a:prstGeom>
        </p:spPr>
      </p:pic>
    </p:spTree>
    <p:extLst>
      <p:ext uri="{BB962C8B-B14F-4D97-AF65-F5344CB8AC3E}">
        <p14:creationId xmlns:p14="http://schemas.microsoft.com/office/powerpoint/2010/main" val="322933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6966" y="1581788"/>
            <a:ext cx="4723953" cy="3416320"/>
          </a:xfrm>
          <a:prstGeom prst="rect">
            <a:avLst/>
          </a:prstGeom>
        </p:spPr>
        <p:txBody>
          <a:bodyPr wrap="square">
            <a:spAutoFit/>
          </a:bodyPr>
          <a:lstStyle/>
          <a:p>
            <a:pPr algn="ctr"/>
            <a:r>
              <a:rPr lang="ru-RU" sz="7200" dirty="0"/>
              <a:t>Спасибо за внимание!</a:t>
            </a:r>
          </a:p>
        </p:txBody>
      </p:sp>
    </p:spTree>
    <p:extLst>
      <p:ext uri="{BB962C8B-B14F-4D97-AF65-F5344CB8AC3E}">
        <p14:creationId xmlns:p14="http://schemas.microsoft.com/office/powerpoint/2010/main" val="206582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Объект 2"/>
          <p:cNvSpPr>
            <a:spLocks noGrp="1"/>
          </p:cNvSpPr>
          <p:nvPr>
            <p:ph idx="1"/>
          </p:nvPr>
        </p:nvSpPr>
        <p:spPr/>
        <p:txBody>
          <a:bodyPr/>
          <a:lstStyle/>
          <a:p>
            <a:r>
              <a:rPr lang="ru-RU" dirty="0" smtClean="0"/>
              <a:t>В 21 веке, веке современных технологий, подростков всё меньше и меньше интересует изобразительное искусство, им не интересно ходить в музеи ИЗО и картинные галереи .Проведя анкетирование, я решил выяснить : многих ли моих сверстников интересует </a:t>
            </a:r>
            <a:r>
              <a:rPr lang="ru-RU" dirty="0"/>
              <a:t> художественное </a:t>
            </a:r>
            <a:r>
              <a:rPr lang="ru-RU" dirty="0" smtClean="0"/>
              <a:t>творчество?</a:t>
            </a:r>
            <a:endParaRPr lang="ru-RU" dirty="0"/>
          </a:p>
        </p:txBody>
      </p:sp>
    </p:spTree>
    <p:extLst>
      <p:ext uri="{BB962C8B-B14F-4D97-AF65-F5344CB8AC3E}">
        <p14:creationId xmlns:p14="http://schemas.microsoft.com/office/powerpoint/2010/main" val="235382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Цель проекта</a:t>
            </a:r>
            <a:endParaRPr lang="ru-RU" dirty="0"/>
          </a:p>
        </p:txBody>
      </p:sp>
      <p:sp>
        <p:nvSpPr>
          <p:cNvPr id="3" name="Объект 2"/>
          <p:cNvSpPr>
            <a:spLocks noGrp="1"/>
          </p:cNvSpPr>
          <p:nvPr>
            <p:ph idx="1"/>
          </p:nvPr>
        </p:nvSpPr>
        <p:spPr/>
        <p:txBody>
          <a:bodyPr/>
          <a:lstStyle/>
          <a:p>
            <a:r>
              <a:rPr lang="ru-RU" dirty="0"/>
              <a:t>Определить, входят ли музеи изобразительного искусства в систему ценностей современного подростка, выявить факторы, влияющие на снижение интереса.</a:t>
            </a:r>
          </a:p>
          <a:p>
            <a:endParaRPr lang="ru-RU" dirty="0"/>
          </a:p>
        </p:txBody>
      </p:sp>
    </p:spTree>
    <p:extLst>
      <p:ext uri="{BB962C8B-B14F-4D97-AF65-F5344CB8AC3E}">
        <p14:creationId xmlns:p14="http://schemas.microsoft.com/office/powerpoint/2010/main" val="969802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635" y="329499"/>
            <a:ext cx="10515600" cy="1325563"/>
          </a:xfrm>
        </p:spPr>
        <p:txBody>
          <a:bodyPr/>
          <a:lstStyle/>
          <a:p>
            <a:pPr algn="ctr"/>
            <a:r>
              <a:rPr lang="ru-RU" dirty="0" smtClean="0"/>
              <a:t>Задачи проекта</a:t>
            </a:r>
            <a:endParaRPr lang="ru-RU" dirty="0"/>
          </a:p>
        </p:txBody>
      </p:sp>
      <p:sp>
        <p:nvSpPr>
          <p:cNvPr id="3" name="Объект 2"/>
          <p:cNvSpPr>
            <a:spLocks noGrp="1"/>
          </p:cNvSpPr>
          <p:nvPr>
            <p:ph idx="1"/>
          </p:nvPr>
        </p:nvSpPr>
        <p:spPr/>
        <p:txBody>
          <a:bodyPr/>
          <a:lstStyle/>
          <a:p>
            <a:pPr lvl="0"/>
            <a:r>
              <a:rPr lang="ru-RU" dirty="0"/>
              <a:t>Выяснить, что влияет на интересы подростка.</a:t>
            </a:r>
          </a:p>
          <a:p>
            <a:pPr lvl="0"/>
            <a:r>
              <a:rPr lang="ru-RU" dirty="0"/>
              <a:t>Определить наиболее значимую сферу интересов.</a:t>
            </a:r>
          </a:p>
          <a:p>
            <a:pPr lvl="0" algn="just"/>
            <a:r>
              <a:rPr lang="ru-RU" dirty="0"/>
              <a:t>Провести анкетирование среди подростков возрастом от 14 до </a:t>
            </a:r>
            <a:r>
              <a:rPr lang="ru-RU" dirty="0" smtClean="0"/>
              <a:t>16 </a:t>
            </a:r>
            <a:r>
              <a:rPr lang="ru-RU" dirty="0"/>
              <a:t>лет.</a:t>
            </a:r>
          </a:p>
          <a:p>
            <a:pPr lvl="0"/>
            <a:r>
              <a:rPr lang="ru-RU" dirty="0"/>
              <a:t>Проанализировать результаты анкетирования и сделать выводы по материалам исследования.</a:t>
            </a:r>
          </a:p>
          <a:p>
            <a:pPr lvl="0"/>
            <a:r>
              <a:rPr lang="ru-RU" dirty="0"/>
              <a:t>Выявить значение и место изобразительного искусства в жизни современного подростка.</a:t>
            </a:r>
          </a:p>
          <a:p>
            <a:endParaRPr lang="ru-RU" dirty="0"/>
          </a:p>
        </p:txBody>
      </p:sp>
    </p:spTree>
    <p:extLst>
      <p:ext uri="{BB962C8B-B14F-4D97-AF65-F5344CB8AC3E}">
        <p14:creationId xmlns:p14="http://schemas.microsoft.com/office/powerpoint/2010/main" val="2923625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Гипотеза</a:t>
            </a:r>
            <a:endParaRPr lang="ru-RU" dirty="0"/>
          </a:p>
        </p:txBody>
      </p:sp>
      <p:sp>
        <p:nvSpPr>
          <p:cNvPr id="3" name="Объект 2"/>
          <p:cNvSpPr>
            <a:spLocks noGrp="1"/>
          </p:cNvSpPr>
          <p:nvPr>
            <p:ph idx="1"/>
          </p:nvPr>
        </p:nvSpPr>
        <p:spPr/>
        <p:txBody>
          <a:bodyPr/>
          <a:lstStyle/>
          <a:p>
            <a:r>
              <a:rPr lang="ru-RU" dirty="0" smtClean="0"/>
              <a:t>Современный социум и общество не прививают интерес к искусству современной молодежи.</a:t>
            </a:r>
            <a:endParaRPr lang="ru-RU" dirty="0"/>
          </a:p>
        </p:txBody>
      </p:sp>
    </p:spTree>
    <p:extLst>
      <p:ext uri="{BB962C8B-B14F-4D97-AF65-F5344CB8AC3E}">
        <p14:creationId xmlns:p14="http://schemas.microsoft.com/office/powerpoint/2010/main" val="2540190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Актуальность проблемы</a:t>
            </a:r>
            <a:endParaRPr lang="ru-RU" dirty="0"/>
          </a:p>
        </p:txBody>
      </p:sp>
      <p:sp>
        <p:nvSpPr>
          <p:cNvPr id="3" name="Объект 2"/>
          <p:cNvSpPr>
            <a:spLocks noGrp="1"/>
          </p:cNvSpPr>
          <p:nvPr>
            <p:ph idx="1"/>
          </p:nvPr>
        </p:nvSpPr>
        <p:spPr/>
        <p:txBody>
          <a:bodyPr/>
          <a:lstStyle/>
          <a:p>
            <a:pPr algn="just"/>
            <a:r>
              <a:rPr lang="ru-RU" dirty="0"/>
              <a:t>Тема увлечений молодежи не теряет своей актуальности. Каждое новое поколение ищет источники, через которые пытается найти и выразить себя, свое отношение к миру и событиям, происходящим в нем. В наш век гаджетов молодежь перестала интересоваться искусством, сменив традиционные источники информации, таки как книги и музеи на болеет доступное пространство интернета. В случае снижения или полного исчезновения интереса поколения к классическому искусству, оно рискует стать серым, низко интеллектуальным, не развитым.</a:t>
            </a:r>
          </a:p>
          <a:p>
            <a:endParaRPr lang="ru-RU" dirty="0"/>
          </a:p>
        </p:txBody>
      </p:sp>
    </p:spTree>
    <p:extLst>
      <p:ext uri="{BB962C8B-B14F-4D97-AF65-F5344CB8AC3E}">
        <p14:creationId xmlns:p14="http://schemas.microsoft.com/office/powerpoint/2010/main" val="3851403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3589" y="585849"/>
            <a:ext cx="8596668" cy="1320800"/>
          </a:xfrm>
        </p:spPr>
        <p:txBody>
          <a:bodyPr/>
          <a:lstStyle/>
          <a:p>
            <a:r>
              <a:rPr lang="ru-RU" dirty="0" smtClean="0"/>
              <a:t>Что такое изобразительное искусство?</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Что такое изобразительное искусство?</a:t>
            </a:r>
          </a:p>
          <a:p>
            <a:r>
              <a:rPr lang="ru-RU" dirty="0" smtClean="0"/>
              <a:t>В изобразительном искусстве его называют совокупность художественных проявлений творческого характера и эстетической ценности. Изобразительное искусство в настоящее время сгруппировано в семь дисциплин, среди которых живопись, скульптура, литература, танцы, музыка, архитектура и, начиная с 20 века, кино.</a:t>
            </a:r>
          </a:p>
          <a:p>
            <a:endParaRPr lang="ru-RU" dirty="0" smtClean="0"/>
          </a:p>
          <a:p>
            <a:r>
              <a:rPr lang="ru-RU" dirty="0" smtClean="0"/>
              <a:t>Концепция изящных искусств применима только к тем художественным дисциплинам, которые предназначены для созерцания, то есть они не выполняют утилитарную функцию. Именно по этой причине концепция изящных искусств не учитывает вселенную так называемых прикладных искусств или утилитарных искусств, а также всех видов ремесел.</a:t>
            </a:r>
          </a:p>
          <a:p>
            <a:r>
              <a:rPr lang="ru-RU" dirty="0" smtClean="0"/>
              <a:t>В данном проекте нас интересует живопись, поэтому мы остановимся на ней.</a:t>
            </a:r>
          </a:p>
          <a:p>
            <a:endParaRPr lang="ru-RU" dirty="0"/>
          </a:p>
        </p:txBody>
      </p:sp>
    </p:spTree>
    <p:extLst>
      <p:ext uri="{BB962C8B-B14F-4D97-AF65-F5344CB8AC3E}">
        <p14:creationId xmlns:p14="http://schemas.microsoft.com/office/powerpoint/2010/main" val="133153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276" y="668977"/>
            <a:ext cx="8596668" cy="1320800"/>
          </a:xfrm>
        </p:spPr>
        <p:txBody>
          <a:bodyPr/>
          <a:lstStyle/>
          <a:p>
            <a:pPr algn="ctr"/>
            <a:r>
              <a:rPr lang="ru-RU" dirty="0" smtClean="0"/>
              <a:t>Определение живописи</a:t>
            </a:r>
            <a:endParaRPr lang="ru-RU" dirty="0"/>
          </a:p>
        </p:txBody>
      </p:sp>
      <p:sp>
        <p:nvSpPr>
          <p:cNvPr id="3" name="Объект 2"/>
          <p:cNvSpPr>
            <a:spLocks noGrp="1"/>
          </p:cNvSpPr>
          <p:nvPr>
            <p:ph idx="1"/>
          </p:nvPr>
        </p:nvSpPr>
        <p:spPr/>
        <p:txBody>
          <a:bodyPr/>
          <a:lstStyle/>
          <a:p>
            <a:pPr algn="just"/>
            <a:r>
              <a:rPr lang="ru-RU" dirty="0"/>
              <a:t>Живопись — это вид изобразительного искусства, представляющий собой способ запечатления окружающего мира красками на поверхности. Основное выразительное средство живописи — цвет, воздействующий на общее восприятие зрителем картины, позволяющий обращать внимание на важные детали, усиливающий эмоциональную составляющую произведения. Оттенки и тона, необходимые художнику для точной передачи колера, объема, пространства достигаются путем смешивания красок на палитре</a:t>
            </a:r>
            <a:r>
              <a:rPr lang="ru-RU" dirty="0" smtClean="0"/>
              <a:t>.</a:t>
            </a:r>
            <a:endParaRPr lang="ru-RU" dirty="0"/>
          </a:p>
        </p:txBody>
      </p:sp>
    </p:spTree>
    <p:extLst>
      <p:ext uri="{BB962C8B-B14F-4D97-AF65-F5344CB8AC3E}">
        <p14:creationId xmlns:p14="http://schemas.microsoft.com/office/powerpoint/2010/main" val="265107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373</TotalTime>
  <Words>1095</Words>
  <Application>Microsoft Office PowerPoint</Application>
  <PresentationFormat>Широкоэкранный</PresentationFormat>
  <Paragraphs>83</Paragraphs>
  <Slides>29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Trebuchet MS</vt:lpstr>
      <vt:lpstr>Wingdings 3</vt:lpstr>
      <vt:lpstr>Грань</vt:lpstr>
      <vt:lpstr>Произведения изобразительного искусства в жизни современных подростков.</vt:lpstr>
      <vt:lpstr>Содержание проекта</vt:lpstr>
      <vt:lpstr>Введение</vt:lpstr>
      <vt:lpstr>Цель проекта</vt:lpstr>
      <vt:lpstr>Задачи проекта</vt:lpstr>
      <vt:lpstr>Гипотеза</vt:lpstr>
      <vt:lpstr>Актуальность проблемы</vt:lpstr>
      <vt:lpstr>Что такое изобразительное искусство?</vt:lpstr>
      <vt:lpstr>Определение живописи</vt:lpstr>
      <vt:lpstr>Примеры живописи: пейзажи</vt:lpstr>
      <vt:lpstr>Натюрморт</vt:lpstr>
      <vt:lpstr>Интерьер</vt:lpstr>
      <vt:lpstr>Абстрактная живопись </vt:lpstr>
      <vt:lpstr>Жанровая живопись </vt:lpstr>
      <vt:lpstr>Кто же такой подросток?</vt:lpstr>
      <vt:lpstr>Почему подростков выделяют среди остальных людей?</vt:lpstr>
      <vt:lpstr>Увлечения подростков. </vt:lpstr>
      <vt:lpstr>Анкетирование подростков от 14 до 16 лет</vt:lpstr>
      <vt:lpstr>Результаты анкетирования в диаграммах</vt:lpstr>
      <vt:lpstr>Презентация PowerPoint</vt:lpstr>
      <vt:lpstr>Презентация PowerPoint</vt:lpstr>
      <vt:lpstr>Презентация PowerPoint</vt:lpstr>
      <vt:lpstr>Презентация PowerPoint</vt:lpstr>
      <vt:lpstr>Результаты анкетирования</vt:lpstr>
      <vt:lpstr>Почему в наше время всё-таки стоит ходить в музеи живописи?</vt:lpstr>
      <vt:lpstr>Заключение</vt:lpstr>
      <vt:lpstr>Личный пример походов в музей (фотографии)</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Произведения изобразительного искусства в жизни современной молодёжи.</dc:title>
  <dc:creator>Учетная запись Майкрософт</dc:creator>
  <cp:lastModifiedBy>Учетная запись Майкрософт</cp:lastModifiedBy>
  <cp:revision>30</cp:revision>
  <dcterms:created xsi:type="dcterms:W3CDTF">2022-01-21T12:34:14Z</dcterms:created>
  <dcterms:modified xsi:type="dcterms:W3CDTF">2022-01-22T12:46:50Z</dcterms:modified>
</cp:coreProperties>
</file>