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284" r:id="rId29"/>
    <p:sldId id="34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15616" y="4221088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</a:rPr>
              <a:t>«</a:t>
            </a:r>
            <a:r>
              <a:rPr lang="ru-RU" sz="2400" b="1" i="1" dirty="0" err="1" smtClean="0">
                <a:latin typeface="Times New Roman" pitchFamily="18" charset="0"/>
              </a:rPr>
              <a:t>КиТ</a:t>
            </a:r>
            <a:r>
              <a:rPr lang="ru-RU" sz="2400" b="1" i="1" dirty="0" smtClean="0">
                <a:latin typeface="Times New Roman" pitchFamily="18" charset="0"/>
              </a:rPr>
              <a:t>»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</a:rPr>
              <a:t>Автор составитель </a:t>
            </a:r>
            <a:r>
              <a:rPr lang="ru-RU" sz="2400" b="1" i="1" dirty="0" err="1" smtClean="0">
                <a:latin typeface="Times New Roman" pitchFamily="18" charset="0"/>
              </a:rPr>
              <a:t>Лепшина</a:t>
            </a:r>
            <a:r>
              <a:rPr lang="ru-RU" sz="2400" b="1" i="1" dirty="0" smtClean="0">
                <a:latin typeface="Times New Roman" pitchFamily="18" charset="0"/>
              </a:rPr>
              <a:t> Е.А. </a:t>
            </a:r>
            <a:endParaRPr lang="ru-RU" sz="2400" b="1" i="1" dirty="0">
              <a:latin typeface="Times New Roman" pitchFamily="18" charset="0"/>
            </a:endParaRPr>
          </a:p>
        </p:txBody>
      </p:sp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1484784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915816" y="1484784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хохлома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90370" y="1628800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/>
              <a:t>декоративная </a:t>
            </a:r>
            <a:r>
              <a:rPr lang="ru-RU" sz="2800" dirty="0"/>
              <a:t>роспись деревянной посуды и мебели, выполненную чёрным и красным (а также, изредка, зелёным, желтым) цветом по золотистому фону.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4024228"/>
            <a:ext cx="1656184" cy="226065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гжель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До середины XVIII века </a:t>
            </a:r>
            <a:r>
              <a:rPr lang="ru-RU" sz="2800" dirty="0" smtClean="0"/>
              <a:t>эта фабрика </a:t>
            </a:r>
            <a:r>
              <a:rPr lang="ru-RU" sz="2800" dirty="0"/>
              <a:t>делала обычную для того времени гончарную посуду, изготавливала кирпич, гончарные трубы, изразцы, а также примитивные детские игрушки, снабжая ими Москву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4024228"/>
            <a:ext cx="1656184" cy="192505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31639" y="3526191"/>
            <a:ext cx="7632848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i="1" dirty="0" err="1" smtClean="0">
                <a:latin typeface="Georgia" pitchFamily="18" charset="0"/>
              </a:rPr>
              <a:t>Жостовская</a:t>
            </a:r>
            <a:r>
              <a:rPr lang="ru-RU" sz="2800" i="1" dirty="0" smtClean="0">
                <a:latin typeface="Georgia" pitchFamily="18" charset="0"/>
              </a:rPr>
              <a:t> роспись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3645024"/>
            <a:ext cx="1656184" cy="247264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76128" y="1781200"/>
            <a:ext cx="66967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народный промысел художественной росписи металлических подносов, существующий в деревне </a:t>
            </a:r>
            <a:r>
              <a:rPr lang="ru-RU" sz="2800" i="1" dirty="0" err="1">
                <a:solidFill>
                  <a:schemeClr val="accent3">
                    <a:lumMod val="50000"/>
                  </a:schemeClr>
                </a:solidFill>
              </a:rPr>
              <a:t>Жостово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50000"/>
                  </a:schemeClr>
                </a:solidFill>
              </a:rPr>
              <a:t>Мытищинского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 района Московской                 области.</a:t>
            </a:r>
            <a:endParaRPr lang="ru-RU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рождество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На какой праздник особенно любили гадать девушки?</a:t>
            </a:r>
          </a:p>
          <a:p>
            <a:pPr>
              <a:lnSpc>
                <a:spcPct val="90000"/>
              </a:lnSpc>
            </a:pP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501008"/>
            <a:ext cx="1656184" cy="2232248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Ночь на </a:t>
            </a:r>
            <a:r>
              <a:rPr lang="ru-RU" sz="2800" i="1" dirty="0">
                <a:latin typeface="Georgia" pitchFamily="18" charset="0"/>
              </a:rPr>
              <a:t>И</a:t>
            </a:r>
            <a:r>
              <a:rPr lang="ru-RU" sz="2800" i="1" dirty="0" smtClean="0">
                <a:latin typeface="Georgia" pitchFamily="18" charset="0"/>
              </a:rPr>
              <a:t>вана </a:t>
            </a:r>
            <a:r>
              <a:rPr lang="ru-RU" sz="2800" i="1" dirty="0">
                <a:latin typeface="Georgia" pitchFamily="18" charset="0"/>
              </a:rPr>
              <a:t>К</a:t>
            </a:r>
            <a:r>
              <a:rPr lang="ru-RU" sz="2800" i="1" dirty="0" smtClean="0">
                <a:latin typeface="Georgia" pitchFamily="18" charset="0"/>
              </a:rPr>
              <a:t>упалу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Назовите самый короткий народный праздник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4149080"/>
            <a:ext cx="1656184" cy="172819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Весна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Назовите время года, когда девушки праздновали свой праздник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4024228"/>
            <a:ext cx="1656184" cy="226065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Завязывание ленточек на березе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Что представлял собой обряд «завивание бороды»?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1249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дуб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Вокруг какого священного дерева объезжал свадебный поезд наших предков?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284984"/>
            <a:ext cx="1656184" cy="230425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Искусство народа: </a:t>
            </a:r>
          </a:p>
          <a:p>
            <a:r>
              <a:rPr lang="ru-RU" sz="2800" b="1" dirty="0"/>
              <a:t>народная мудрость, </a:t>
            </a:r>
          </a:p>
          <a:p>
            <a:r>
              <a:rPr lang="ru-RU" sz="2800" b="1" dirty="0"/>
              <a:t>народное знание.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Что значит слово            </a:t>
            </a:r>
          </a:p>
          <a:p>
            <a:r>
              <a:rPr lang="ru-RU" sz="2800" b="1" dirty="0"/>
              <a:t>                «фольклор»?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861048"/>
            <a:ext cx="1656184" cy="2232248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03082" y="3496356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/>
              <a:t>Колыбельные песни, </a:t>
            </a:r>
            <a:r>
              <a:rPr lang="ru-RU" sz="2800" b="1" dirty="0" err="1"/>
              <a:t>пестушки</a:t>
            </a:r>
            <a:r>
              <a:rPr lang="ru-RU" sz="2800" b="1" dirty="0"/>
              <a:t>, </a:t>
            </a:r>
            <a:r>
              <a:rPr lang="ru-RU" sz="2800" b="1" dirty="0" err="1"/>
              <a:t>потешки</a:t>
            </a:r>
            <a:r>
              <a:rPr lang="ru-RU" sz="2800" b="1" dirty="0"/>
              <a:t>, </a:t>
            </a:r>
            <a:r>
              <a:rPr lang="ru-RU" sz="2800" b="1" dirty="0" err="1"/>
              <a:t>заклички</a:t>
            </a:r>
            <a:r>
              <a:rPr lang="ru-RU" sz="2800" b="1" dirty="0"/>
              <a:t>, приговорки, считалки, скороговорки, поговорки, пословицы, загадки, сказки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 Назовите </a:t>
            </a:r>
          </a:p>
          <a:p>
            <a:r>
              <a:rPr lang="ru-RU" sz="2800" b="1" dirty="0"/>
              <a:t>жанры </a:t>
            </a:r>
          </a:p>
          <a:p>
            <a:r>
              <a:rPr lang="ru-RU" sz="2800" b="1" dirty="0"/>
              <a:t>фольклора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186755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498764" y="2132856"/>
            <a:ext cx="4432507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Русский народ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611560" y="5013176"/>
            <a:ext cx="4319711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разное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11156" y="4293096"/>
            <a:ext cx="5136908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Устное народное </a:t>
            </a:r>
            <a:r>
              <a:rPr lang="ru-RU" sz="2400" b="1" cap="all" dirty="0" err="1" smtClean="0">
                <a:latin typeface="Times New Roman" pitchFamily="18" charset="0"/>
                <a:cs typeface="Times New Roman" pitchFamily="18" charset="0"/>
              </a:rPr>
              <a:t>твор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-во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67544" y="2852936"/>
            <a:ext cx="4680520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67544" y="3573016"/>
            <a:ext cx="4463727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Народные праздники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1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/>
              <a:t>Сказка – занимательный рассказ о необыкновенных событиях и приключениях.                                                              Различаются  сказки: волшебные, бытовые, о животных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42089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Что называется </a:t>
            </a:r>
          </a:p>
          <a:p>
            <a:r>
              <a:rPr lang="ru-RU" sz="2800" b="1" dirty="0"/>
              <a:t>сказкой?                      </a:t>
            </a:r>
          </a:p>
          <a:p>
            <a:r>
              <a:rPr lang="ru-RU" sz="2800" b="1" dirty="0"/>
              <a:t>Какие сказки </a:t>
            </a:r>
          </a:p>
          <a:p>
            <a:r>
              <a:rPr lang="ru-RU" sz="2800" b="1" dirty="0"/>
              <a:t>вы знаете?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5085184"/>
            <a:ext cx="1656184" cy="144016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16937" y="3501008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/>
              <a:t>Это присказки, зачины, концовки, постоянные эпитеты, повторы. Они украшают сказку, помогают запомнить, сохраняют напевность.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Назовите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основные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«премудрости»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сказки.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6176" y="4881581"/>
            <a:ext cx="1656184" cy="18002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Русские народные песни</a:t>
            </a:r>
            <a:endParaRPr lang="ru-RU" sz="2800" i="1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/>
              <a:t>Этот малый жанр фольклора бывает: Обрядовые</a:t>
            </a:r>
            <a:r>
              <a:rPr lang="ru-RU" sz="2800" dirty="0" smtClean="0"/>
              <a:t> </a:t>
            </a:r>
            <a:r>
              <a:rPr lang="ru-RU" sz="2800" dirty="0"/>
              <a:t>(свадебные, проводы в армию, праздник «первой борозды»)и </a:t>
            </a:r>
            <a:r>
              <a:rPr lang="ru-RU" sz="2800" b="1" dirty="0" err="1"/>
              <a:t>необрядовые</a:t>
            </a:r>
            <a:r>
              <a:rPr lang="ru-RU" sz="2800" dirty="0"/>
              <a:t>. Исторические, любовные, бурлацкие, рекрутские, разбойничьи, ямщицкие.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4509120"/>
            <a:ext cx="1656184" cy="144016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solidFill>
                  <a:schemeClr val="accent1">
                    <a:satMod val="150000"/>
                  </a:schemeClr>
                </a:solidFill>
              </a:rPr>
              <a:t>Кощей Бессмертный (</a:t>
            </a:r>
            <a:r>
              <a:rPr lang="ru-RU" sz="2800" dirty="0" err="1">
                <a:solidFill>
                  <a:schemeClr val="accent1">
                    <a:satMod val="150000"/>
                  </a:schemeClr>
                </a:solidFill>
              </a:rPr>
              <a:t>Кащей</a:t>
            </a:r>
            <a:r>
              <a:rPr lang="ru-RU" sz="2800" dirty="0">
                <a:solidFill>
                  <a:schemeClr val="accent1">
                    <a:satMod val="150000"/>
                  </a:schemeClr>
                </a:solidFill>
              </a:rPr>
              <a:t> Бессмертный) — отрицательный персонаж русских сказок. Царь, иногда — всадник на волшебном говорящем коне. Часто выступает в роли похитителя невесты главного героя.</a:t>
            </a:r>
            <a:br>
              <a:rPr lang="ru-RU" sz="2800" dirty="0">
                <a:solidFill>
                  <a:schemeClr val="accent1">
                    <a:satMod val="150000"/>
                  </a:schemeClr>
                </a:solidFill>
              </a:rPr>
            </a:b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на засыпку</a:t>
            </a:r>
          </a:p>
          <a:p>
            <a:pPr algn="ctr"/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53519" y="2304421"/>
            <a:ext cx="1656184" cy="1196587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76128" y="17812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Кто такой кощей бессмертный?</a:t>
            </a:r>
            <a:endParaRPr lang="ru-RU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/>
              <a:t>Избушка на курьих ножках это широко известный на Севере </a:t>
            </a:r>
            <a:r>
              <a:rPr lang="ru-RU" sz="2800" b="1" dirty="0">
                <a:solidFill>
                  <a:srgbClr val="C00000"/>
                </a:solidFill>
              </a:rPr>
              <a:t>«лабаз»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или </a:t>
            </a:r>
            <a:r>
              <a:rPr lang="ru-RU" sz="2800" b="1" dirty="0">
                <a:solidFill>
                  <a:srgbClr val="C00000"/>
                </a:solidFill>
              </a:rPr>
              <a:t>«</a:t>
            </a:r>
            <a:r>
              <a:rPr lang="ru-RU" sz="2800" b="1" dirty="0" err="1">
                <a:solidFill>
                  <a:srgbClr val="C00000"/>
                </a:solidFill>
              </a:rPr>
              <a:t>чамья</a:t>
            </a:r>
            <a:r>
              <a:rPr lang="ru-RU" sz="2800" b="1" dirty="0">
                <a:solidFill>
                  <a:srgbClr val="C00000"/>
                </a:solidFill>
              </a:rPr>
              <a:t>»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– тип хозяйственной постройки на высоких гладких столбах, предназначенный для сохранения снастей и припасов от мышей и </a:t>
            </a:r>
            <a:r>
              <a:rPr lang="ru-RU" sz="2800" dirty="0" smtClean="0"/>
              <a:t>хищников.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3569" y="1890410"/>
            <a:ext cx="1584176" cy="127578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на засыпку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76128" y="17812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Как же пришла в народную сказку «избушка на курьих ножках»?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69875" algn="just" eaLnBrk="0" hangingPunct="0"/>
            <a:r>
              <a:rPr lang="ru-RU" dirty="0">
                <a:cs typeface="Times New Roman" pitchFamily="18" charset="0"/>
              </a:rPr>
              <a:t>Избушка это  пограничный пост, расположенный в сказках на границе двух миров: светлого и тёмного. Вход в неё  недоступен для героев из мира живых, поэтому приходится «поворачивать» её к себе, произнося слова   как заклинания: </a:t>
            </a:r>
            <a:r>
              <a:rPr lang="ru-RU" b="1" dirty="0">
                <a:solidFill>
                  <a:srgbClr val="0000FF"/>
                </a:solidFill>
                <a:cs typeface="Times New Roman" pitchFamily="18" charset="0"/>
              </a:rPr>
              <a:t>«Избушка, избушка, встань ко мне передом, а к лесу задом». </a:t>
            </a:r>
            <a:r>
              <a:rPr lang="ru-RU" dirty="0">
                <a:cs typeface="Times New Roman" pitchFamily="18" charset="0"/>
              </a:rPr>
              <a:t>Войдя в избушку, герой  готов ко всем испытаниям, ведь это его добровольный выбор: жить счастливо или умереть. Избушка на курьих ножках (на куриной лапке три пальца) объясняется тем, что в волшебных сказках герой, отправляясь в дальний путь за своим счастьем, обязательно оказывается на распутье, то есть на пересечении дорог. Поэтому «куриная лапка» – это символ выбора, возможность самостоятельно решить свою судьбу.</a:t>
            </a:r>
            <a:endParaRPr lang="ru-RU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олицетворяет собой избушка на курьих ножках?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588224" y="2276872"/>
            <a:ext cx="1728192" cy="1224135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на засыпку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000" dirty="0"/>
              <a:t>На службе у Бабы - Яги ветры и лесные звери. Дружит она только со Змеем да Кощеем, общается с чёрным котом, змеями, жабами, вороном, летучими мышами. Чёрный кот символизирует неудачу, болезнь.  Змея, как существо «убивающее», означает смерть и уничтожение. Ворон, будучи говорящей птицей, символизирует пророчество, в  фольклоре – мрак и умерщвление. Такое окружение позволяет ей спокойно проживать на границе двух миров: мира живых и мира мёртвых. </a:t>
            </a:r>
            <a:endParaRPr lang="ru-RU" sz="2000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Кто или что стоит на службе Бабы-Яги?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156176" y="2105853"/>
            <a:ext cx="1656184" cy="1395155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на засыпку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dirty="0"/>
              <a:t>Баба Яга в  волшебных сказках выступает в них не только как добрая колдунья-помощница в пути между Жизнью и Смертью, Добром и Злом, Светом и Тьмой. Внешность у неё соответственная: длинные распущенные волосы – признак нечеловеческой силы и необъяснимых колдовских способностей; она не ходит, а летает в ступе, заметая помелом свой след, потому что она ближе к царству мёртвых и появление её в мире живых не должно быть замеченным</a:t>
            </a:r>
            <a:endParaRPr lang="ru-RU" sz="20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Кем выступает Баба –Яга в волшебных сказках?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65664" y="2105852"/>
            <a:ext cx="1656184" cy="1523063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на засыпку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73847" y="4149080"/>
            <a:ext cx="446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Русская печка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Предмет интерьера русской избы, по мимо своей функции играет роль постели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народ  и его истоки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762618"/>
            <a:ext cx="1656184" cy="252226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гостеприимство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11361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Качество русского характера 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501008"/>
            <a:ext cx="1656184" cy="244827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народ и его истоки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балалайка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Как называется русский трёхструнный щипковый инструмент? 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762618"/>
            <a:ext cx="1656184" cy="218666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народ и его истоки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прялка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Посватавшись к девушке, жених обязательно дарил ей изделие собственной работы, которое она брала с собой на посиделки. Что это?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3762618"/>
            <a:ext cx="1656184" cy="218666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народ и его истоки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Женский головной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убор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Что такое </a:t>
            </a:r>
            <a:r>
              <a:rPr lang="ru-RU" sz="2800" dirty="0" err="1"/>
              <a:t>колт</a:t>
            </a:r>
            <a:r>
              <a:rPr lang="ru-RU" sz="2800" dirty="0"/>
              <a:t>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4221088"/>
            <a:ext cx="1656184" cy="194421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народ и его истоки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Городецкая роспись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русский народный художественный промысел. Существует с середины XIX века в районе города Городец.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4293096"/>
            <a:ext cx="1656184" cy="199178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городецкий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/>
              <a:t>Этот  </a:t>
            </a:r>
            <a:r>
              <a:rPr lang="ru-RU" sz="2800" dirty="0"/>
              <a:t>стиль отличается прежде всего содержательностью. В росписях основное впечатление дают жанровые сцены. 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4149080"/>
            <a:ext cx="1656184" cy="194421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Музей русских ремесел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950</Words>
  <Application>Microsoft Office PowerPoint</Application>
  <PresentationFormat>Экран (4:3)</PresentationFormat>
  <Paragraphs>190</Paragraphs>
  <Slides>29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home</cp:lastModifiedBy>
  <cp:revision>16</cp:revision>
  <dcterms:created xsi:type="dcterms:W3CDTF">2014-01-06T16:00:12Z</dcterms:created>
  <dcterms:modified xsi:type="dcterms:W3CDTF">2016-04-13T05:20:17Z</dcterms:modified>
</cp:coreProperties>
</file>