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284" r:id="rId29"/>
    <p:sldId id="34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2F04"/>
    <a:srgbClr val="351413"/>
    <a:srgbClr val="212911"/>
    <a:srgbClr val="1A210D"/>
    <a:srgbClr val="460046"/>
    <a:srgbClr val="800080"/>
    <a:srgbClr val="AE5DFF"/>
    <a:srgbClr val="D4D3DF"/>
    <a:srgbClr val="DBD3E5"/>
    <a:srgbClr val="FDE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3BEF-93B8-46E2-9E17-1E082CCA5161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37E2-DC3F-4D12-BC14-6992AC1D16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544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413D5-C178-4D2A-87C4-B25D6DF7E349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15503-F96C-444A-9BF1-735A2AC34F6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22</a:t>
            </a:fld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23</a:t>
            </a:fld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25</a:t>
            </a:fld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26</a:t>
            </a:fld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27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2C04-C30A-4CC7-ACC3-8D07A76C134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slide" Target="slide2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image" Target="../media/image2.jpeg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2" Type="http://schemas.openxmlformats.org/officeDocument/2006/relationships/notesSlide" Target="../notesSlides/notesSlide2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7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image" Target="../media/image8.png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reisfree.com/content1/pic/zip/20112242111332497780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01.yapfiles.ru/files/496437/uzor.png" TargetMode="External"/><Relationship Id="rId5" Type="http://schemas.openxmlformats.org/officeDocument/2006/relationships/hyperlink" Target="http://img3.proshkolu.ru/content/media/pic/std/1000000/735000/734039-8f53ddc9c9751a99.jpg" TargetMode="External"/><Relationship Id="rId4" Type="http://schemas.openxmlformats.org/officeDocument/2006/relationships/hyperlink" Target="http://sluhi.com.ua/images/news/58-12022225594794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lenaranko.ucoz.ru/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15616" y="4221088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</a:rPr>
              <a:t>«</a:t>
            </a:r>
            <a:r>
              <a:rPr lang="ru-RU" sz="2400" b="1" i="1" dirty="0" err="1" smtClean="0">
                <a:latin typeface="Times New Roman" pitchFamily="18" charset="0"/>
              </a:rPr>
              <a:t>КиТ</a:t>
            </a:r>
            <a:r>
              <a:rPr lang="ru-RU" sz="2400" b="1" i="1" dirty="0" smtClean="0">
                <a:latin typeface="Times New Roman" pitchFamily="18" charset="0"/>
              </a:rPr>
              <a:t>»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</a:rPr>
              <a:t>Автор составитель </a:t>
            </a:r>
            <a:r>
              <a:rPr lang="ru-RU" sz="2400" b="1" i="1" dirty="0" err="1" smtClean="0">
                <a:latin typeface="Times New Roman" pitchFamily="18" charset="0"/>
              </a:rPr>
              <a:t>Лепшина</a:t>
            </a:r>
            <a:r>
              <a:rPr lang="ru-RU" sz="2400" b="1" i="1" dirty="0" smtClean="0">
                <a:latin typeface="Times New Roman" pitchFamily="18" charset="0"/>
              </a:rPr>
              <a:t> Е.А. </a:t>
            </a:r>
            <a:endParaRPr lang="ru-RU" sz="2400" b="1" i="1" dirty="0">
              <a:latin typeface="Times New Roman" pitchFamily="18" charset="0"/>
            </a:endParaRPr>
          </a:p>
        </p:txBody>
      </p:sp>
      <p:pic>
        <p:nvPicPr>
          <p:cNvPr id="11" name="Рисунок 10" descr="Рисунок18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691680" y="6237312"/>
            <a:ext cx="1606332" cy="360040"/>
          </a:xfrm>
          <a:prstGeom prst="rect">
            <a:avLst/>
          </a:prstGeom>
        </p:spPr>
      </p:pic>
      <p:pic>
        <p:nvPicPr>
          <p:cNvPr id="12" name="Рисунок 11" descr="Рисунок19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>
          <a:xfrm>
            <a:off x="5868144" y="6237312"/>
            <a:ext cx="2700300" cy="3600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23728" y="260648"/>
            <a:ext cx="676875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игра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Елена\Desktop\Безимени-1.png"/>
          <p:cNvPicPr>
            <a:picLocks noChangeAspect="1" noChangeArrowheads="1"/>
          </p:cNvPicPr>
          <p:nvPr/>
        </p:nvPicPr>
        <p:blipFill>
          <a:blip r:embed="rId8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76256" y="1484784"/>
            <a:ext cx="1174526" cy="2160240"/>
          </a:xfrm>
          <a:prstGeom prst="rect">
            <a:avLst/>
          </a:prstGeom>
          <a:noFill/>
        </p:spPr>
      </p:pic>
      <p:pic>
        <p:nvPicPr>
          <p:cNvPr id="8" name="Picture 2" descr="C:\Users\Елена\Desktop\Безимени-1.png"/>
          <p:cNvPicPr>
            <a:picLocks noChangeAspect="1" noChangeArrowheads="1"/>
          </p:cNvPicPr>
          <p:nvPr/>
        </p:nvPicPr>
        <p:blipFill>
          <a:blip r:embed="rId8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2915816" y="1484784"/>
            <a:ext cx="1174526" cy="21602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хохлома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090370" y="1628800"/>
            <a:ext cx="669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/>
              <a:t>декоративная </a:t>
            </a:r>
            <a:r>
              <a:rPr lang="ru-RU" sz="2800" dirty="0"/>
              <a:t>роспись деревянной посуды и мебели, выполненную чёрным и красным (а также, изредка, зелёным, желтым) цветом по золотистому фону.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4024228"/>
            <a:ext cx="1656184" cy="2260650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Музей русских ремесел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20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гжель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/>
              <a:t>До середины XVIII века </a:t>
            </a:r>
            <a:r>
              <a:rPr lang="ru-RU" sz="2800" dirty="0" smtClean="0"/>
              <a:t>эта фабрика </a:t>
            </a:r>
            <a:r>
              <a:rPr lang="ru-RU" sz="2800" dirty="0"/>
              <a:t>делала обычную для того времени гончарную посуду, изготавливала кирпич, гончарные трубы, изразцы, а также примитивные детские игрушки, снабжая ими Москву</a:t>
            </a:r>
            <a:endParaRPr lang="ru-RU" sz="2800" dirty="0"/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4024228"/>
            <a:ext cx="1656184" cy="1925052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Музей русских ремесел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331639" y="3526191"/>
            <a:ext cx="7632848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800" i="1" dirty="0" err="1" smtClean="0">
                <a:latin typeface="Georgia" pitchFamily="18" charset="0"/>
              </a:rPr>
              <a:t>Жостовская</a:t>
            </a:r>
            <a:r>
              <a:rPr lang="ru-RU" sz="2800" i="1" dirty="0" smtClean="0">
                <a:latin typeface="Georgia" pitchFamily="18" charset="0"/>
              </a:rPr>
              <a:t> роспись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3645024"/>
            <a:ext cx="1656184" cy="247264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Музей русских ремесел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76128" y="1781200"/>
            <a:ext cx="66967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народный промысел художественной росписи металлических подносов, существующий в деревне </a:t>
            </a:r>
            <a:r>
              <a:rPr lang="ru-RU" sz="2800" i="1" dirty="0" err="1">
                <a:solidFill>
                  <a:schemeClr val="accent3">
                    <a:lumMod val="50000"/>
                  </a:schemeClr>
                </a:solidFill>
              </a:rPr>
              <a:t>Жостово</a:t>
            </a: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3">
                    <a:lumMod val="50000"/>
                  </a:schemeClr>
                </a:solidFill>
              </a:rPr>
              <a:t>Мытищинского</a:t>
            </a: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 района Московской                 области.</a:t>
            </a:r>
            <a:endParaRPr lang="ru-RU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рождество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6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На какой праздник особенно любили гадать девушки?</a:t>
            </a:r>
          </a:p>
          <a:p>
            <a:pPr>
              <a:lnSpc>
                <a:spcPct val="90000"/>
              </a:lnSpc>
            </a:pP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Народные праздники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3501008"/>
            <a:ext cx="1656184" cy="2232248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Ночь на </a:t>
            </a:r>
            <a:r>
              <a:rPr lang="ru-RU" sz="2800" i="1" dirty="0">
                <a:latin typeface="Georgia" pitchFamily="18" charset="0"/>
              </a:rPr>
              <a:t>И</a:t>
            </a:r>
            <a:r>
              <a:rPr lang="ru-RU" sz="2800" i="1" dirty="0" smtClean="0">
                <a:latin typeface="Georgia" pitchFamily="18" charset="0"/>
              </a:rPr>
              <a:t>вана </a:t>
            </a:r>
            <a:r>
              <a:rPr lang="ru-RU" sz="2800" i="1" dirty="0">
                <a:latin typeface="Georgia" pitchFamily="18" charset="0"/>
              </a:rPr>
              <a:t>К</a:t>
            </a:r>
            <a:r>
              <a:rPr lang="ru-RU" sz="2800" i="1" dirty="0" smtClean="0">
                <a:latin typeface="Georgia" pitchFamily="18" charset="0"/>
              </a:rPr>
              <a:t>упалу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Назовите самый короткий народный праздник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4149080"/>
            <a:ext cx="1656184" cy="1728192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Народные праздники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Весна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Назовите время года, когда девушки праздновали свой праздник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4024228"/>
            <a:ext cx="1656184" cy="2260650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Народные праздники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Завязывание ленточек на березе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Что представлял собой обряд «завивание бороды»?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Народные праздники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31249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дуб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/>
              <a:t>Вокруг какого священного дерева объезжал свадебный поезд наших предков?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3284984"/>
            <a:ext cx="1656184" cy="230425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Народные праздники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/>
              <a:t>Искусство народа: </a:t>
            </a:r>
          </a:p>
          <a:p>
            <a:r>
              <a:rPr lang="ru-RU" sz="2800" b="1" dirty="0"/>
              <a:t>народная мудрость, </a:t>
            </a:r>
          </a:p>
          <a:p>
            <a:r>
              <a:rPr lang="ru-RU" sz="2800" b="1" dirty="0"/>
              <a:t>народное знание.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/>
              <a:t>Что значит слово            </a:t>
            </a:r>
          </a:p>
          <a:p>
            <a:r>
              <a:rPr lang="ru-RU" sz="2800" b="1" dirty="0"/>
              <a:t>                «фольклор»?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3861048"/>
            <a:ext cx="1656184" cy="2232248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Устное народное творчество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03082" y="3496356"/>
            <a:ext cx="76328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/>
              <a:t>Колыбельные песни, </a:t>
            </a:r>
            <a:r>
              <a:rPr lang="ru-RU" sz="2800" b="1" dirty="0" err="1"/>
              <a:t>пестушки</a:t>
            </a:r>
            <a:r>
              <a:rPr lang="ru-RU" sz="2800" b="1" dirty="0"/>
              <a:t>, </a:t>
            </a:r>
            <a:r>
              <a:rPr lang="ru-RU" sz="2800" b="1" dirty="0" err="1"/>
              <a:t>потешки</a:t>
            </a:r>
            <a:r>
              <a:rPr lang="ru-RU" sz="2800" b="1" dirty="0"/>
              <a:t>, </a:t>
            </a:r>
            <a:r>
              <a:rPr lang="ru-RU" sz="2800" b="1" dirty="0" err="1"/>
              <a:t>заклички</a:t>
            </a:r>
            <a:r>
              <a:rPr lang="ru-RU" sz="2800" b="1" dirty="0"/>
              <a:t>, приговорки, считалки, скороговорки, поговорки, пословицы, загадки, сказки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/>
              <a:t> Назовите </a:t>
            </a:r>
          </a:p>
          <a:p>
            <a:r>
              <a:rPr lang="ru-RU" sz="2800" b="1" dirty="0"/>
              <a:t>жанры </a:t>
            </a:r>
          </a:p>
          <a:p>
            <a:r>
              <a:rPr lang="ru-RU" sz="2800" b="1" dirty="0"/>
              <a:t>фольклора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186755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Устное народное творчество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Рисунок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" y="0"/>
            <a:ext cx="9121688" cy="6858000"/>
          </a:xfrm>
          <a:prstGeom prst="rect">
            <a:avLst/>
          </a:prstGeom>
        </p:spPr>
      </p:pic>
      <p:sp>
        <p:nvSpPr>
          <p:cNvPr id="3119" name="AutoShape 4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6408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10</a:t>
            </a:r>
          </a:p>
        </p:txBody>
      </p:sp>
      <p:sp>
        <p:nvSpPr>
          <p:cNvPr id="3121" name="AutoShape 4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08416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22" name="AutoShape 5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804820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23" name="AutoShape 5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900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24" name="AutoShape 5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24440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50</a:t>
            </a:r>
          </a:p>
        </p:txBody>
      </p:sp>
      <p:sp>
        <p:nvSpPr>
          <p:cNvPr id="3125" name="AutoShape 5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36408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26" name="AutoShape 54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608416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27" name="AutoShape 5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804820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28" name="AutoShape 56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524900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40</a:t>
            </a:r>
          </a:p>
        </p:txBody>
      </p:sp>
      <p:sp>
        <p:nvSpPr>
          <p:cNvPr id="3129" name="AutoShape 57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824440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50</a:t>
            </a:r>
          </a:p>
        </p:txBody>
      </p:sp>
      <p:sp>
        <p:nvSpPr>
          <p:cNvPr id="3130" name="AutoShape 58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36408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31" name="AutoShape 59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08416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20</a:t>
            </a:r>
          </a:p>
        </p:txBody>
      </p:sp>
      <p:sp>
        <p:nvSpPr>
          <p:cNvPr id="3132" name="AutoShape 6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804820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30</a:t>
            </a:r>
          </a:p>
        </p:txBody>
      </p:sp>
      <p:sp>
        <p:nvSpPr>
          <p:cNvPr id="3133" name="AutoShape 6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524900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34" name="AutoShape 62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824440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3135" name="AutoShape 6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536408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10</a:t>
            </a:r>
          </a:p>
        </p:txBody>
      </p:sp>
      <p:sp>
        <p:nvSpPr>
          <p:cNvPr id="3136" name="AutoShape 64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608416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37" name="AutoShape 65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6804820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38" name="AutoShape 66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7596336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40</a:t>
            </a:r>
          </a:p>
        </p:txBody>
      </p:sp>
      <p:sp>
        <p:nvSpPr>
          <p:cNvPr id="3139" name="AutoShape 67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824440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3140" name="AutoShape 68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536503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42" name="AutoShape 70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608511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20</a:t>
            </a:r>
          </a:p>
        </p:txBody>
      </p:sp>
      <p:sp>
        <p:nvSpPr>
          <p:cNvPr id="3143" name="AutoShape 71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6877198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44" name="AutoShape 72">
            <a:hlinkClick r:id="rId27" action="ppaction://hlinksldjump"/>
          </p:cNvPr>
          <p:cNvSpPr>
            <a:spLocks noChangeArrowheads="1"/>
          </p:cNvSpPr>
          <p:nvPr/>
        </p:nvSpPr>
        <p:spPr bwMode="auto">
          <a:xfrm>
            <a:off x="7597278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45" name="AutoShape 73">
            <a:hlinkClick r:id="rId28" action="ppaction://hlinksldjump"/>
          </p:cNvPr>
          <p:cNvSpPr>
            <a:spLocks noChangeArrowheads="1"/>
          </p:cNvSpPr>
          <p:nvPr/>
        </p:nvSpPr>
        <p:spPr bwMode="auto">
          <a:xfrm>
            <a:off x="824535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498764" y="2132856"/>
            <a:ext cx="4432507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Русский народ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68"/>
          <p:cNvSpPr>
            <a:spLocks noChangeArrowheads="1"/>
          </p:cNvSpPr>
          <p:nvPr/>
        </p:nvSpPr>
        <p:spPr bwMode="auto">
          <a:xfrm>
            <a:off x="611560" y="5013176"/>
            <a:ext cx="4319711" cy="50400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разное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11156" y="4293096"/>
            <a:ext cx="5136908" cy="503039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Устное народное </a:t>
            </a:r>
            <a:r>
              <a:rPr lang="ru-RU" sz="2400" b="1" cap="all" dirty="0" err="1" smtClean="0">
                <a:latin typeface="Times New Roman" pitchFamily="18" charset="0"/>
                <a:cs typeface="Times New Roman" pitchFamily="18" charset="0"/>
              </a:rPr>
              <a:t>твор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-во 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467544" y="2852936"/>
            <a:ext cx="4680520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Музей русских ремесел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467544" y="3573016"/>
            <a:ext cx="4463727" cy="503039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Народные праздники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Рисунок 37" descr="Рисунок40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29" cstate="screen"/>
          <a:srcRect/>
          <a:stretch>
            <a:fillRect/>
          </a:stretch>
        </p:blipFill>
        <p:spPr>
          <a:xfrm>
            <a:off x="7740352" y="6381328"/>
            <a:ext cx="1152128" cy="300800"/>
          </a:xfrm>
          <a:prstGeom prst="rect">
            <a:avLst/>
          </a:prstGeom>
        </p:spPr>
      </p:pic>
      <p:sp>
        <p:nvSpPr>
          <p:cNvPr id="34" name="Прямоугольник 33"/>
          <p:cNvSpPr/>
          <p:nvPr/>
        </p:nvSpPr>
        <p:spPr>
          <a:xfrm>
            <a:off x="2488411" y="116632"/>
            <a:ext cx="61366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игра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298" name="Picture 2" descr="http://img-fotki.yandex.ru/get/6212/160878850.8c/0_76668_4259918f_XL"/>
          <p:cNvPicPr>
            <a:picLocks noChangeAspect="1" noChangeArrowheads="1"/>
          </p:cNvPicPr>
          <p:nvPr/>
        </p:nvPicPr>
        <p:blipFill>
          <a:blip r:embed="rId30" cstate="screen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79912" y="1268760"/>
            <a:ext cx="2736304" cy="578044"/>
          </a:xfrm>
          <a:prstGeom prst="rect">
            <a:avLst/>
          </a:prstGeom>
          <a:noFill/>
        </p:spPr>
      </p:pic>
      <p:pic>
        <p:nvPicPr>
          <p:cNvPr id="37" name="Picture 2" descr="http://img-fotki.yandex.ru/get/6212/160878850.8c/0_76668_4259918f_XL"/>
          <p:cNvPicPr>
            <a:picLocks noChangeAspect="1" noChangeArrowheads="1"/>
          </p:cNvPicPr>
          <p:nvPr/>
        </p:nvPicPr>
        <p:blipFill>
          <a:blip r:embed="rId31" cstate="screen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V="1">
            <a:off x="3779912" y="5844868"/>
            <a:ext cx="2880320" cy="6084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7" dur="indefinite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3" dur="indefinite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9" dur="indefinite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5" dur="indefinite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1" dur="indefinite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5"/>
                  </p:tgtEl>
                </p:cond>
              </p:nextCondLst>
            </p:seq>
          </p:childTnLst>
        </p:cTn>
      </p:par>
    </p:tnLst>
    <p:bldLst>
      <p:bldP spid="3119" grpId="0" animBg="1"/>
      <p:bldP spid="3121" grpId="0" animBg="1"/>
      <p:bldP spid="3122" grpId="0" animBg="1"/>
      <p:bldP spid="3123" grpId="0" animBg="1"/>
      <p:bldP spid="3124" grpId="0" animBg="1"/>
      <p:bldP spid="3125" grpId="0" animBg="1"/>
      <p:bldP spid="3126" grpId="0" animBg="1"/>
      <p:bldP spid="3127" grpId="0" animBg="1"/>
      <p:bldP spid="3128" grpId="0" animBg="1"/>
      <p:bldP spid="3129" grpId="0" animBg="1"/>
      <p:bldP spid="3130" grpId="0" animBg="1"/>
      <p:bldP spid="3131" grpId="0" animBg="1"/>
      <p:bldP spid="3132" grpId="0" animBg="1"/>
      <p:bldP spid="3133" grpId="0" animBg="1"/>
      <p:bldP spid="3134" grpId="0" animBg="1"/>
      <p:bldP spid="3135" grpId="0" animBg="1"/>
      <p:bldP spid="3136" grpId="0" animBg="1"/>
      <p:bldP spid="3137" grpId="0" animBg="1"/>
      <p:bldP spid="3138" grpId="0" animBg="1"/>
      <p:bldP spid="3139" grpId="0" animBg="1"/>
      <p:bldP spid="3140" grpId="0" animBg="1"/>
      <p:bldP spid="3142" grpId="0" animBg="1"/>
      <p:bldP spid="3143" grpId="0" animBg="1"/>
      <p:bldP spid="3144" grpId="0" animBg="1"/>
      <p:bldP spid="31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/>
              <a:t>Сказка – занимательный рассказ о необыкновенных событиях и приключениях.                                                              Различаются  сказки: волшебные, бытовые, о животных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42089"/>
            <a:ext cx="669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/>
              <a:t>Что называется </a:t>
            </a:r>
          </a:p>
          <a:p>
            <a:r>
              <a:rPr lang="ru-RU" sz="2800" b="1" dirty="0"/>
              <a:t>сказкой?                      </a:t>
            </a:r>
          </a:p>
          <a:p>
            <a:r>
              <a:rPr lang="ru-RU" sz="2800" b="1" dirty="0"/>
              <a:t>Какие сказки </a:t>
            </a:r>
          </a:p>
          <a:p>
            <a:r>
              <a:rPr lang="ru-RU" sz="2800" b="1" dirty="0"/>
              <a:t>вы знаете?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5085184"/>
            <a:ext cx="1656184" cy="1440160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Устное народное творчество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16937" y="3501008"/>
            <a:ext cx="76328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/>
              <a:t>Это присказки, зачины, концовки, постоянные эпитеты, повторы. Они украшают сказку, помогают запомнить, сохраняют напевность.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dirty="0"/>
              <a:t>Назовите </a:t>
            </a:r>
          </a:p>
          <a:p>
            <a:pPr>
              <a:lnSpc>
                <a:spcPct val="90000"/>
              </a:lnSpc>
            </a:pPr>
            <a:r>
              <a:rPr lang="ru-RU" sz="2800" b="1" dirty="0"/>
              <a:t>основные </a:t>
            </a:r>
          </a:p>
          <a:p>
            <a:pPr>
              <a:lnSpc>
                <a:spcPct val="90000"/>
              </a:lnSpc>
            </a:pPr>
            <a:r>
              <a:rPr lang="ru-RU" sz="2800" b="1" dirty="0"/>
              <a:t>«премудрости» </a:t>
            </a:r>
          </a:p>
          <a:p>
            <a:pPr>
              <a:lnSpc>
                <a:spcPct val="90000"/>
              </a:lnSpc>
            </a:pPr>
            <a:r>
              <a:rPr lang="ru-RU" sz="2800" b="1" dirty="0"/>
              <a:t>сказки.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6176" y="4881581"/>
            <a:ext cx="1656184" cy="1800200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Устное народное творчество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Русские народные песни</a:t>
            </a:r>
            <a:endParaRPr lang="ru-RU" sz="2800" i="1" dirty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800" b="1" dirty="0" smtClean="0"/>
              <a:t>Этот малый жанр фольклора бывает: Обрядовые</a:t>
            </a:r>
            <a:r>
              <a:rPr lang="ru-RU" sz="2800" dirty="0" smtClean="0"/>
              <a:t> </a:t>
            </a:r>
            <a:r>
              <a:rPr lang="ru-RU" sz="2800" dirty="0"/>
              <a:t>(свадебные, проводы в армию, праздник «первой борозды»)и </a:t>
            </a:r>
            <a:r>
              <a:rPr lang="ru-RU" sz="2800" b="1" dirty="0" err="1"/>
              <a:t>необрядовые</a:t>
            </a:r>
            <a:r>
              <a:rPr lang="ru-RU" sz="2800" dirty="0"/>
              <a:t>. Исторические, любовные, бурлацкие, рекрутские, разбойничьи, ямщицкие.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4509120"/>
            <a:ext cx="1656184" cy="1440160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Устное народное творчество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>
                <a:solidFill>
                  <a:schemeClr val="accent1">
                    <a:satMod val="150000"/>
                  </a:schemeClr>
                </a:solidFill>
              </a:rPr>
              <a:t>Кощей Бессмертный (</a:t>
            </a:r>
            <a:r>
              <a:rPr lang="ru-RU" sz="2800" dirty="0" err="1">
                <a:solidFill>
                  <a:schemeClr val="accent1">
                    <a:satMod val="150000"/>
                  </a:schemeClr>
                </a:solidFill>
              </a:rPr>
              <a:t>Кащей</a:t>
            </a:r>
            <a:r>
              <a:rPr lang="ru-RU" sz="2800" dirty="0">
                <a:solidFill>
                  <a:schemeClr val="accent1">
                    <a:satMod val="150000"/>
                  </a:schemeClr>
                </a:solidFill>
              </a:rPr>
              <a:t> Бессмертный) — отрицательный персонаж русских сказок. Царь, иногда — всадник на волшебном говорящем коне. Часто выступает в роли похитителя невесты главного героя.</a:t>
            </a:r>
            <a:br>
              <a:rPr lang="ru-RU" sz="2800" dirty="0">
                <a:solidFill>
                  <a:schemeClr val="accent1">
                    <a:satMod val="150000"/>
                  </a:schemeClr>
                </a:solidFill>
              </a:rPr>
            </a:b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2800" dirty="0" smtClean="0"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1077218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на засыпку</a:t>
            </a:r>
          </a:p>
          <a:p>
            <a:pPr algn="ctr"/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053519" y="2304421"/>
            <a:ext cx="1656184" cy="1196587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76128" y="178120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Кто такой кощей бессмертный?</a:t>
            </a:r>
            <a:endParaRPr lang="ru-RU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/>
              <a:t>Избушка на курьих ножках это широко известный на Севере </a:t>
            </a:r>
            <a:r>
              <a:rPr lang="ru-RU" sz="2800" b="1" dirty="0">
                <a:solidFill>
                  <a:srgbClr val="C00000"/>
                </a:solidFill>
              </a:rPr>
              <a:t>«лабаз»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или </a:t>
            </a:r>
            <a:r>
              <a:rPr lang="ru-RU" sz="2800" b="1" dirty="0">
                <a:solidFill>
                  <a:srgbClr val="C00000"/>
                </a:solidFill>
              </a:rPr>
              <a:t>«</a:t>
            </a:r>
            <a:r>
              <a:rPr lang="ru-RU" sz="2800" b="1" dirty="0" err="1">
                <a:solidFill>
                  <a:srgbClr val="C00000"/>
                </a:solidFill>
              </a:rPr>
              <a:t>чамья</a:t>
            </a:r>
            <a:r>
              <a:rPr lang="ru-RU" sz="2800" b="1" dirty="0">
                <a:solidFill>
                  <a:srgbClr val="C00000"/>
                </a:solidFill>
              </a:rPr>
              <a:t>»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– тип хозяйственной постройки на высоких гладких столбах, предназначенный для сохранения снастей и припасов от мышей и </a:t>
            </a:r>
            <a:r>
              <a:rPr lang="ru-RU" sz="2800" dirty="0" smtClean="0"/>
              <a:t>хищников.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83569" y="1890410"/>
            <a:ext cx="1584176" cy="127578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на засыпку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76128" y="17812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Как же пришла в народную сказку «избушка на курьих ножках»?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269875" algn="just" eaLnBrk="0" hangingPunct="0"/>
            <a:r>
              <a:rPr lang="ru-RU" dirty="0">
                <a:cs typeface="Times New Roman" pitchFamily="18" charset="0"/>
              </a:rPr>
              <a:t>Избушка это  пограничный пост, расположенный в сказках на границе двух миров: светлого и тёмного. Вход в неё  недоступен для героев из мира живых, поэтому приходится «поворачивать» её к себе, произнося слова   как заклинания: </a:t>
            </a:r>
            <a:r>
              <a:rPr lang="ru-RU" b="1" dirty="0">
                <a:solidFill>
                  <a:srgbClr val="0000FF"/>
                </a:solidFill>
                <a:cs typeface="Times New Roman" pitchFamily="18" charset="0"/>
              </a:rPr>
              <a:t>«Избушка, избушка, встань ко мне передом, а к лесу задом». </a:t>
            </a:r>
            <a:r>
              <a:rPr lang="ru-RU" dirty="0">
                <a:cs typeface="Times New Roman" pitchFamily="18" charset="0"/>
              </a:rPr>
              <a:t>Войдя в избушку, герой  готов ко всем испытаниям, ведь это его добровольный выбор: жить счастливо или умереть. Избушка на курьих ножках (на куриной лапке три пальца) объясняется тем, что в волшебных сказках герой, отправляясь в дальний путь за своим счастьем, обязательно оказывается на распутье, то есть на пересечении дорог. Поэтому «куриная лапка» – это символ выбора, возможность самостоятельно решить свою судьбу.</a:t>
            </a:r>
            <a:endParaRPr lang="ru-RU" dirty="0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Что олицетворяет собой избушка на курьих ножках?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588224" y="2276872"/>
            <a:ext cx="1728192" cy="1224135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на засыпку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/>
              <a:t> </a:t>
            </a:r>
            <a:r>
              <a:rPr lang="ru-RU" sz="2000" dirty="0"/>
              <a:t>На службе у Бабы - Яги ветры и лесные звери. Дружит она только со Змеем да Кощеем, общается с чёрным котом, змеями, жабами, вороном, летучими мышами. Чёрный кот символизирует неудачу, болезнь.  Змея, как существо «убивающее», означает смерть и уничтожение. Ворон, будучи говорящей птицей, символизирует пророчество, в  фольклоре – мрак и умерщвление. Такое окружение позволяет ей спокойно проживать на границе двух миров: мира живых и мира мёртвых. </a:t>
            </a:r>
            <a:endParaRPr lang="ru-RU" sz="2000" dirty="0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Кто или что стоит на службе Бабы-Яги?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156176" y="2105853"/>
            <a:ext cx="1656184" cy="1395155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на засыпку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dirty="0"/>
              <a:t>Баба Яга в  волшебных сказках выступает в них не только как добрая колдунья-помощница в пути между Жизнью и Смертью, Добром и Злом, Светом и Тьмой. Внешность у неё соответственная: длинные распущенные волосы – признак нечеловеческой силы и необъяснимых колдовских способностей; она не ходит, а летает в ступе, заметая помелом свой след, потому что она ближе к царству мёртвых и появление её в мире живых не должно быть замеченным</a:t>
            </a:r>
            <a:endParaRPr lang="ru-RU" sz="20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Кем выступает Баба –Яга в волшебных сказках?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7365664" y="2105852"/>
            <a:ext cx="1656184" cy="1523063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на засыпку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3316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95736" y="1484784"/>
            <a:ext cx="612068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Идея кнопки «домик»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Знак вопроса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Мудрая сова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6"/>
              </a:rPr>
              <a:t>Разделитель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76672"/>
            <a:ext cx="66247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ИНТЕРНЕТ - РЕСУРСЫ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431800" cy="358775"/>
          </a:xfrm>
          <a:prstGeom prst="actionButtonBeginning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E7EC">
                <a:gamma/>
                <a:shade val="60000"/>
                <a:invGamma/>
                <a:alpha val="50000"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173847" y="4149080"/>
            <a:ext cx="4466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http://elenaranko.ucoz.ru/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0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431800" cy="358775"/>
          </a:xfrm>
          <a:prstGeom prst="actionButtonBeginning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E7EC">
                <a:gamma/>
                <a:shade val="60000"/>
                <a:invGamma/>
                <a:alpha val="50000"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Русская печка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Предмет интерьера русской избы, по мимо своей функции играет роль постели</a:t>
            </a:r>
            <a:endParaRPr lang="ru-RU" sz="2800" dirty="0" smtClean="0"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Русский народ  и его истоки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3762618"/>
            <a:ext cx="1656184" cy="2522260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гостеприимство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11361" y="162880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Качество русского характера 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3501008"/>
            <a:ext cx="1656184" cy="2448272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Русский народ и его истоки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балалайка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Как называется русский трёхструнный щипковый инструмент? 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3762618"/>
            <a:ext cx="1656184" cy="2186662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Русский народ и его истоки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прялка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Посватавшись к девушке, жених обязательно дарил ей изделие собственной работы, которое она брала с собой на посиделки. Что это?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3762618"/>
            <a:ext cx="1656184" cy="2186662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Русский народ и его истоки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Женский головной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убор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Что такое </a:t>
            </a:r>
            <a:r>
              <a:rPr lang="ru-RU" sz="2800" dirty="0" err="1"/>
              <a:t>колт</a:t>
            </a:r>
            <a:r>
              <a:rPr lang="ru-RU" sz="2800" dirty="0"/>
              <a:t>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4221088"/>
            <a:ext cx="1656184" cy="194421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Русский народ и его истоки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Городецкая роспись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/>
              <a:t>русский народный художественный промысел. Существует с середины XIX века в районе города Городец.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Музей русских ремесел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4293096"/>
            <a:ext cx="1656184" cy="1991782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городецкий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/>
              <a:t>Этот  </a:t>
            </a:r>
            <a:r>
              <a:rPr lang="ru-RU" sz="2800" dirty="0"/>
              <a:t>стиль отличается прежде всего содержательностью. В росписях основное впечатление дают жанровые сцены. 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4149080"/>
            <a:ext cx="1656184" cy="194421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Музей русских ремесел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95373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950</Words>
  <Application>Microsoft Office PowerPoint</Application>
  <PresentationFormat>Экран (4:3)</PresentationFormat>
  <Paragraphs>190</Paragraphs>
  <Slides>29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home</cp:lastModifiedBy>
  <cp:revision>16</cp:revision>
  <dcterms:created xsi:type="dcterms:W3CDTF">2014-01-06T16:00:12Z</dcterms:created>
  <dcterms:modified xsi:type="dcterms:W3CDTF">2016-04-13T05:20:17Z</dcterms:modified>
</cp:coreProperties>
</file>