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t>30.01.2021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  <a:p>
            <a:pPr lvl="5"/>
            <a:r>
              <a:rPr lang="ru-RU" noProof="0" dirty="0"/>
              <a:t>Шесть</a:t>
            </a:r>
          </a:p>
          <a:p>
            <a:pPr lvl="6"/>
            <a:r>
              <a:rPr lang="ru-RU" noProof="0" dirty="0"/>
              <a:t>Семь</a:t>
            </a:r>
          </a:p>
          <a:p>
            <a:pPr lvl="7"/>
            <a:r>
              <a:rPr lang="ru-RU" noProof="0" dirty="0"/>
              <a:t>Восемь</a:t>
            </a:r>
          </a:p>
          <a:p>
            <a:pPr lvl="8"/>
            <a:r>
              <a:rPr lang="ru-RU" noProof="0" dirty="0"/>
              <a:t>Девять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t>30.01.2021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8764" y="1396999"/>
            <a:ext cx="5929745" cy="2888381"/>
          </a:xfrm>
        </p:spPr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ru-RU" sz="6700" dirty="0"/>
              <a:t>ВЛИЯНИЕ МУЗЫКИ НА ЧЕЛОВЕКА</a:t>
            </a:r>
            <a:r>
              <a:rPr lang="ru-RU" dirty="0"/>
              <a:t/>
            </a:r>
            <a:br>
              <a:rPr lang="ru-RU" dirty="0"/>
            </a:br>
            <a:endParaRPr lang="ru-RU" sz="50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655" y="4858327"/>
            <a:ext cx="5929745" cy="199967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/>
              <a:t>Автор работы: </a:t>
            </a:r>
          </a:p>
          <a:p>
            <a:pPr algn="r"/>
            <a:r>
              <a:rPr lang="ru-RU" sz="2400" dirty="0"/>
              <a:t> </a:t>
            </a:r>
            <a:r>
              <a:rPr lang="ru-RU" sz="2400" b="1" dirty="0"/>
              <a:t>Руководитель проекта: </a:t>
            </a:r>
          </a:p>
          <a:p>
            <a:pPr algn="r"/>
            <a:r>
              <a:rPr lang="ru-RU" sz="2400" b="1" dirty="0"/>
              <a:t>Учреждение: </a:t>
            </a:r>
            <a:r>
              <a:rPr lang="ru-RU" sz="2400" dirty="0"/>
              <a:t> </a:t>
            </a:r>
          </a:p>
          <a:p>
            <a:pPr algn="r"/>
            <a:r>
              <a:rPr lang="ru-RU" sz="2400" b="1" dirty="0"/>
              <a:t>Класс: </a:t>
            </a:r>
          </a:p>
          <a:p>
            <a:pPr marL="0" indent="0" algn="l">
              <a:buNone/>
            </a:pPr>
            <a:endParaRPr lang="ru-RU" sz="2200" b="0" i="0" dirty="0"/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7667A-3703-4191-AF59-387B5A2B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СПИСОК ИСПОЛЬЗУЕМОЙ ЛИТЕРАТУРЫ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457E4-2FF3-43A0-8705-AB36B3C4E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1.Васина – Гроссман В. А. Книга о музыке и великих музыкантах:</a:t>
            </a:r>
          </a:p>
          <a:p>
            <a:pPr marL="0" indent="0">
              <a:buNone/>
            </a:pPr>
            <a:r>
              <a:rPr lang="ru-RU" dirty="0"/>
              <a:t>Маленькая энциклопедия. – М.: Дет. лит., 1986</a:t>
            </a:r>
          </a:p>
          <a:p>
            <a:pPr marL="0" indent="0">
              <a:buNone/>
            </a:pPr>
            <a:r>
              <a:rPr lang="ru-RU" dirty="0"/>
              <a:t>2.Даттель Е. Л. Музыкальное путешествие. Книга для юношества о</a:t>
            </a:r>
          </a:p>
          <a:p>
            <a:pPr marL="0" indent="0">
              <a:buNone/>
            </a:pPr>
            <a:r>
              <a:rPr lang="ru-RU" dirty="0"/>
              <a:t>музыкантах. «Просвещение», 1969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Зильберквит</a:t>
            </a:r>
            <a:r>
              <a:rPr lang="ru-RU" dirty="0"/>
              <a:t> М. А. Мир музыки. М.: «Детская литература», 1988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Панкевич</a:t>
            </a:r>
            <a:r>
              <a:rPr lang="ru-RU" dirty="0"/>
              <a:t> Г.И. Искусство музыки. - М.: Знание, 1987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Сохор</a:t>
            </a:r>
            <a:r>
              <a:rPr lang="ru-RU" dirty="0"/>
              <a:t> А.Н. Музыка как вид искусства / А.Н. </a:t>
            </a:r>
            <a:r>
              <a:rPr lang="ru-RU" dirty="0" err="1"/>
              <a:t>Сохор</a:t>
            </a:r>
            <a:r>
              <a:rPr lang="ru-RU" dirty="0"/>
              <a:t>. – М., 1970.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3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E013A-8F9F-4C02-9A0C-26D87985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7FA63-D111-4739-BAEB-B72A464EA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Приложение 1.  Список музыкальных рецептов</a:t>
            </a:r>
          </a:p>
          <a:p>
            <a:r>
              <a:rPr lang="ru-RU" dirty="0"/>
              <a:t>Приложение 2. </a:t>
            </a:r>
            <a:r>
              <a:rPr lang="ru-RU" dirty="0" smtClean="0"/>
              <a:t>Танец </a:t>
            </a:r>
            <a:r>
              <a:rPr lang="ru-RU" dirty="0"/>
              <a:t>пяти </a:t>
            </a:r>
            <a:r>
              <a:rPr lang="ru-RU" dirty="0" smtClean="0"/>
              <a:t>движений</a:t>
            </a:r>
            <a:endParaRPr lang="ru-RU" dirty="0"/>
          </a:p>
          <a:p>
            <a:r>
              <a:rPr lang="ru-RU" dirty="0" smtClean="0"/>
              <a:t> Приложение </a:t>
            </a:r>
            <a:r>
              <a:rPr lang="ru-RU" dirty="0"/>
              <a:t>3. Упражнения по музыкотерапии</a:t>
            </a:r>
          </a:p>
          <a:p>
            <a:r>
              <a:rPr lang="ru-RU" dirty="0"/>
              <a:t>Приложение 4. Анкета</a:t>
            </a:r>
          </a:p>
        </p:txBody>
      </p:sp>
    </p:spTree>
    <p:extLst>
      <p:ext uri="{BB962C8B-B14F-4D97-AF65-F5344CB8AC3E}">
        <p14:creationId xmlns:p14="http://schemas.microsoft.com/office/powerpoint/2010/main" val="31672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400" i="0" dirty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673" y="1533237"/>
            <a:ext cx="10192327" cy="50245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/>
              <a:t>ГИПОТЕЗА:</a:t>
            </a:r>
            <a:r>
              <a:rPr lang="ru-RU" b="1" dirty="0"/>
              <a:t> </a:t>
            </a:r>
            <a:r>
              <a:rPr lang="ru-RU" dirty="0"/>
              <a:t>различные музыкальные жанры вызывают разные эмоции и по-разному воздействуют на человека.</a:t>
            </a:r>
          </a:p>
          <a:p>
            <a:pPr marL="0" indent="0">
              <a:buNone/>
            </a:pPr>
            <a:r>
              <a:rPr lang="ru-RU" b="1" u="sng" dirty="0" smtClean="0"/>
              <a:t>АКТУАЛЬНОСТЬ НАШЕГО ИССЛЕДОВАНИЯ:</a:t>
            </a:r>
            <a:r>
              <a:rPr lang="ru-RU" dirty="0" smtClean="0"/>
              <a:t> </a:t>
            </a:r>
            <a:r>
              <a:rPr lang="ru-RU" dirty="0"/>
              <a:t>Ни для кого не секрет, что музыка занимает большое место в нашей жизни. Она сопровождает нас с самого раннего детства. Каждый день большинство из нас слушает разную музыку. При этом вряд ли кто-то задумывается, какое огромное влияние она оказывает на наш внутренний мир.</a:t>
            </a:r>
          </a:p>
          <a:p>
            <a:pPr marL="0" indent="0">
              <a:buNone/>
            </a:pPr>
            <a:r>
              <a:rPr lang="ru-RU" dirty="0"/>
              <a:t>Как могут отразиться на нас наши музыкальные предпочтения? Какую музыку мы выбираем из огромного количества стилей и направлений? Как может сказаться ежедневное прослушивание музыкальных произведений на эмоциональном и психическом состоянии человека? Наше исследование поможет понять, как музыка разных стилей влияет на эмоциональное состояние человека, его работоспособность и даже здоровье.</a:t>
            </a:r>
          </a:p>
          <a:p>
            <a:pPr marL="0" indent="0">
              <a:buNone/>
            </a:pPr>
            <a:r>
              <a:rPr lang="ru-RU" b="1" u="sng" dirty="0" smtClean="0"/>
              <a:t>ЦЕЛЬ ИССЛЕДОВАНИЯ:</a:t>
            </a:r>
            <a:endParaRPr lang="ru-RU" dirty="0" smtClean="0"/>
          </a:p>
          <a:p>
            <a:r>
              <a:rPr lang="ru-RU" smtClean="0"/>
              <a:t>изучить </a:t>
            </a:r>
            <a:r>
              <a:rPr lang="ru-RU" dirty="0" smtClean="0"/>
              <a:t>воздействие </a:t>
            </a:r>
            <a:r>
              <a:rPr lang="ru-RU" dirty="0"/>
              <a:t>музыки на </a:t>
            </a:r>
            <a:r>
              <a:rPr lang="ru-RU" dirty="0" smtClean="0"/>
              <a:t> </a:t>
            </a:r>
            <a:r>
              <a:rPr lang="ru-RU" dirty="0"/>
              <a:t>слух человека и на организм в целом.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sz="2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6520932-C1DA-4B3C-849A-CBCCD8350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2" y="316343"/>
            <a:ext cx="10026072" cy="606598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 изучить теоретические источники по данной теме, обобщить и систематизировать собранный материал ;</a:t>
            </a:r>
          </a:p>
          <a:p>
            <a:r>
              <a:rPr lang="ru-RU" dirty="0"/>
              <a:t>провести тестирование и анализ полученных результатов;</a:t>
            </a:r>
          </a:p>
          <a:p>
            <a:r>
              <a:rPr lang="ru-RU" dirty="0"/>
              <a:t>сделать выводы о воздействии музыки на состояние человека;</a:t>
            </a:r>
          </a:p>
          <a:p>
            <a:r>
              <a:rPr lang="ru-RU" dirty="0"/>
              <a:t>предложить рекомендации по оздоровлению организма средствами музыкального искусства.</a:t>
            </a:r>
          </a:p>
          <a:p>
            <a:pPr marL="0" indent="0">
              <a:buNone/>
            </a:pPr>
            <a:r>
              <a:rPr lang="ru-RU" b="1" u="sng" dirty="0"/>
              <a:t>ТЕОРЕТИЧЕСКАЯ ЗНАЧИМОСТЬ: </a:t>
            </a:r>
            <a:r>
              <a:rPr lang="ru-RU" dirty="0"/>
              <a:t> </a:t>
            </a:r>
            <a:r>
              <a:rPr lang="ru-RU" dirty="0" smtClean="0"/>
              <a:t> систематизация учебно-методической, специальной литературы по проблеме исследования, расширение современных представлений в области исследования, </a:t>
            </a:r>
            <a:r>
              <a:rPr lang="ru-RU" dirty="0" err="1" smtClean="0"/>
              <a:t>выявлене</a:t>
            </a:r>
            <a:r>
              <a:rPr lang="ru-RU" dirty="0" smtClean="0"/>
              <a:t> причин </a:t>
            </a:r>
            <a:r>
              <a:rPr lang="ru-RU" smtClean="0"/>
              <a:t>и закономерностей.</a:t>
            </a: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ПРАКТИЧЕСКАЯ </a:t>
            </a:r>
            <a:r>
              <a:rPr lang="ru-RU" b="1" u="sng" dirty="0"/>
              <a:t>ЗНАЧИМОСТЬ: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Материалы данного исследования могут быть использованы в целях пропаганды оздоровления человека средствами музыки. Результаты исследования и предложенные рекомендации будут интересны учителям, учащимся и их родителям, а также тем, кто любит музыку и заботится </a:t>
            </a:r>
            <a:r>
              <a:rPr lang="ru-RU" dirty="0" err="1"/>
              <a:t>освоём</a:t>
            </a:r>
            <a:r>
              <a:rPr lang="ru-RU" dirty="0"/>
              <a:t> здоровье.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269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000" b="1" i="0" smtClean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!АНАЛИТИЧЕСКИЙ </a:t>
            </a:r>
            <a:r>
              <a:rPr lang="ru-RU" sz="4000" b="1" i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ОБЗОР </a:t>
            </a:r>
            <a:r>
              <a:rPr lang="ru-RU" sz="4000" b="1" i="0" smtClean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ЛИТЕРАТУРЫЙ!</a:t>
            </a:r>
            <a:endParaRPr lang="ru-RU" sz="40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35747" y="1849581"/>
            <a:ext cx="8529780" cy="4419601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u="sng" dirty="0">
                <a:latin typeface="Calibri"/>
              </a:rPr>
              <a:t>Влияние музыки на человеческий организм;</a:t>
            </a:r>
            <a:r>
              <a:rPr lang="ru-RU" u="sng" dirty="0"/>
              <a:t> </a:t>
            </a:r>
            <a:r>
              <a:rPr lang="ru-RU" u="sng" dirty="0" err="1"/>
              <a:t>Зиннатова</a:t>
            </a:r>
            <a:r>
              <a:rPr lang="ru-RU" u="sng" dirty="0"/>
              <a:t> А.А.</a:t>
            </a:r>
            <a:endParaRPr lang="ru-RU" u="sng" dirty="0">
              <a:latin typeface="Calibri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200" b="0" i="0" u="sng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Влияние музыки на человеческое тело и разум;</a:t>
            </a:r>
            <a:r>
              <a:rPr lang="ru-RU" u="sng" dirty="0"/>
              <a:t> Дон Кент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200" b="0" i="0" u="sng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Как работает музыка </a:t>
            </a:r>
            <a:r>
              <a:rPr lang="ru-RU" b="1" u="sng" dirty="0"/>
              <a:t>Дэвид </a:t>
            </a:r>
            <a:r>
              <a:rPr lang="ru-RU" b="1" u="sng" dirty="0" err="1"/>
              <a:t>Бирн</a:t>
            </a:r>
            <a:r>
              <a:rPr lang="ru-RU" b="1" u="sng" dirty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sz="2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9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400" b="1" i="0" dirty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МАТЕРИАЛЫ И МЕТОДЫ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40ABDD-51E5-4761-841B-8121402D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927" y="1821871"/>
            <a:ext cx="9448800" cy="4419601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ПРЕДМЕТ ИССЛЕДОВАНИЯ</a:t>
            </a:r>
            <a:r>
              <a:rPr lang="ru-RU" u="sng" dirty="0"/>
              <a:t>:</a:t>
            </a:r>
            <a:r>
              <a:rPr lang="ru-RU" dirty="0"/>
              <a:t>  музыка и эмоциональное  состояние учащихся 1-х и 4х классов. </a:t>
            </a:r>
            <a:br>
              <a:rPr lang="ru-RU" dirty="0"/>
            </a:br>
            <a:r>
              <a:rPr lang="ru-RU" b="1" u="sng" dirty="0"/>
              <a:t>МЕТОДЫ ИССЛЕДОВАНИЯ:</a:t>
            </a:r>
          </a:p>
          <a:p>
            <a:r>
              <a:rPr lang="ru-RU" dirty="0"/>
              <a:t>изучение и обобщение литературы по теме исследования; </a:t>
            </a:r>
          </a:p>
          <a:p>
            <a:r>
              <a:rPr lang="ru-RU" dirty="0"/>
              <a:t>тестирование, интервьюирование, анкетирование и анализ результатов;</a:t>
            </a:r>
          </a:p>
          <a:p>
            <a:r>
              <a:rPr lang="ru-RU" dirty="0"/>
              <a:t>наблюдения и фиксация наблюдений.</a:t>
            </a:r>
          </a:p>
        </p:txBody>
      </p:sp>
    </p:spTree>
    <p:extLst>
      <p:ext uri="{BB962C8B-B14F-4D97-AF65-F5344CB8AC3E}">
        <p14:creationId xmlns:p14="http://schemas.microsoft.com/office/powerpoint/2010/main" val="21216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26" y="344055"/>
            <a:ext cx="8289637" cy="985982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РЕЗУЛЬТАТЫ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9162" y="1403927"/>
            <a:ext cx="7772400" cy="36298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ходе работы над данной темой мы решили поставить эксперимент: попросили выразить свои чувства от прослушанных песен и пьес учащихся первых и вторых классов. </a:t>
            </a:r>
          </a:p>
          <a:p>
            <a:r>
              <a:rPr lang="ru-RU" b="1" u="sng" dirty="0"/>
              <a:t>РЕЗУЛЬТАТЫ: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под песню «Капельки» дети пели и танцевали;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под песню «Сурок» Бетховена- грустили;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слушая «Вальс» Чайковского, танцевали и дирижировали;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под музыку «Лунной сонаты» Л. Бетховена - скучали;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после прослушивания трагической арии Ивана Сусанина во 2 классе – некоторые даже плакали.</a:t>
            </a:r>
          </a:p>
        </p:txBody>
      </p:sp>
    </p:spTree>
    <p:extLst>
      <p:ext uri="{BB962C8B-B14F-4D97-AF65-F5344CB8AC3E}">
        <p14:creationId xmlns:p14="http://schemas.microsoft.com/office/powerpoint/2010/main" val="22975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ОБСУЖДЕНИЕ (какие были результаты )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6400" y="1941945"/>
            <a:ext cx="8783782" cy="3710709"/>
          </a:xfrm>
        </p:spPr>
        <p:txBody>
          <a:bodyPr>
            <a:normAutofit lnSpcReduction="10000"/>
          </a:bodyPr>
          <a:lstStyle/>
          <a:p>
            <a:r>
              <a:rPr lang="ru-RU" b="0" dirty="0"/>
              <a:t>Подводя итог своей исследовательской работы, следует отметить, что данная тема может не только заинтересовать людей, но и позволит им значительно больше узнать о пользе или вреде своих музыкальных пристрастий. Проводя исследования, мы еще раз убедились в многогранности музыки и ее важности в жизни человека. Каждый из нас должен чётко понимаем только одно: для каждой музыки есть своё место и своё время. Запрещать слушать одно и заставлять слушать другое – нелепо.  Мы поняли, как много значит музыка для человека, и как она влияет на различные аспекты его жизни. Полученные результаты тестирования и диагностики это подтвердили.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ВЫВОДЫ</a:t>
            </a:r>
            <a:endParaRPr lang="ru-RU" sz="4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B43B3C-1D37-4C08-9834-E30E34C745FC}"/>
              </a:ext>
            </a:extLst>
          </p:cNvPr>
          <p:cNvSpPr/>
          <p:nvPr/>
        </p:nvSpPr>
        <p:spPr>
          <a:xfrm>
            <a:off x="2373745" y="2523492"/>
            <a:ext cx="9938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изучили теоретические источники по данной теме, обобщить и систематизировали собранный материал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провели тестирование и анализ полученных результатов;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сделали выводы о воздействии музыки на состояние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предложили рекомендации по оздоровлению организма средствами музыкального искусства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EF12B-9E13-487F-8E8F-E76D9CFFD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025" y="252674"/>
            <a:ext cx="5486400" cy="825583"/>
          </a:xfrm>
        </p:spPr>
        <p:txBody>
          <a:bodyPr/>
          <a:lstStyle/>
          <a:p>
            <a:pPr algn="ctr"/>
            <a:r>
              <a:rPr lang="ru-RU" dirty="0"/>
              <a:t>Заключение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81AF82-5E38-495D-9984-01245D25B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380" y="1202725"/>
            <a:ext cx="6201344" cy="3706368"/>
          </a:xfrm>
        </p:spPr>
        <p:txBody>
          <a:bodyPr>
            <a:normAutofit fontScale="92500"/>
          </a:bodyPr>
          <a:lstStyle/>
          <a:p>
            <a:r>
              <a:rPr lang="ru-RU" dirty="0"/>
              <a:t>Подводя итог своей исследовательской работы, следует отметить, что данная тема может не только заинтересовать людей, но и позволит им значительно больше узнать о пользе или вреде своих музыкальных пристрастий. Проводя исследования, мы еще раз убедились в многогранности музыки и ее важности в жизни человека. Каждый из нас должен чётко понимаем только одно: для каждой музыки есть своё место и своё время. Запрещать слушать одно и заставлять слушать другое – нелепо.  Мы поняли, как много значит музыка для человека, и как она влияет на различные аспекты его жизни. Полученные результаты тестирования и диагностики это подтвердили.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оты: 16 x 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ssetId xmlns="9d035d7d-02e5-4a00-8b62-9a556aabc7b5">TP103896547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CrawlForDependencies xmlns="9d035d7d-02e5-4a00-8b62-9a556aabc7b5">false</CrawlForDependencies>
    <TrustLevel xmlns="9d035d7d-02e5-4a00-8b62-9a556aabc7b5">1 Microsoft Managed Content</TrustLevel>
    <FeatureTagsTaxHTField0 xmlns="9d035d7d-02e5-4a00-8b62-9a556aabc7b5">
      <Terms xmlns="http://schemas.microsoft.com/office/infopath/2007/PartnerControls"/>
    </FeatureTagsTaxHTField0>
    <PublishStatusLookup xmlns="9d035d7d-02e5-4a00-8b62-9a556aabc7b5">
      <Value>488331</Value>
    </PublishStatusLookup>
    <LocLastLocAttemptVersionLookup xmlns="9d035d7d-02e5-4a00-8b62-9a556aabc7b5" xsi:nil="true"/>
    <CampaignTagsTaxHTField0 xmlns="9d035d7d-02e5-4a00-8b62-9a556aabc7b5">
      <Terms xmlns="http://schemas.microsoft.com/office/infopath/2007/PartnerControls"/>
    </CampaignTagsTaxHTField0>
    <IsSearchable xmlns="9d035d7d-02e5-4a00-8b62-9a556aabc7b5">true</IsSearchable>
    <TPNamespace xmlns="9d035d7d-02e5-4a00-8b62-9a556aabc7b5" xsi:nil="true"/>
    <TemplateTemplateType xmlns="9d035d7d-02e5-4a00-8b62-9a556aabc7b5">PowerPoint Presentation Template</TemplateTemplateType>
    <Markets xmlns="9d035d7d-02e5-4a00-8b62-9a556aabc7b5"/>
    <OriginalSourceMarket xmlns="9d035d7d-02e5-4a00-8b62-9a556aabc7b5">english</OriginalSourceMarket>
    <TPInstallLocation xmlns="9d035d7d-02e5-4a00-8b62-9a556aabc7b5" xsi:nil="true"/>
    <LocMarketGroupTiers2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>System Account</DisplayName>
        <AccountId>1073741823</AccountId>
        <AccountType/>
      </UserInfo>
    </APAuthor>
    <EditorialStatus xmlns="9d035d7d-02e5-4a00-8b62-9a556aabc7b5">Complete</EditorialStatus>
    <PublishTargets xmlns="9d035d7d-02e5-4a00-8b62-9a556aabc7b5">OfficeOnlineVNext</PublishTargets>
    <TPLaunchHelpLinkType xmlns="9d035d7d-02e5-4a00-8b62-9a556aabc7b5">Template</TPLaunchHelpLinkType>
    <ScenarioTagsTaxHTField0 xmlns="9d035d7d-02e5-4a00-8b62-9a556aabc7b5">
      <Terms xmlns="http://schemas.microsoft.com/office/infopath/2007/PartnerControls"/>
    </ScenarioTagsTaxHTField0>
    <OriginalRelease xmlns="9d035d7d-02e5-4a00-8b62-9a556aabc7b5">15</OriginalRelease>
    <AssetStart xmlns="9d035d7d-02e5-4a00-8b62-9a556aabc7b5">2012-11-22T07:55:00+00:00</AssetStart>
    <LocalizationTagsTaxHTField0 xmlns="9d035d7d-02e5-4a00-8b62-9a556aabc7b5">
      <Terms xmlns="http://schemas.microsoft.com/office/infopath/2007/PartnerControls"/>
    </LocalizationTagsTaxHTField0>
    <TPClientViewer xmlns="9d035d7d-02e5-4a00-8b62-9a556aabc7b5" xsi:nil="true"/>
    <CSXHash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 xsi:nil="true"/>
    <TemplateStatus xmlns="9d035d7d-02e5-4a00-8b62-9a556aabc7b5">Complete</TemplateStatus>
    <Downloads xmlns="9d035d7d-02e5-4a00-8b62-9a556aabc7b5">0</Downloads>
    <InternalTagsTaxHTField0 xmlns="9d035d7d-02e5-4a00-8b62-9a556aabc7b5">
      <Terms xmlns="http://schemas.microsoft.com/office/infopath/2007/PartnerControls"/>
    </InternalTagsTaxHTField0>
    <TPExecutable xmlns="9d035d7d-02e5-4a00-8b62-9a556aabc7b5" xsi:nil="true"/>
    <AssetType xmlns="9d035d7d-02e5-4a00-8b62-9a556aabc7b5">TP</AssetType>
    <Milestone xmlns="9d035d7d-02e5-4a00-8b62-9a556aabc7b5" xsi:nil="true"/>
    <OriginAsset xmlns="9d035d7d-02e5-4a00-8b62-9a556aabc7b5" xsi:nil="true"/>
    <TPComponent xmlns="9d035d7d-02e5-4a00-8b62-9a556aabc7b5" xsi:nil="true"/>
    <ApprovalStatus xmlns="9d035d7d-02e5-4a00-8b62-9a556aabc7b5">InProgress</ApprovalStatus>
    <BlockPublish xmlns="9d035d7d-02e5-4a00-8b62-9a556aabc7b5">false</BlockPublish>
    <EditorialTags xmlns="9d035d7d-02e5-4a00-8b62-9a556aabc7b5" xsi:nil="true"/>
    <MarketSpecific xmlns="9d035d7d-02e5-4a00-8b62-9a556aabc7b5">false</MarketSpecific>
    <LocComments xmlns="9d035d7d-02e5-4a00-8b62-9a556aabc7b5" xsi:nil="true"/>
    <VoteCount xmlns="9d035d7d-02e5-4a00-8b62-9a556aabc7b5" xsi:nil="true"/>
    <HandoffToMSDN xmlns="9d035d7d-02e5-4a00-8b62-9a556aabc7b5" xsi:nil="true"/>
    <IntlLangReview xmlns="9d035d7d-02e5-4a00-8b62-9a556aabc7b5">false</IntlLangReview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Providers xmlns="9d035d7d-02e5-4a00-8b62-9a556aabc7b5" xsi:nil="true"/>
    <UALocComments xmlns="9d035d7d-02e5-4a00-8b62-9a556aabc7b5" xsi:nil="true"/>
    <DSATActionTaken xmlns="9d035d7d-02e5-4a00-8b62-9a556aabc7b5" xsi:nil="true"/>
    <PolicheckWords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ThumbnailAssetId xmlns="9d035d7d-02e5-4a00-8b62-9a556aabc7b5" xsi:nil="true"/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Manager xmlns="9d035d7d-02e5-4a00-8b62-9a556aabc7b5" xsi:nil="true"/>
    <ParentAssetId xmlns="9d035d7d-02e5-4a00-8b62-9a556aabc7b5" xsi:nil="true"/>
    <SubmitterId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BusinessGroup xmlns="9d035d7d-02e5-4a00-8b62-9a556aabc7b5" xsi:nil="true"/>
    <RecommendationsModifier xmlns="9d035d7d-02e5-4a00-8b62-9a556aabc7b5" xsi:nil="true"/>
    <Component xmlns="91e8d559-4d54-460d-ba58-5d5027f88b4d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IntlLangReviewDate xmlns="9d035d7d-02e5-4a00-8b62-9a556aabc7b5" xsi:nil="true"/>
    <AverageRating xmlns="9d035d7d-02e5-4a00-8b62-9a556aabc7b5" xsi:nil="true"/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>false</LocManualTestRequired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2029-01-01T00:00:00+00:00</AssetExpire>
    <MachineTranslated xmlns="9d035d7d-02e5-4a00-8b62-9a556aabc7b5">false</MachineTranslated>
    <OutputCachingOn xmlns="9d035d7d-02e5-4a00-8b62-9a556aabc7b5">false</OutputCachingOn>
    <PlannedPubDate xmlns="9d035d7d-02e5-4a00-8b62-9a556aabc7b5" xsi:nil="true"/>
    <Description0 xmlns="91e8d559-4d54-460d-ba58-5d5027f88b4d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DEBFBB-03C0-4D8C-ADFF-0CE8FE71CAE2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75B8C406-F646-4A28-AEBF-1C538A263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музыкальном стиле (макет со скрипичным ключом)</Template>
  <TotalTime>0</TotalTime>
  <Words>420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Ноты: 16 x 9</vt:lpstr>
      <vt:lpstr>ВЛИЯНИЕ МУЗЫКИ НА ЧЕЛОВЕКА </vt:lpstr>
      <vt:lpstr>ВВЕДЕНИЕ</vt:lpstr>
      <vt:lpstr>Презентация PowerPoint</vt:lpstr>
      <vt:lpstr>!АНАЛИТИЧЕСКИЙ ОБЗОР ЛИТЕРАТУРЫЙ!</vt:lpstr>
      <vt:lpstr>МАТЕРИАЛЫ И МЕТОДЫ</vt:lpstr>
      <vt:lpstr>РЕЗУЛЬТАТЫ </vt:lpstr>
      <vt:lpstr>ОБСУЖДЕНИЕ (какие были результаты )</vt:lpstr>
      <vt:lpstr>ВЫВОДЫ</vt:lpstr>
      <vt:lpstr>Заключение </vt:lpstr>
      <vt:lpstr>СПИСОК ИСПОЛЬЗУЕМОЙ ЛИТЕРАТУРЫ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2021-01-29T19:15:54Z</dcterms:created>
  <dcterms:modified xsi:type="dcterms:W3CDTF">2021-01-30T09:44:29Z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CategoryTags">
    <vt:lpwstr/>
  </property>
  <property fmtid="{D5CDD505-2E9C-101B-9397-08002B2CF9AE}" pid="3" name="InternalTags">
    <vt:lpwstr/>
  </property>
  <property fmtid="{D5CDD505-2E9C-101B-9397-08002B2CF9AE}" pid="4" name="CampaignTags">
    <vt:lpwstr/>
  </property>
  <property fmtid="{D5CDD505-2E9C-101B-9397-08002B2CF9AE}" pid="5" name="ContentTypeId">
    <vt:lpwstr>0x010100BB2780C3CC07BD4BAA623FF9571645580400D1570604EA743043A2641365C0E91715</vt:lpwstr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HiddenCategoryTagsTaxHTField0">
    <vt:lpwstr/>
  </property>
  <property fmtid="{D5CDD505-2E9C-101B-9397-08002B2CF9AE}" pid="9" name="CategoryTags">
    <vt:lpwstr/>
  </property>
  <property fmtid="{D5CDD505-2E9C-101B-9397-08002B2CF9AE}" pid="10" name="ScenarioTags">
    <vt:lpwstr/>
  </property>
  <property fmtid="{D5CDD505-2E9C-101B-9397-08002B2CF9AE}" pid="11" name="CategoryTagsTaxHTField0">
    <vt:lpwstr/>
  </property>
</Properties>
</file>