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6" r:id="rId2"/>
    <p:sldId id="268" r:id="rId3"/>
    <p:sldId id="263" r:id="rId4"/>
    <p:sldId id="281" r:id="rId5"/>
    <p:sldId id="267" r:id="rId6"/>
    <p:sldId id="279" r:id="rId7"/>
    <p:sldId id="274" r:id="rId8"/>
    <p:sldId id="275" r:id="rId9"/>
    <p:sldId id="276" r:id="rId10"/>
    <p:sldId id="277" r:id="rId11"/>
    <p:sldId id="280" r:id="rId12"/>
    <p:sldId id="272" r:id="rId13"/>
    <p:sldId id="273" r:id="rId14"/>
    <p:sldId id="282" r:id="rId15"/>
    <p:sldId id="283" r:id="rId16"/>
    <p:sldId id="284" r:id="rId17"/>
    <p:sldId id="286" r:id="rId18"/>
    <p:sldId id="287" r:id="rId19"/>
    <p:sldId id="290" r:id="rId20"/>
    <p:sldId id="288" r:id="rId21"/>
    <p:sldId id="289" r:id="rId22"/>
    <p:sldId id="271" r:id="rId23"/>
  </p:sldIdLst>
  <p:sldSz cx="9144000" cy="6858000" type="screen4x3"/>
  <p:notesSz cx="6858000" cy="914400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1" autoAdjust="0"/>
    <p:restoredTop sz="94660"/>
  </p:normalViewPr>
  <p:slideViewPr>
    <p:cSldViewPr>
      <p:cViewPr varScale="1">
        <p:scale>
          <a:sx n="73" d="100"/>
          <a:sy n="73" d="100"/>
        </p:scale>
        <p:origin x="133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6E7D018D-748F-47BF-843A-40349A141CAC}" type="datetimeFigureOut">
              <a:rPr lang="ru-RU" smtClean="0"/>
              <a:pPr/>
              <a:t>чт 21.10.21</a:t>
            </a:fld>
            <a:endParaRPr lang="ru-RU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04AC5213-BACC-41AB-9B61-B40CF6C5296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640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23E9B8FB-2ABD-42C9-A6DA-A6789EAF441D}" type="datetimeFigureOut">
              <a:rPr lang="ru-RU"/>
              <a:pPr/>
              <a:t>чт 21.10.21</a:t>
            </a:fld>
            <a:endParaRPr lang="ru-RU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BE2A7042-DEED-4AA1-9E89-4A16B2572577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28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ru-RU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фотоальбома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chemeClr val="bg1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/>
          <a:p>
            <a:endParaRPr kumimoji="0" lang="ru-RU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ru-RU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2400" i="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ru-RU"/>
              <a:pPr/>
              <a:t>чт 21.10.21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ru-RU"/>
              <a:pPr/>
              <a:t>чт 21.10.21</a:t>
            </a:fld>
            <a:endParaRPr kumimoji="0"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/>
          <a:p>
            <a:pPr marL="0" marR="0" indent="0" algn="ctr">
              <a:buFontTx/>
              <a:buNone/>
            </a:pPr>
            <a:r>
              <a:rPr kumimoji="0" lang="ru-RU" i="0"/>
              <a:t>Щелкните значок, чтобы добавить фотографию размером со всю страницу</a:t>
            </a:r>
            <a:endParaRPr kumimoji="0" lang="ru-RU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раздела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чт 21.10.21</a:t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kumimoji="0" lang="ru-RU">
                <a:solidFill>
                  <a:schemeClr val="bg1"/>
                </a:solidFill>
              </a:rPr>
              <a:pPr/>
              <a:t>‹#›</a:t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ru-RU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ru-RU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ru-RU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ru-RU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>
          <a:xfrm rot="16200000">
            <a:off x="5553236" y="2066764"/>
            <a:ext cx="5181600" cy="1352872"/>
          </a:xfrm>
        </p:spPr>
        <p:txBody>
          <a:bodyPr vert="vert">
            <a:normAutofit/>
          </a:bodyPr>
          <a:lstStyle/>
          <a:p>
            <a:r>
              <a:rPr lang="ru-RU" sz="1600" dirty="0" smtClean="0"/>
              <a:t>Выполнила </a:t>
            </a:r>
            <a:r>
              <a:rPr sz="1600" dirty="0" smtClean="0"/>
              <a:t>:</a:t>
            </a:r>
          </a:p>
          <a:p>
            <a:r>
              <a:rPr lang="ru-RU" sz="1600" dirty="0" smtClean="0"/>
              <a:t>И</a:t>
            </a:r>
            <a:r>
              <a:rPr sz="1600" dirty="0" smtClean="0"/>
              <a:t>нструктор по ФИЗО </a:t>
            </a:r>
          </a:p>
          <a:p>
            <a:r>
              <a:rPr sz="1600" dirty="0" smtClean="0"/>
              <a:t>МБДОУ № 38 </a:t>
            </a:r>
            <a:r>
              <a:rPr sz="1600" dirty="0" err="1" smtClean="0"/>
              <a:t>г.Кызыла</a:t>
            </a:r>
            <a:endParaRPr sz="1600" dirty="0" smtClean="0"/>
          </a:p>
          <a:p>
            <a:r>
              <a:rPr sz="1600" dirty="0" err="1" smtClean="0"/>
              <a:t>Россова</a:t>
            </a:r>
            <a:r>
              <a:rPr sz="1600" dirty="0" smtClean="0"/>
              <a:t> О.А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dirty="0" smtClean="0"/>
              <a:t>2021г.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000" dirty="0" smtClean="0"/>
              <a:t>   Нестандартное оборудование в ДОУ</a:t>
            </a:r>
            <a:endParaRPr lang="ru-RU" sz="4000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6" b="2851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072066" y="4214819"/>
            <a:ext cx="3346511" cy="785818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</a:rPr>
              <a:t>ДОРОЖКА ЗДОРОВЬЯ "ШИПЫ"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Пользователь\Desktop\Новая папка (2)\IMG_20180125_094935.jp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 cstate="print"/>
          <a:srcRect t="5" b="5"/>
          <a:stretch>
            <a:fillRect/>
          </a:stretch>
        </p:blipFill>
        <p:spPr bwMode="auto">
          <a:xfrm>
            <a:off x="152400" y="222504"/>
            <a:ext cx="4601590" cy="6135454"/>
          </a:xfrm>
          <a:prstGeom prst="rect">
            <a:avLst/>
          </a:prstGeom>
          <a:noFill/>
        </p:spPr>
      </p:pic>
      <p:pic>
        <p:nvPicPr>
          <p:cNvPr id="4103" name="Picture 7" descr="C:\Users\Пользователь\Desktop\Новая папка (2)\IMG_20180125_094910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 cstate="print"/>
          <a:srcRect t="21879" b="21879"/>
          <a:stretch>
            <a:fillRect/>
          </a:stretch>
        </p:blipFill>
        <p:spPr bwMode="auto">
          <a:xfrm>
            <a:off x="4052062" y="163667"/>
            <a:ext cx="4449028" cy="333677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4786314" y="5500702"/>
            <a:ext cx="3632263" cy="607485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</a:rPr>
              <a:t>МАССАЖ НОГ И РУК "ЕЖИК"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Пользователь\Desktop\физо\IMG_20180125_1058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4290"/>
            <a:ext cx="3857652" cy="5143536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физо\IMG_20180125_105824.jp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 cstate="print"/>
          <a:srcRect t="5" b="5"/>
          <a:stretch>
            <a:fillRect/>
          </a:stretch>
        </p:blipFill>
        <p:spPr bwMode="auto">
          <a:xfrm>
            <a:off x="0" y="214290"/>
            <a:ext cx="4601590" cy="613545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4857752" y="3571876"/>
            <a:ext cx="3429023" cy="785818"/>
          </a:xfrm>
        </p:spPr>
        <p:txBody>
          <a:bodyPr>
            <a:normAutofit/>
          </a:bodyPr>
          <a:lstStyle/>
          <a:p>
            <a:r>
              <a:rPr dirty="0" smtClean="0">
                <a:solidFill>
                  <a:schemeClr val="tx1"/>
                </a:solidFill>
              </a:rPr>
              <a:t>ПАЛЬЧИКОВАЯ ГИМНАСТИКА"СУДЖОК"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IMAG2417"/>
          <p:cNvPicPr>
            <a:picLocks noGrp="1"/>
          </p:cNvPicPr>
          <p:nvPr>
            <p:ph type="pic" sz="quarter" idx="12"/>
          </p:nvPr>
        </p:nvPicPr>
        <p:blipFill>
          <a:blip r:embed="rId2" cstate="print"/>
          <a:srcRect t="10671" b="1067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AG2445"/>
          <p:cNvPicPr>
            <a:picLocks noGrp="1"/>
          </p:cNvPicPr>
          <p:nvPr>
            <p:ph type="pic" sz="quarter" idx="11"/>
          </p:nvPr>
        </p:nvPicPr>
        <p:blipFill>
          <a:blip r:embed="rId3" cstate="print"/>
          <a:srcRect l="12412" r="12412"/>
          <a:stretch>
            <a:fillRect/>
          </a:stretch>
        </p:blipFill>
        <p:spPr bwMode="auto">
          <a:xfrm>
            <a:off x="4572000" y="428604"/>
            <a:ext cx="407196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357158" y="6072206"/>
            <a:ext cx="4214842" cy="571504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2000" dirty="0" smtClean="0"/>
              <a:t>ДЫХАТЕЛЬНАЯ ГИМНАСТИКА "ВЕРТУШКА"</a:t>
            </a:r>
            <a:endParaRPr kumimoji="0" lang="ru-RU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428992" y="6000768"/>
            <a:ext cx="3918015" cy="642943"/>
          </a:xfrm>
        </p:spPr>
        <p:txBody>
          <a:bodyPr>
            <a:normAutofit lnSpcReduction="10000"/>
          </a:bodyPr>
          <a:lstStyle/>
          <a:p>
            <a:r>
              <a:rPr dirty="0" smtClean="0">
                <a:solidFill>
                  <a:schemeClr val="tx1"/>
                </a:solidFill>
              </a:rPr>
              <a:t>ПАЛЬЧИКОВАЯ ГИМНАСТИКА "ГРЕЦКИЙ ОРЕХ"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IMAG2455"/>
          <p:cNvPicPr>
            <a:picLocks noGrp="1"/>
          </p:cNvPicPr>
          <p:nvPr>
            <p:ph type="pic" sz="quarter" idx="12"/>
          </p:nvPr>
        </p:nvPicPr>
        <p:blipFill>
          <a:blip r:embed="rId2" cstate="print"/>
          <a:srcRect t="12415" b="12415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AG2420_BURST002_COVER"/>
          <p:cNvPicPr>
            <a:picLocks noGrp="1"/>
          </p:cNvPicPr>
          <p:nvPr>
            <p:ph type="pic" sz="quarter" idx="11"/>
          </p:nvPr>
        </p:nvPicPr>
        <p:blipFill>
          <a:blip r:embed="rId3" cstate="print"/>
          <a:srcRect l="12339" r="12339"/>
          <a:stretch>
            <a:fillRect/>
          </a:stretch>
        </p:blipFill>
        <p:spPr bwMode="auto">
          <a:xfrm>
            <a:off x="4572000" y="225552"/>
            <a:ext cx="3846577" cy="306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4643438" y="3357562"/>
            <a:ext cx="3918015" cy="642943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ПАЛЬЧИКОВАЯ ГИМНАСТИКА «ТЕНИСНЫЙ ШАРИК"</a:t>
            </a:r>
            <a:endParaRPr kumimoji="0" lang="ru-RU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3" b="12503"/>
          <a:stretch>
            <a:fillRect/>
          </a:stretch>
        </p:blipFill>
        <p:spPr/>
      </p:pic>
      <p:sp>
        <p:nvSpPr>
          <p:cNvPr id="5" name="Прямоугольник 4"/>
          <p:cNvSpPr/>
          <p:nvPr/>
        </p:nvSpPr>
        <p:spPr>
          <a:xfrm>
            <a:off x="4724400" y="332656"/>
            <a:ext cx="38080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111111"/>
                </a:solidFill>
                <a:latin typeface="+mj-lt"/>
              </a:rPr>
              <a:t>«Бильбоке»</a:t>
            </a:r>
            <a:endParaRPr lang="ru-RU" sz="2000" dirty="0">
              <a:solidFill>
                <a:srgbClr val="111111"/>
              </a:solidFill>
              <a:latin typeface="+mj-lt"/>
            </a:endParaRPr>
          </a:p>
          <a:p>
            <a:r>
              <a:rPr lang="ru-RU" sz="2000" u="sng" dirty="0">
                <a:solidFill>
                  <a:srgbClr val="111111"/>
                </a:solidFill>
                <a:latin typeface="+mj-lt"/>
              </a:rPr>
              <a:t>Материал</a:t>
            </a:r>
            <a:r>
              <a:rPr lang="ru-RU" sz="2000" dirty="0">
                <a:solidFill>
                  <a:srgbClr val="111111"/>
                </a:solidFill>
                <a:latin typeface="+mj-lt"/>
              </a:rPr>
              <a:t>: пластиковые бутылки, шнурок, капсулы от шоколадных яиц, нитки, изолента, маркер</a:t>
            </a:r>
            <a:r>
              <a:rPr lang="ru-RU" sz="2000" dirty="0" smtClean="0">
                <a:solidFill>
                  <a:srgbClr val="111111"/>
                </a:solidFill>
                <a:latin typeface="+mj-lt"/>
              </a:rPr>
              <a:t>.</a:t>
            </a:r>
          </a:p>
          <a:p>
            <a:r>
              <a:rPr lang="ru-RU" sz="2000" u="sng" dirty="0" smtClean="0">
                <a:solidFill>
                  <a:srgbClr val="111111"/>
                </a:solidFill>
                <a:latin typeface="+mj-lt"/>
              </a:rPr>
              <a:t>Задачи</a:t>
            </a:r>
            <a:r>
              <a:rPr lang="ru-RU" sz="2000" dirty="0">
                <a:solidFill>
                  <a:srgbClr val="111111"/>
                </a:solidFill>
                <a:latin typeface="+mj-lt"/>
              </a:rPr>
              <a:t>: развивать глазомер, координацию мелких движений, тренировать предплечье и кисти рук</a:t>
            </a:r>
            <a:r>
              <a:rPr lang="ru-RU" sz="2000" dirty="0" smtClean="0">
                <a:solidFill>
                  <a:srgbClr val="111111"/>
                </a:solidFill>
                <a:latin typeface="+mj-lt"/>
              </a:rPr>
              <a:t>.</a:t>
            </a:r>
          </a:p>
          <a:p>
            <a:r>
              <a:rPr lang="ru-RU" sz="2000" u="sng" dirty="0"/>
              <a:t>Варианты использования</a:t>
            </a:r>
            <a:r>
              <a:rPr lang="ru-RU" sz="2000" dirty="0"/>
              <a:t>: дети подбрасывают капсулу вверх и бутылочкой ловят ее.</a:t>
            </a:r>
          </a:p>
          <a:p>
            <a:r>
              <a:rPr lang="ru-RU" sz="2000" dirty="0"/>
              <a:t>Если поймали — молодцы!</a:t>
            </a:r>
          </a:p>
          <a:p>
            <a:endParaRPr lang="ru-RU" sz="2000" b="0" i="0" u="none" strike="noStrike" dirty="0">
              <a:solidFill>
                <a:srgbClr val="11111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8855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3" b="12503"/>
          <a:stretch>
            <a:fillRect/>
          </a:stretch>
        </p:blipFill>
        <p:spPr/>
      </p:pic>
      <p:sp>
        <p:nvSpPr>
          <p:cNvPr id="5" name="Прямоугольник 4"/>
          <p:cNvSpPr/>
          <p:nvPr/>
        </p:nvSpPr>
        <p:spPr>
          <a:xfrm>
            <a:off x="4644008" y="332656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111111"/>
                </a:solidFill>
                <a:latin typeface="+mj-lt"/>
              </a:rPr>
              <a:t>«Ленточки</a:t>
            </a:r>
            <a:r>
              <a:rPr lang="ru-RU" sz="2000" i="1" dirty="0" smtClean="0">
                <a:solidFill>
                  <a:srgbClr val="111111"/>
                </a:solidFill>
                <a:latin typeface="+mj-lt"/>
              </a:rPr>
              <a:t>»</a:t>
            </a:r>
          </a:p>
          <a:p>
            <a:endParaRPr lang="ru-RU" sz="2000" dirty="0">
              <a:solidFill>
                <a:srgbClr val="111111"/>
              </a:solidFill>
              <a:latin typeface="+mj-lt"/>
            </a:endParaRPr>
          </a:p>
          <a:p>
            <a:r>
              <a:rPr lang="ru-RU" sz="2000" u="sng" dirty="0">
                <a:solidFill>
                  <a:srgbClr val="111111"/>
                </a:solidFill>
                <a:latin typeface="+mj-lt"/>
              </a:rPr>
              <a:t>Материал</a:t>
            </a:r>
            <a:r>
              <a:rPr lang="ru-RU" sz="2000" dirty="0">
                <a:solidFill>
                  <a:srgbClr val="111111"/>
                </a:solidFill>
                <a:latin typeface="+mj-lt"/>
              </a:rPr>
              <a:t>: разноцветные ленты, </a:t>
            </a:r>
            <a:r>
              <a:rPr lang="ru-RU" sz="2000" dirty="0" smtClean="0">
                <a:solidFill>
                  <a:srgbClr val="111111"/>
                </a:solidFill>
                <a:latin typeface="+mj-lt"/>
              </a:rPr>
              <a:t>колечки</a:t>
            </a:r>
          </a:p>
          <a:p>
            <a:endParaRPr lang="ru-RU" sz="2000" b="0" i="0" u="none" strike="noStrike" dirty="0">
              <a:solidFill>
                <a:srgbClr val="111111"/>
              </a:solidFill>
              <a:effectLst/>
              <a:latin typeface="+mj-lt"/>
            </a:endParaRPr>
          </a:p>
          <a:p>
            <a:r>
              <a:rPr lang="ru-RU" sz="2000" dirty="0" smtClean="0">
                <a:solidFill>
                  <a:srgbClr val="111111"/>
                </a:solidFill>
                <a:latin typeface="+mj-lt"/>
              </a:rPr>
              <a:t>п/и «</a:t>
            </a:r>
            <a:r>
              <a:rPr lang="ru-RU" sz="2000" dirty="0" err="1" smtClean="0">
                <a:solidFill>
                  <a:srgbClr val="111111"/>
                </a:solidFill>
                <a:latin typeface="+mj-lt"/>
              </a:rPr>
              <a:t>Ловишки</a:t>
            </a:r>
            <a:r>
              <a:rPr lang="ru-RU" sz="2000" dirty="0" smtClean="0">
                <a:solidFill>
                  <a:srgbClr val="111111"/>
                </a:solidFill>
                <a:latin typeface="+mj-lt"/>
              </a:rPr>
              <a:t> с ленточкой»</a:t>
            </a:r>
            <a:endParaRPr lang="ru-RU" sz="2000" b="0" i="0" u="none" strike="noStrike" dirty="0">
              <a:solidFill>
                <a:srgbClr val="111111"/>
              </a:solidFill>
              <a:effectLst/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40" y="2579738"/>
            <a:ext cx="4644008" cy="34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0826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7" r="21487"/>
          <a:stretch>
            <a:fillRect/>
          </a:stretch>
        </p:blipFill>
        <p:spPr/>
      </p:pic>
      <p:sp>
        <p:nvSpPr>
          <p:cNvPr id="5" name="Прямоугольник 4"/>
          <p:cNvSpPr/>
          <p:nvPr/>
        </p:nvSpPr>
        <p:spPr>
          <a:xfrm>
            <a:off x="4644008" y="548680"/>
            <a:ext cx="3816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111111"/>
                </a:soli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2000" i="1" dirty="0" err="1">
                <a:solidFill>
                  <a:srgbClr val="111111"/>
                </a:solidFill>
                <a:latin typeface="+mj-lt"/>
                <a:cs typeface="Times New Roman" panose="02020603050405020304" pitchFamily="18" charset="0"/>
              </a:rPr>
              <a:t>Моталочки</a:t>
            </a:r>
            <a:r>
              <a:rPr lang="ru-RU" sz="2000" i="1" dirty="0" smtClean="0">
                <a:solidFill>
                  <a:srgbClr val="111111"/>
                </a:solidFill>
                <a:latin typeface="+mj-lt"/>
                <a:cs typeface="Times New Roman" panose="02020603050405020304" pitchFamily="18" charset="0"/>
              </a:rPr>
              <a:t>»</a:t>
            </a:r>
          </a:p>
          <a:p>
            <a:endParaRPr lang="ru-RU" sz="2000" dirty="0">
              <a:solidFill>
                <a:srgbClr val="11111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ru-RU" sz="2000" u="sng" dirty="0">
                <a:solidFill>
                  <a:srgbClr val="111111"/>
                </a:solidFill>
                <a:latin typeface="+mj-lt"/>
                <a:cs typeface="Times New Roman" panose="02020603050405020304" pitchFamily="18" charset="0"/>
              </a:rPr>
              <a:t>Материал</a:t>
            </a:r>
            <a:r>
              <a:rPr lang="ru-RU" sz="2000" dirty="0">
                <a:solidFill>
                  <a:srgbClr val="111111"/>
                </a:solidFill>
                <a:latin typeface="+mj-lt"/>
                <a:cs typeface="Times New Roman" panose="02020603050405020304" pitchFamily="18" charset="0"/>
              </a:rPr>
              <a:t>: деревянные и мягкие игрушки, тесьма и палочка</a:t>
            </a:r>
          </a:p>
          <a:p>
            <a:r>
              <a:rPr lang="ru-RU" sz="2000" u="sng" dirty="0">
                <a:solidFill>
                  <a:srgbClr val="111111"/>
                </a:solidFill>
                <a:latin typeface="+mj-lt"/>
                <a:cs typeface="Times New Roman" panose="02020603050405020304" pitchFamily="18" charset="0"/>
              </a:rPr>
              <a:t>Задачи</a:t>
            </a:r>
            <a:r>
              <a:rPr lang="ru-RU" sz="2000" dirty="0">
                <a:solidFill>
                  <a:srgbClr val="111111"/>
                </a:solidFill>
                <a:latin typeface="+mj-lt"/>
                <a:cs typeface="Times New Roman" panose="02020603050405020304" pitchFamily="18" charset="0"/>
              </a:rPr>
              <a:t>: развивать мелкую моторику пальцев рук и ловкость. </a:t>
            </a:r>
            <a:endParaRPr lang="ru-RU" sz="2000" b="0" i="0" u="none" strike="noStrike" dirty="0">
              <a:solidFill>
                <a:srgbClr val="11111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2945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72000" y="548680"/>
            <a:ext cx="40324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111111"/>
                </a:solidFill>
                <a:latin typeface="+mj-lt"/>
              </a:rPr>
              <a:t>«Волшебный </a:t>
            </a:r>
            <a:r>
              <a:rPr lang="ru-RU" sz="2000" i="1" dirty="0" err="1" smtClean="0">
                <a:solidFill>
                  <a:srgbClr val="111111"/>
                </a:solidFill>
                <a:latin typeface="+mj-lt"/>
              </a:rPr>
              <a:t>колпачек</a:t>
            </a:r>
            <a:r>
              <a:rPr lang="ru-RU" sz="2000" i="1" dirty="0" smtClean="0">
                <a:solidFill>
                  <a:srgbClr val="111111"/>
                </a:solidFill>
                <a:latin typeface="+mj-lt"/>
              </a:rPr>
              <a:t>»</a:t>
            </a:r>
          </a:p>
          <a:p>
            <a:endParaRPr lang="ru-RU" sz="2000" dirty="0">
              <a:solidFill>
                <a:srgbClr val="111111"/>
              </a:solidFill>
              <a:latin typeface="+mj-lt"/>
            </a:endParaRPr>
          </a:p>
          <a:p>
            <a:r>
              <a:rPr lang="ru-RU" sz="2000" u="sng" dirty="0">
                <a:solidFill>
                  <a:srgbClr val="111111"/>
                </a:solidFill>
                <a:latin typeface="+mj-lt"/>
              </a:rPr>
              <a:t>Материал</a:t>
            </a:r>
            <a:r>
              <a:rPr lang="ru-RU" sz="2000" dirty="0">
                <a:solidFill>
                  <a:srgbClr val="111111"/>
                </a:solidFill>
                <a:latin typeface="+mj-lt"/>
              </a:rPr>
              <a:t>: обруч, ткань. </a:t>
            </a:r>
          </a:p>
          <a:p>
            <a:r>
              <a:rPr lang="ru-RU" sz="2000" dirty="0">
                <a:solidFill>
                  <a:srgbClr val="111111"/>
                </a:solidFill>
                <a:latin typeface="+mj-lt"/>
              </a:rPr>
              <a:t>Используется для организации и проведения сюрпризных моментов в ходе проведения утренников и развлечений для детей дошкольного возраста. </a:t>
            </a:r>
            <a:endParaRPr lang="ru-RU" sz="2000" dirty="0" smtClean="0">
              <a:solidFill>
                <a:srgbClr val="111111"/>
              </a:solidFill>
              <a:latin typeface="+mj-lt"/>
            </a:endParaRPr>
          </a:p>
          <a:p>
            <a:endParaRPr lang="ru-RU" sz="2000" b="0" i="0" u="none" strike="noStrike" dirty="0">
              <a:solidFill>
                <a:srgbClr val="111111"/>
              </a:solidFill>
              <a:effectLst/>
              <a:latin typeface="+mj-lt"/>
            </a:endParaRPr>
          </a:p>
          <a:p>
            <a:endParaRPr lang="ru-RU" sz="2000" b="0" i="0" u="none" strike="noStrike" dirty="0">
              <a:solidFill>
                <a:srgbClr val="111111"/>
              </a:solidFill>
              <a:effectLst/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85762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48" y="328498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4561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090942" y="6087054"/>
            <a:ext cx="2732236" cy="620807"/>
          </a:xfrm>
        </p:spPr>
        <p:txBody>
          <a:bodyPr/>
          <a:lstStyle/>
          <a:p>
            <a:r>
              <a:rPr lang="ru-RU" i="1" dirty="0" smtClean="0">
                <a:solidFill>
                  <a:srgbClr val="111111"/>
                </a:solidFill>
              </a:rPr>
              <a:t>ПРОЙДИ ПО БОЛОТУ </a:t>
            </a:r>
            <a:endParaRPr lang="ru-RU" i="1" dirty="0">
              <a:solidFill>
                <a:srgbClr val="111111"/>
              </a:solidFill>
            </a:endParaRPr>
          </a:p>
          <a:p>
            <a:endParaRPr lang="ru-RU" dirty="0">
              <a:solidFill>
                <a:srgbClr val="111111"/>
              </a:solidFill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7" r="23662"/>
          <a:stretch/>
        </p:blipFill>
        <p:spPr>
          <a:xfrm rot="16200000">
            <a:off x="4163981" y="497815"/>
            <a:ext cx="4062145" cy="32461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b="16401"/>
          <a:stretch/>
        </p:blipFill>
        <p:spPr>
          <a:xfrm rot="5400000">
            <a:off x="5288576" y="2620089"/>
            <a:ext cx="2592228" cy="4025382"/>
          </a:xfrm>
          <a:prstGeom prst="rect">
            <a:avLst/>
          </a:prstGeo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523125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21981" y="5960922"/>
            <a:ext cx="3342521" cy="95287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Игра малой подвижности «Найди где спрятано»,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«Найди и промолчи»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1"/>
          <a:stretch/>
        </p:blipFill>
        <p:spPr>
          <a:xfrm>
            <a:off x="179512" y="620688"/>
            <a:ext cx="3627461" cy="53402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-2213" t="4687" r="2213" b="17113"/>
          <a:stretch/>
        </p:blipFill>
        <p:spPr>
          <a:xfrm>
            <a:off x="3991674" y="1988840"/>
            <a:ext cx="4456562" cy="4619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954" y="908720"/>
            <a:ext cx="3158002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2899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105400" y="228600"/>
            <a:ext cx="3200400" cy="6368752"/>
          </a:xfrm>
        </p:spPr>
        <p:txBody>
          <a:bodyPr>
            <a:normAutofit fontScale="92500" lnSpcReduction="10000"/>
          </a:bodyPr>
          <a:lstStyle/>
          <a:p>
            <a:r>
              <a:rPr lang="ru-RU" u="sng" dirty="0"/>
              <a:t>Цель</a:t>
            </a:r>
            <a:r>
              <a:rPr lang="ru-RU" dirty="0"/>
              <a:t>: изготовление </a:t>
            </a:r>
            <a:r>
              <a:rPr lang="ru-RU" b="1" dirty="0"/>
              <a:t>нестандартного оборудования</a:t>
            </a:r>
            <a:r>
              <a:rPr lang="ru-RU" dirty="0"/>
              <a:t> из бросового материала </a:t>
            </a:r>
            <a:r>
              <a:rPr lang="ru-RU" b="1" dirty="0"/>
              <a:t>своими руками для физкультуры</a:t>
            </a:r>
            <a:r>
              <a:rPr lang="ru-RU" dirty="0"/>
              <a:t> и использование его на занятиях и в играх</a:t>
            </a:r>
          </a:p>
          <a:p>
            <a:r>
              <a:rPr lang="ru-RU" u="sng" dirty="0"/>
              <a:t>Задачи</a:t>
            </a:r>
            <a:r>
              <a:rPr lang="ru-RU" dirty="0"/>
              <a:t>: формировать интерес к </a:t>
            </a:r>
            <a:r>
              <a:rPr lang="ru-RU" b="1" dirty="0"/>
              <a:t>нестандартному оборудованию</a:t>
            </a:r>
            <a:r>
              <a:rPr lang="ru-RU" dirty="0"/>
              <a:t>, приобщать педагогов и родителей к его изготовлению; развивать творчество, фантазию при использовании </a:t>
            </a:r>
            <a:r>
              <a:rPr lang="ru-RU" b="1" dirty="0"/>
              <a:t>нестандартного оборудования</a:t>
            </a:r>
            <a:r>
              <a:rPr lang="ru-RU" dirty="0"/>
              <a:t>; мотивировать детей на двигательную активность, через использование </a:t>
            </a:r>
            <a:r>
              <a:rPr lang="ru-RU" b="1" dirty="0"/>
              <a:t>нестандартного оборудования</a:t>
            </a:r>
            <a:r>
              <a:rPr lang="ru-RU" dirty="0"/>
              <a:t> в самостоятельных видах </a:t>
            </a:r>
            <a:r>
              <a:rPr lang="ru-RU" dirty="0" smtClean="0"/>
              <a:t>деятельности.</a:t>
            </a:r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r="28857"/>
          <a:stretch>
            <a:fillRect/>
          </a:stretch>
        </p:blipFill>
        <p:spPr>
          <a:xfrm>
            <a:off x="251520" y="410716"/>
            <a:ext cx="4514242" cy="6004520"/>
          </a:xfrm>
        </p:spPr>
      </p:pic>
    </p:spTree>
    <p:extLst>
      <p:ext uri="{BB962C8B-B14F-4D97-AF65-F5344CB8AC3E}">
        <p14:creationId xmlns:p14="http://schemas.microsoft.com/office/powerpoint/2010/main" val="327773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5143500" cy="6858000"/>
          </a:xfrm>
          <a:prstGeom prst="rect">
            <a:avLst/>
          </a:prstGeom>
        </p:spPr>
      </p:pic>
      <p:sp>
        <p:nvSpPr>
          <p:cNvPr id="8" name="Текст 3"/>
          <p:cNvSpPr>
            <a:spLocks noGrp="1"/>
          </p:cNvSpPr>
          <p:nvPr>
            <p:ph type="body" sz="quarter" idx="13"/>
          </p:nvPr>
        </p:nvSpPr>
        <p:spPr>
          <a:xfrm>
            <a:off x="5724128" y="6023985"/>
            <a:ext cx="2799927" cy="792088"/>
          </a:xfrm>
        </p:spPr>
        <p:txBody>
          <a:bodyPr/>
          <a:lstStyle/>
          <a:p>
            <a:r>
              <a:rPr lang="ru-RU" i="1" dirty="0" smtClean="0">
                <a:solidFill>
                  <a:srgbClr val="111111"/>
                </a:solidFill>
              </a:rPr>
              <a:t>Русская народная игра «ВАЛЕНОК»</a:t>
            </a:r>
            <a:endParaRPr lang="ru-RU" i="1" dirty="0">
              <a:solidFill>
                <a:srgbClr val="111111"/>
              </a:solidFill>
            </a:endParaRPr>
          </a:p>
          <a:p>
            <a:endParaRPr lang="ru-RU" dirty="0">
              <a:solidFill>
                <a:srgbClr val="111111"/>
              </a:solidFill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20" y="404664"/>
            <a:ext cx="321982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617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1872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292080" y="5229200"/>
            <a:ext cx="3126497" cy="87898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СОБЕРИ ГРИБОЧКИ И ЦВЕТОЧКИ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13250"/>
          <a:stretch/>
        </p:blipFill>
        <p:spPr>
          <a:xfrm rot="5400000">
            <a:off x="3939332" y="-617969"/>
            <a:ext cx="385762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1648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076056" y="260648"/>
            <a:ext cx="3200400" cy="3810000"/>
          </a:xfrm>
        </p:spPr>
        <p:txBody>
          <a:bodyPr>
            <a:normAutofit/>
          </a:bodyPr>
          <a:lstStyle/>
          <a:p>
            <a:r>
              <a:rPr lang="ru-RU" sz="4400" i="1" dirty="0" smtClean="0">
                <a:solidFill>
                  <a:srgbClr val="FF0000"/>
                </a:solidFill>
              </a:rPr>
              <a:t>Спасибо за внимание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218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2594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5400" y="228599"/>
            <a:ext cx="3859088" cy="6224737"/>
          </a:xfrm>
        </p:spPr>
        <p:txBody>
          <a:bodyPr>
            <a:normAutofit/>
          </a:bodyPr>
          <a:lstStyle/>
          <a:p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304800" y="476672"/>
            <a:ext cx="4051176" cy="6076528"/>
          </a:xfrm>
        </p:spPr>
      </p:sp>
      <p:pic>
        <p:nvPicPr>
          <p:cNvPr id="4" name="Рисунок 3" descr="IMAG213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172" y="598982"/>
            <a:ext cx="3888432" cy="583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437348" y="332656"/>
            <a:ext cx="431111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Предложенное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</a:t>
            </a:r>
            <a:r>
              <a:rPr lang="ru-RU" sz="1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сделано своими </a:t>
            </a:r>
            <a:r>
              <a:rPr lang="ru-RU" sz="16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руками</a:t>
            </a:r>
          </a:p>
          <a:p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пополнения предметно – развивающей среды. На первый взгляд это всего лишь поделки, сделанные мною и родителями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 работе они незаменимые помощники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Интерес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различным новшествам вызывает у детей положительные эмоции и это тонизирует организм в целом. </a:t>
            </a:r>
            <a:endParaRPr lang="ru-RU" sz="1600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Совместное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sz="1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активизирует родителей, настраивает их на сотрудничество с педагогами. </a:t>
            </a:r>
          </a:p>
          <a:p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Изготовления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пособий не требует больших 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 .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мною был использован разнообразный бросовый материал: все то, что наверняка </a:t>
            </a:r>
            <a:r>
              <a:rPr lang="ru-RU" sz="1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найдется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любом доме из разряда ненужных вещей. Минимум затрат и времени! А в результате получаются очень яркие привлекающие к себе внимание пособия. Они помогают развивать мышцы рук, ног, координацию движений, меткость, ловкость, внимание. </a:t>
            </a:r>
            <a:endParaRPr lang="ru-RU" sz="1600" b="0" i="0" u="none" strike="noStrike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95936" y="2564904"/>
            <a:ext cx="43204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11111"/>
                </a:solidFill>
                <a:latin typeface="+mj-lt"/>
              </a:rPr>
              <a:t>Нестандартное оборудование должно быть</a:t>
            </a:r>
            <a:r>
              <a:rPr lang="ru-RU" sz="2000" dirty="0" smtClean="0">
                <a:solidFill>
                  <a:srgbClr val="111111"/>
                </a:solidFill>
                <a:latin typeface="+mj-lt"/>
              </a:rPr>
              <a:t>:</a:t>
            </a:r>
          </a:p>
          <a:p>
            <a:endParaRPr lang="ru-RU" sz="2000" dirty="0">
              <a:solidFill>
                <a:srgbClr val="111111"/>
              </a:solidFill>
              <a:latin typeface="+mj-lt"/>
            </a:endParaRPr>
          </a:p>
          <a:p>
            <a:r>
              <a:rPr lang="ru-RU" sz="2000" dirty="0" smtClean="0">
                <a:solidFill>
                  <a:srgbClr val="111111"/>
                </a:solidFill>
                <a:latin typeface="+mj-lt"/>
              </a:rPr>
              <a:t>-Безопасным</a:t>
            </a:r>
            <a:endParaRPr lang="ru-RU" sz="2000" dirty="0">
              <a:solidFill>
                <a:srgbClr val="111111"/>
              </a:solidFill>
              <a:latin typeface="+mj-lt"/>
            </a:endParaRPr>
          </a:p>
          <a:p>
            <a:r>
              <a:rPr lang="ru-RU" sz="2000" dirty="0" smtClean="0">
                <a:solidFill>
                  <a:srgbClr val="111111"/>
                </a:solidFill>
                <a:latin typeface="+mj-lt"/>
              </a:rPr>
              <a:t>-Максимально </a:t>
            </a:r>
            <a:r>
              <a:rPr lang="ru-RU" sz="2000" dirty="0">
                <a:solidFill>
                  <a:srgbClr val="111111"/>
                </a:solidFill>
                <a:latin typeface="+mj-lt"/>
              </a:rPr>
              <a:t>эффективным</a:t>
            </a:r>
          </a:p>
          <a:p>
            <a:r>
              <a:rPr lang="ru-RU" sz="2000" dirty="0" smtClean="0">
                <a:solidFill>
                  <a:srgbClr val="111111"/>
                </a:solidFill>
                <a:latin typeface="+mj-lt"/>
              </a:rPr>
              <a:t>-Удобным </a:t>
            </a:r>
            <a:r>
              <a:rPr lang="ru-RU" sz="2000" dirty="0">
                <a:solidFill>
                  <a:srgbClr val="111111"/>
                </a:solidFill>
                <a:latin typeface="+mj-lt"/>
              </a:rPr>
              <a:t>к применению</a:t>
            </a:r>
          </a:p>
          <a:p>
            <a:r>
              <a:rPr lang="ru-RU" sz="2000" dirty="0" smtClean="0">
                <a:solidFill>
                  <a:srgbClr val="111111"/>
                </a:solidFill>
                <a:latin typeface="+mj-lt"/>
              </a:rPr>
              <a:t>-Компактным</a:t>
            </a:r>
            <a:endParaRPr lang="ru-RU" sz="2000" dirty="0">
              <a:solidFill>
                <a:srgbClr val="111111"/>
              </a:solidFill>
              <a:latin typeface="+mj-lt"/>
            </a:endParaRPr>
          </a:p>
          <a:p>
            <a:r>
              <a:rPr lang="ru-RU" sz="2000" dirty="0" smtClean="0">
                <a:solidFill>
                  <a:srgbClr val="111111"/>
                </a:solidFill>
                <a:latin typeface="+mj-lt"/>
              </a:rPr>
              <a:t>-Универсальным</a:t>
            </a:r>
            <a:endParaRPr lang="ru-RU" sz="2000" dirty="0">
              <a:solidFill>
                <a:srgbClr val="111111"/>
              </a:solidFill>
              <a:latin typeface="+mj-lt"/>
            </a:endParaRPr>
          </a:p>
          <a:p>
            <a:r>
              <a:rPr lang="ru-RU" sz="2000" dirty="0" smtClean="0">
                <a:solidFill>
                  <a:srgbClr val="111111"/>
                </a:solidFill>
                <a:latin typeface="+mj-lt"/>
              </a:rPr>
              <a:t>-Технологичным </a:t>
            </a:r>
            <a:r>
              <a:rPr lang="ru-RU" sz="2000" dirty="0">
                <a:solidFill>
                  <a:srgbClr val="111111"/>
                </a:solidFill>
                <a:latin typeface="+mj-lt"/>
              </a:rPr>
              <a:t>и простым в применении</a:t>
            </a:r>
            <a:endParaRPr lang="ru-RU" sz="2000" b="0" i="0" u="none" strike="noStrike" dirty="0">
              <a:solidFill>
                <a:srgbClr val="111111"/>
              </a:solidFill>
              <a:effectLst/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" y="0"/>
            <a:ext cx="3898311" cy="51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3490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dirty="0">
                <a:solidFill>
                  <a:schemeClr val="tx1"/>
                </a:solidFill>
              </a:rPr>
              <a:t>Из относительно безобидных закаляющих процедур, применяемых в детском саду, – </a:t>
            </a:r>
            <a:r>
              <a:rPr lang="ru-RU" dirty="0" smtClean="0">
                <a:solidFill>
                  <a:schemeClr val="tx1"/>
                </a:solidFill>
              </a:rPr>
              <a:t>хождение </a:t>
            </a:r>
            <a:r>
              <a:rPr lang="ru-RU" dirty="0">
                <a:solidFill>
                  <a:schemeClr val="tx1"/>
                </a:solidFill>
              </a:rPr>
              <a:t>по «дорожке </a:t>
            </a:r>
            <a:r>
              <a:rPr lang="ru-RU" dirty="0" smtClean="0">
                <a:solidFill>
                  <a:schemeClr val="tx1"/>
                </a:solidFill>
              </a:rPr>
              <a:t>здоровья-массажные дорожки» </a:t>
            </a:r>
            <a:r>
              <a:rPr lang="ru-RU" dirty="0">
                <a:solidFill>
                  <a:schemeClr val="tx1"/>
                </a:solidFill>
              </a:rPr>
              <a:t>(коврик с </a:t>
            </a:r>
            <a:r>
              <a:rPr lang="ru-RU" dirty="0" smtClean="0">
                <a:solidFill>
                  <a:schemeClr val="tx1"/>
                </a:solidFill>
              </a:rPr>
              <a:t>шипами, коврик пуговицы, следы, горох, камушки  и </a:t>
            </a:r>
            <a:r>
              <a:rPr lang="ru-RU" dirty="0" err="1" smtClean="0">
                <a:solidFill>
                  <a:schemeClr val="tx1"/>
                </a:solidFill>
              </a:rPr>
              <a:t>т.д</a:t>
            </a:r>
            <a:r>
              <a:rPr lang="ru-RU" dirty="0" smtClean="0">
                <a:solidFill>
                  <a:schemeClr val="tx1"/>
                </a:solidFill>
              </a:rPr>
              <a:t>), не длительное </a:t>
            </a:r>
            <a:r>
              <a:rPr lang="ru-RU" dirty="0">
                <a:solidFill>
                  <a:schemeClr val="tx1"/>
                </a:solidFill>
              </a:rPr>
              <a:t>хождение босиком по полу, воздушные ванны.</a:t>
            </a:r>
          </a:p>
        </p:txBody>
      </p:sp>
      <p:pic>
        <p:nvPicPr>
          <p:cNvPr id="8" name="Рисунок 7" descr="IMAG1821_BURST001"/>
          <p:cNvPicPr>
            <a:picLocks noGrp="1"/>
          </p:cNvPicPr>
          <p:nvPr>
            <p:ph type="pic" sz="quarter" idx="11"/>
          </p:nvPr>
        </p:nvPicPr>
        <p:blipFill>
          <a:blip r:embed="rId2" cstate="print"/>
          <a:srcRect t="28832" b="2883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AG1821_BURST001"/>
          <p:cNvPicPr>
            <a:picLocks noGrp="1"/>
          </p:cNvPicPr>
          <p:nvPr>
            <p:ph type="pic" sz="quarter" idx="12"/>
          </p:nvPr>
        </p:nvPicPr>
        <p:blipFill>
          <a:blip r:embed="rId2" cstate="print"/>
          <a:srcRect t="12367" b="1236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22017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Новая папка (2)\IMG_20180125_095134.jp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/>
          <a:srcRect l="21872" r="21872"/>
          <a:stretch>
            <a:fillRect/>
          </a:stretch>
        </p:blipFill>
        <p:spPr bwMode="auto">
          <a:xfrm>
            <a:off x="152400" y="222504"/>
            <a:ext cx="4919666" cy="655955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64088" y="764703"/>
            <a:ext cx="31683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111111"/>
                </a:solidFill>
                <a:latin typeface="+mj-lt"/>
              </a:rPr>
              <a:t>«Массажные дорожки»</a:t>
            </a:r>
            <a:endParaRPr lang="ru-RU" sz="2000" dirty="0">
              <a:solidFill>
                <a:srgbClr val="111111"/>
              </a:solidFill>
              <a:latin typeface="+mj-lt"/>
            </a:endParaRPr>
          </a:p>
          <a:p>
            <a:r>
              <a:rPr lang="ru-RU" sz="2000" u="sng" dirty="0">
                <a:solidFill>
                  <a:srgbClr val="111111"/>
                </a:solidFill>
                <a:latin typeface="+mj-lt"/>
              </a:rPr>
              <a:t>Материал</a:t>
            </a:r>
            <a:r>
              <a:rPr lang="ru-RU" sz="2000" dirty="0">
                <a:solidFill>
                  <a:srgbClr val="111111"/>
                </a:solidFill>
                <a:latin typeface="+mj-lt"/>
              </a:rPr>
              <a:t>: изготовлены из плотной ткани, цветных крышечек из под соков, растительного масла, молока, кефира.</a:t>
            </a:r>
          </a:p>
          <a:p>
            <a:r>
              <a:rPr lang="ru-RU" sz="2000" u="sng" dirty="0">
                <a:solidFill>
                  <a:srgbClr val="111111"/>
                </a:solidFill>
                <a:latin typeface="+mj-lt"/>
              </a:rPr>
              <a:t>Задачи</a:t>
            </a:r>
            <a:r>
              <a:rPr lang="ru-RU" sz="2000" dirty="0">
                <a:solidFill>
                  <a:srgbClr val="111111"/>
                </a:solidFill>
                <a:latin typeface="+mj-lt"/>
              </a:rPr>
              <a:t>: осуществлять профилактику плоскостопия; укреплять иммунитет; развивать внимание, мышление, сообразительность.</a:t>
            </a:r>
            <a:endParaRPr lang="ru-RU" sz="2000" b="0" i="0" u="none" strike="noStrike" dirty="0">
              <a:solidFill>
                <a:srgbClr val="111111"/>
              </a:solidFill>
              <a:effectLst/>
              <a:latin typeface="+mj-lt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esktop\Новая папка (2)\IMG_20180125_094840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 cstate="print"/>
          <a:srcRect t="21879" b="21879"/>
          <a:stretch>
            <a:fillRect/>
          </a:stretch>
        </p:blipFill>
        <p:spPr bwMode="auto">
          <a:xfrm>
            <a:off x="3290058" y="225552"/>
            <a:ext cx="5128520" cy="3846390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072066" y="4500571"/>
            <a:ext cx="3346511" cy="785818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</a:rPr>
              <a:t>ДОРОЖКА ЗДОРОВЬЯ "ПУГОВИЦЫ"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Пользователь\Desktop\Новая папка (2)\IMG_20180125_094846.jp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 cstate="print"/>
          <a:srcRect t="5" b="5"/>
          <a:stretch>
            <a:fillRect/>
          </a:stretch>
        </p:blipFill>
        <p:spPr bwMode="auto">
          <a:xfrm>
            <a:off x="142844" y="214290"/>
            <a:ext cx="4714908" cy="62865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072066" y="5214950"/>
            <a:ext cx="3346511" cy="893237"/>
          </a:xfrm>
        </p:spPr>
        <p:txBody>
          <a:bodyPr/>
          <a:lstStyle/>
          <a:p>
            <a:r>
              <a:rPr u="sng" dirty="0" smtClean="0">
                <a:solidFill>
                  <a:schemeClr val="tx1"/>
                </a:solidFill>
              </a:rPr>
              <a:t>ДОРОЖКА ЗДОРОВЬЯ "СЛЕДЫ"</a:t>
            </a:r>
            <a:endParaRPr lang="ru-RU" u="sng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Пользователь\Desktop\Новая папка (2)\IMG_20180125_094901.jp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 cstate="print"/>
          <a:srcRect t="5" b="5"/>
          <a:stretch>
            <a:fillRect/>
          </a:stretch>
        </p:blipFill>
        <p:spPr bwMode="auto">
          <a:xfrm>
            <a:off x="152400" y="222504"/>
            <a:ext cx="4708747" cy="6278330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Новая папка (2)\IMG_20180125_094853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 cstate="print"/>
          <a:srcRect t="21879" b="21879"/>
          <a:stretch>
            <a:fillRect/>
          </a:stretch>
        </p:blipFill>
        <p:spPr bwMode="auto">
          <a:xfrm>
            <a:off x="3671060" y="225552"/>
            <a:ext cx="4747517" cy="356063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4643438" y="3124201"/>
            <a:ext cx="3775139" cy="661990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</a:rPr>
              <a:t>ДОРОЖКА ЗДОРОВЬЯ "ГОРОХ"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2" descr="C:\Users\Пользователь\Desktop\Новая папка (2)\IMG_20180125_094917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 cstate="print"/>
          <a:srcRect t="21879" b="21879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3076" name="Picture 4" descr="C:\Users\Пользователь\Desktop\Новая папка (2)\IMG_20180125_095108.jp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 cstate="print"/>
          <a:srcRect t="5" b="5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12" name="Текст 3"/>
          <p:cNvSpPr txBox="1">
            <a:spLocks/>
          </p:cNvSpPr>
          <p:nvPr/>
        </p:nvSpPr>
        <p:spPr>
          <a:xfrm>
            <a:off x="1331640" y="6142405"/>
            <a:ext cx="3846577" cy="500066"/>
          </a:xfrm>
          <a:prstGeom prst="rect">
            <a:avLst/>
          </a:prstGeom>
        </p:spPr>
        <p:txBody>
          <a:bodyPr vert="horz" rtlCol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ДОРОЖКА ЗДОРОВЬЯ «ЗМЕЙКА"</a:t>
            </a:r>
            <a:endParaRPr kumimoji="0" lang="ru-RU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Современный фотоальбом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523</Words>
  <Application>Microsoft Office PowerPoint</Application>
  <PresentationFormat>Экран (4:3)</PresentationFormat>
  <Paragraphs>66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Современный 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2012-10-26T03:12:34Z</dcterms:created>
  <dcterms:modified xsi:type="dcterms:W3CDTF">2021-10-21T01:37:13Z</dcterms:modified>
  <cp:contentStatus/>
</cp:coreProperties>
</file>