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1" r:id="rId3"/>
    <p:sldId id="282" r:id="rId4"/>
    <p:sldId id="286" r:id="rId5"/>
    <p:sldId id="283" r:id="rId6"/>
    <p:sldId id="285" r:id="rId7"/>
    <p:sldId id="284" r:id="rId8"/>
    <p:sldId id="287" r:id="rId9"/>
    <p:sldId id="288" r:id="rId10"/>
    <p:sldId id="289" r:id="rId11"/>
    <p:sldId id="290" r:id="rId12"/>
    <p:sldId id="29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303240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solidFill>
                  <a:schemeClr val="accent3">
                    <a:lumMod val="75000"/>
                  </a:schemeClr>
                </a:solidFill>
              </a:rPr>
              <a:t>ТЕРРИТОРИАЛЬНЫЙ ОБРАЗОВАТЕЛЬНЫЙ САЛОН</a:t>
            </a:r>
          </a:p>
          <a:p>
            <a:r>
              <a:rPr lang="ru-RU" i="1" u="sng" dirty="0" smtClean="0">
                <a:solidFill>
                  <a:schemeClr val="accent3">
                    <a:lumMod val="75000"/>
                  </a:schemeClr>
                </a:solidFill>
              </a:rPr>
              <a:t>«Новое образование – Поволжскому округу»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Образовательный продукт</a:t>
            </a:r>
          </a:p>
          <a:p>
            <a:r>
              <a:rPr lang="ru-RU" dirty="0" smtClean="0"/>
              <a:t>Методическое пособие</a:t>
            </a:r>
          </a:p>
          <a:p>
            <a:r>
              <a:rPr lang="ru-RU" u="sng" dirty="0" smtClean="0"/>
              <a:t>«</a:t>
            </a:r>
            <a:r>
              <a:rPr lang="ru-RU" u="sng" dirty="0" err="1" smtClean="0"/>
              <a:t>буккроссинг</a:t>
            </a:r>
            <a:r>
              <a:rPr lang="ru-RU" u="sng" dirty="0" smtClean="0"/>
              <a:t> – как средство возрождения интереса к книге у дошкольников при сотрудничестве семьи и </a:t>
            </a:r>
            <a:r>
              <a:rPr lang="ru-RU" u="sng" dirty="0" err="1" smtClean="0"/>
              <a:t>доу</a:t>
            </a:r>
            <a:r>
              <a:rPr lang="ru-RU" u="sng" dirty="0" smtClean="0"/>
              <a:t>»</a:t>
            </a:r>
          </a:p>
          <a:p>
            <a:r>
              <a:rPr lang="ru-RU" sz="1100" dirty="0" smtClean="0"/>
              <a:t>ОПЫТ РАБОТЫ</a:t>
            </a:r>
            <a:endParaRPr lang="ru-RU" sz="11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05800" cy="987156"/>
          </a:xfrm>
        </p:spPr>
        <p:txBody>
          <a:bodyPr>
            <a:normAutofit fontScale="90000"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 Самарской области 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№1 «Образовательный центр»                       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п.г.т. Смышляевка муниципального района Волжский Самарской области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«Детский сад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Янтарик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12160" y="5013176"/>
            <a:ext cx="2977208" cy="129614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Старший воспитатель: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Ларионова Д.С.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93610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Практика использования продукта показала его эффективность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69404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Таким образом, выбирая оптимальные варианты методической работы с педагогами  по ознакомлению детей с книжной культурой, мы стараемся эффективно подобрать формы и методы работы, максимально наладить взаимодействие при сотрудничестве семьи и ДОУ в выбранном направлении, а так же способствовать повышению профессионального мастерства педагога, полностью раскрыть творческие способности каждого,  как профессионала и как личности.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3112" t="4535" r="21286" b="5866"/>
          <a:stretch>
            <a:fillRect/>
          </a:stretch>
        </p:blipFill>
        <p:spPr bwMode="auto">
          <a:xfrm>
            <a:off x="323528" y="4221088"/>
            <a:ext cx="2448272" cy="2089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8960" t="5600" r="12641" b="4801"/>
          <a:stretch>
            <a:fillRect/>
          </a:stretch>
        </p:blipFill>
        <p:spPr bwMode="auto">
          <a:xfrm>
            <a:off x="3275856" y="4365104"/>
            <a:ext cx="252028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5250" t="5600" r="14251" b="4801"/>
          <a:stretch>
            <a:fillRect/>
          </a:stretch>
        </p:blipFill>
        <p:spPr bwMode="auto">
          <a:xfrm>
            <a:off x="6084168" y="4293096"/>
            <a:ext cx="2691299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260648"/>
            <a:ext cx="8568952" cy="93610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Практика использования продукта показала его эффективность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03920" cy="161392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Вашему вниманию был представлен один из компонентов работы с детьми и родителями в направлении «Книжная культура», который показал себя востребованным и эффективным – это «</a:t>
            </a:r>
            <a:r>
              <a:rPr lang="ru-RU" dirty="0" err="1" smtClean="0"/>
              <a:t>Буккроссинг</a:t>
            </a:r>
            <a:r>
              <a:rPr lang="ru-RU" dirty="0" smtClean="0"/>
              <a:t>»</a:t>
            </a:r>
            <a:endParaRPr lang="ru-RU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2492896"/>
            <a:ext cx="4716016" cy="381642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Основная работа по приобщению детей к книжной культуре в СП «Детский сад «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Янтарик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осуществляется в непрерывной образовательной деятельности по ознакомлению с художественной литературой, а так же в процессе совместной деятельности воспитателя с детьми и родителями. Обучение происходит опосредованно, в интегрированных формах образовательной деятельности.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используем различные формы и методы работы.</a:t>
            </a:r>
          </a:p>
        </p:txBody>
      </p:sp>
      <p:pic>
        <p:nvPicPr>
          <p:cNvPr id="2050" name="Picture 2" descr="C:\Users\vr-zv\Downloads\IMG-8b74ae96d8d7203cfb5c4e43ffe781a8-V.jpg"/>
          <p:cNvPicPr>
            <a:picLocks noChangeAspect="1" noChangeArrowheads="1"/>
          </p:cNvPicPr>
          <p:nvPr/>
        </p:nvPicPr>
        <p:blipFill>
          <a:blip r:embed="rId2" cstate="print"/>
          <a:srcRect b="8559"/>
          <a:stretch>
            <a:fillRect/>
          </a:stretch>
        </p:blipFill>
        <p:spPr bwMode="auto">
          <a:xfrm>
            <a:off x="5796136" y="2852936"/>
            <a:ext cx="283493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93610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Практика использования продукта показала его эффективность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На сегодняшний день в нашем детском саду проделана огромная работа и накоплен большой объем материала (методические пособия, разработки, сценарии, проекты и многое другое)  в направлении «Книжная культура».</a:t>
            </a:r>
          </a:p>
          <a:p>
            <a:pPr algn="ctr">
              <a:buNone/>
            </a:pPr>
            <a:r>
              <a:rPr lang="ru-RU" dirty="0" smtClean="0"/>
              <a:t>Работа в данном направлении продолжается, Рады поделиться своим опытом.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Цель: использование техники </a:t>
            </a:r>
            <a:r>
              <a:rPr lang="ru-RU" dirty="0" err="1" smtClean="0"/>
              <a:t>буккроссинг</a:t>
            </a:r>
            <a:r>
              <a:rPr lang="ru-RU" dirty="0" smtClean="0"/>
              <a:t> для возрождения традиции семейного чтения</a:t>
            </a:r>
          </a:p>
          <a:p>
            <a:endParaRPr lang="ru-RU" dirty="0" smtClean="0"/>
          </a:p>
          <a:p>
            <a:r>
              <a:rPr lang="ru-RU" dirty="0" smtClean="0"/>
              <a:t>Задачи:</a:t>
            </a:r>
          </a:p>
          <a:p>
            <a:pPr>
              <a:buFontTx/>
              <a:buChar char="-"/>
            </a:pPr>
            <a:r>
              <a:rPr lang="ru-RU" dirty="0" smtClean="0"/>
              <a:t>Познакомить с современным движением «</a:t>
            </a:r>
            <a:r>
              <a:rPr lang="ru-RU" dirty="0" err="1" smtClean="0"/>
              <a:t>Буккроссинг</a:t>
            </a:r>
            <a:r>
              <a:rPr lang="ru-RU" dirty="0" smtClean="0"/>
              <a:t>»</a:t>
            </a:r>
          </a:p>
          <a:p>
            <a:pPr>
              <a:buFontTx/>
              <a:buChar char="-"/>
            </a:pPr>
            <a:r>
              <a:rPr lang="ru-RU" dirty="0" smtClean="0"/>
              <a:t>Формировать потребность в чтении, через художественно-эстетическую деятельность</a:t>
            </a:r>
          </a:p>
          <a:p>
            <a:pPr>
              <a:buFontTx/>
              <a:buChar char="-"/>
            </a:pPr>
            <a:r>
              <a:rPr lang="ru-RU" dirty="0" smtClean="0"/>
              <a:t>Побудить родителей к привитию любви к книге у детей, по средствам семейного чтения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Краткая характеристика образовательного продукта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54224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 качестве нестандартного метода приобщения дошкольников к литературе была организована работа по созданию детской библиотеки.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5600" b="7601"/>
          <a:stretch>
            <a:fillRect/>
          </a:stretch>
        </p:blipFill>
        <p:spPr bwMode="auto">
          <a:xfrm>
            <a:off x="4499992" y="1556792"/>
            <a:ext cx="411480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5600" b="4801"/>
          <a:stretch>
            <a:fillRect/>
          </a:stretch>
        </p:blipFill>
        <p:spPr bwMode="auto">
          <a:xfrm>
            <a:off x="4499992" y="4077072"/>
            <a:ext cx="411480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Краткая характеристика образовательного продукта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54224" cy="4572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В библиотеке отведено место и для «книжной мастерской». Где дошколята учатся бережно обращаться с книгами,  ремонтировать их, если это требуется. Так как бережное обращение и своевременная помощь книгам – это одна из предпосылок формирования книжной культуры.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5600" b="4801"/>
          <a:stretch>
            <a:fillRect/>
          </a:stretch>
        </p:blipFill>
        <p:spPr bwMode="auto">
          <a:xfrm>
            <a:off x="4716016" y="1484784"/>
            <a:ext cx="411480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5600" b="4801"/>
          <a:stretch>
            <a:fillRect/>
          </a:stretch>
        </p:blipFill>
        <p:spPr bwMode="auto">
          <a:xfrm>
            <a:off x="4716016" y="4005064"/>
            <a:ext cx="411480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Краткая характеристика образовательного продукта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4824536" cy="29100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Далее для взаимодействия с семьей было организовано направление в развитии библиотеки – создание </a:t>
            </a:r>
            <a:r>
              <a:rPr lang="ru-RU" dirty="0" err="1" smtClean="0"/>
              <a:t>буккроссинга</a:t>
            </a:r>
            <a:r>
              <a:rPr lang="ru-RU" dirty="0" smtClean="0"/>
              <a:t>. </a:t>
            </a:r>
          </a:p>
          <a:p>
            <a:pPr algn="ctr">
              <a:buNone/>
            </a:pPr>
            <a:r>
              <a:rPr lang="ru-RU" dirty="0" smtClean="0"/>
              <a:t>А так же акция </a:t>
            </a:r>
          </a:p>
          <a:p>
            <a:pPr algn="ctr">
              <a:buNone/>
            </a:pPr>
            <a:r>
              <a:rPr lang="ru-RU" dirty="0" smtClean="0"/>
              <a:t>«Подари книгу детскому саду»</a:t>
            </a:r>
            <a:endParaRPr lang="ru-RU" dirty="0"/>
          </a:p>
        </p:txBody>
      </p:sp>
      <p:pic>
        <p:nvPicPr>
          <p:cNvPr id="4" name="Picture 2" descr="C:\Users\vr-zv\Downloads\IMG-43bb6279f3a5c8b8ca73a6fb4c17983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456" y="1556792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4535" b="5866"/>
          <a:stretch>
            <a:fillRect/>
          </a:stretch>
        </p:blipFill>
        <p:spPr bwMode="auto">
          <a:xfrm>
            <a:off x="683568" y="4005064"/>
            <a:ext cx="411480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Краткая характеристика образовательного продукта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4198240" cy="14699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Акция </a:t>
            </a:r>
          </a:p>
          <a:p>
            <a:pPr algn="ctr">
              <a:buNone/>
            </a:pPr>
            <a:r>
              <a:rPr lang="ru-RU" dirty="0" smtClean="0"/>
              <a:t>«Подари книгу детскому саду»</a:t>
            </a:r>
            <a:endParaRPr lang="ru-RU" dirty="0"/>
          </a:p>
        </p:txBody>
      </p:sp>
      <p:pic>
        <p:nvPicPr>
          <p:cNvPr id="5" name="Рисунок 4" descr="C:\Users\vr-zv\Downloads\E4UXkoJRbi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2592288" cy="3405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vr-zv\Downloads\IMG_20201019_081825.jpg"/>
          <p:cNvPicPr/>
          <p:nvPr/>
        </p:nvPicPr>
        <p:blipFill>
          <a:blip r:embed="rId3" cstate="print"/>
          <a:srcRect t="12876" b="11538"/>
          <a:stretch>
            <a:fillRect/>
          </a:stretch>
        </p:blipFill>
        <p:spPr bwMode="auto">
          <a:xfrm>
            <a:off x="5508104" y="1628800"/>
            <a:ext cx="2990850" cy="4521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Краткая характеристика образовательного продукта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4644008" cy="511256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А затем, в жестких условиях  пандемии 2020 года мы начали вести переговоры с благотворительным фондом «Корпорации Кошелев», с просьбой помочь нам в организации «Свободной библиотеки» на территории нашего детского сада, чтобы родители и дети могли продолжать пользоваться свободным книгообменом, ведь этот формат работы – показал свою эффективность и увлеченность детей. В июне в нашем детском саду – данный проект был реализован. Была установлена система «Свободная библиотека».</a:t>
            </a:r>
            <a:endParaRPr lang="ru-RU" dirty="0"/>
          </a:p>
        </p:txBody>
      </p:sp>
      <p:pic>
        <p:nvPicPr>
          <p:cNvPr id="3074" name="Picture 2" descr="C:\Users\vr-zv\Downloads\IMG-7efd50038b9858f68f487999676ed9e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«Свободная библиотека» </a:t>
            </a:r>
            <a:br>
              <a:rPr lang="ru-RU" b="1" dirty="0" smtClean="0"/>
            </a:br>
            <a:r>
              <a:rPr lang="ru-RU" b="1" dirty="0" smtClean="0"/>
              <a:t>Детского сада «</a:t>
            </a:r>
            <a:r>
              <a:rPr lang="ru-RU" b="1" dirty="0" err="1" smtClean="0"/>
              <a:t>Янтарик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0392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1 июня в честь праздника «день защиты детей» благотворительный фонд «Кошелев Проект» установил систему «Свободная библиотека»</a:t>
            </a:r>
            <a:endParaRPr lang="ru-RU" sz="2400" dirty="0"/>
          </a:p>
        </p:txBody>
      </p:sp>
      <p:pic>
        <p:nvPicPr>
          <p:cNvPr id="5" name="Picture 2" descr="C:\Users\vr-zv\Downloads\20210812_171857.jpg"/>
          <p:cNvPicPr>
            <a:picLocks noChangeAspect="1" noChangeArrowheads="1"/>
          </p:cNvPicPr>
          <p:nvPr/>
        </p:nvPicPr>
        <p:blipFill>
          <a:blip r:embed="rId2" cstate="print"/>
          <a:srcRect l="11830" t="8929" r="18878" b="14286"/>
          <a:stretch>
            <a:fillRect/>
          </a:stretch>
        </p:blipFill>
        <p:spPr bwMode="auto">
          <a:xfrm rot="5400000">
            <a:off x="361625" y="3390904"/>
            <a:ext cx="3776233" cy="198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vr-zv\Downloads\20210812_171842.jpg"/>
          <p:cNvPicPr>
            <a:picLocks noChangeAspect="1" noChangeArrowheads="1"/>
          </p:cNvPicPr>
          <p:nvPr/>
        </p:nvPicPr>
        <p:blipFill>
          <a:blip r:embed="rId3" cstate="print"/>
          <a:srcRect l="3250" r="36951"/>
          <a:stretch>
            <a:fillRect/>
          </a:stretch>
        </p:blipFill>
        <p:spPr bwMode="auto">
          <a:xfrm rot="5400000">
            <a:off x="4389848" y="2891072"/>
            <a:ext cx="3816424" cy="3020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936104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Практика использования продукта показала его эффективность – это установление партнерства между семьей и детским садом, а так же позволила достичь следующие результаты: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21602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Осознание каждым родителем ценности детского чтения как эффективного средства образования и воспитания.</a:t>
            </a:r>
          </a:p>
          <a:p>
            <a:r>
              <a:rPr lang="ru-RU" dirty="0" smtClean="0"/>
              <a:t>Увеличилось количество духовно-нравственных мероприятий для детей и их родителей.</a:t>
            </a:r>
          </a:p>
          <a:p>
            <a:r>
              <a:rPr lang="ru-RU" dirty="0" smtClean="0"/>
              <a:t>Увеличилось количество посещений в школьной библиотеке, библиотеки детского сада, а так же использование «Свободной библиотеки»</a:t>
            </a:r>
          </a:p>
          <a:p>
            <a:r>
              <a:rPr lang="ru-RU" dirty="0" smtClean="0"/>
              <a:t>Популяризация семейного чтения как источника формирования интереса к книге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5600" r="9001" b="7601"/>
          <a:stretch>
            <a:fillRect/>
          </a:stretch>
        </p:blipFill>
        <p:spPr bwMode="auto">
          <a:xfrm>
            <a:off x="5148064" y="3501008"/>
            <a:ext cx="374441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1752" y="3212976"/>
            <a:ext cx="4702296" cy="3096344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Такая система работы по приобщению детей дошкольного возраста к книжной культуре, с опорой на нетрадиционные формы работы совместно с родителями, позволяет: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Повысить уровень познавательного, речевого, психофизического развития детей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Создает предпосылки для реализации творческих способностей, самовыражения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Помогает детям войти в мир художественной литературы, сформировать читательские умения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Возрождение традиций домашнего чтения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Театрализованные представления  педагогов для детей.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562</TotalTime>
  <Words>652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Государственное бюджетное общеобразовательное учреждение  Самарской области  средняя общеобразовательная школа №1 «Образовательный центр»                        п.г.т. Смышляевка муниципального района Волжский Самарской области структурное подразделение «Детский сад «Янтарик»  </vt:lpstr>
      <vt:lpstr>Цель и задачи </vt:lpstr>
      <vt:lpstr>Краткая характеристика образовательного продукта</vt:lpstr>
      <vt:lpstr>Краткая характеристика образовательного продукта</vt:lpstr>
      <vt:lpstr>Краткая характеристика образовательного продукта</vt:lpstr>
      <vt:lpstr>Краткая характеристика образовательного продукта</vt:lpstr>
      <vt:lpstr>Краткая характеристика образовательного продукта</vt:lpstr>
      <vt:lpstr>«Свободная библиотека»  Детского сада «Янтарик»</vt:lpstr>
      <vt:lpstr>Практика использования продукта показала его эффективность – это установление партнерства между семьей и детским садом, а так же позволила достичь следующие результаты:</vt:lpstr>
      <vt:lpstr>Практика использования продукта показала его эффективность</vt:lpstr>
      <vt:lpstr>Практика использования продукта показала его эффективность</vt:lpstr>
      <vt:lpstr>Практика использования продукта показала его эффективность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vr-zv</dc:creator>
  <cp:lastModifiedBy>vr-zv</cp:lastModifiedBy>
  <cp:revision>50</cp:revision>
  <dcterms:created xsi:type="dcterms:W3CDTF">2021-02-16T03:56:11Z</dcterms:created>
  <dcterms:modified xsi:type="dcterms:W3CDTF">2021-08-13T05:44:21Z</dcterms:modified>
</cp:coreProperties>
</file>