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6" r:id="rId4"/>
    <p:sldId id="259" r:id="rId5"/>
    <p:sldId id="267" r:id="rId6"/>
    <p:sldId id="256" r:id="rId7"/>
    <p:sldId id="262" r:id="rId8"/>
    <p:sldId id="261" r:id="rId9"/>
    <p:sldId id="258" r:id="rId10"/>
    <p:sldId id="268" r:id="rId11"/>
    <p:sldId id="269" r:id="rId12"/>
    <p:sldId id="264" r:id="rId13"/>
    <p:sldId id="260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90;&#1100;&#1103;&#1085;&#1072;\Desktop\&#1053;&#1055;&#1050;%20&#1058;&#1072;&#1088;&#1072;&#1082;&#1072;&#1085;\&#1072;&#1085;&#1072;&#1083;&#1080;&#1079;%20&#1086;&#1087;&#1088;&#1086;&#1089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Кормление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Лист1!$A$40:$A$42</c:f>
              <c:strCache>
                <c:ptCount val="3"/>
                <c:pt idx="0">
                  <c:v>Специальная еда</c:v>
                </c:pt>
                <c:pt idx="1">
                  <c:v>"Еда со стола"</c:v>
                </c:pt>
                <c:pt idx="2">
                  <c:v>Другое</c:v>
                </c:pt>
              </c:strCache>
            </c:strRef>
          </c:cat>
          <c:val>
            <c:numRef>
              <c:f>Лист1!$B$40:$B$42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11272"/>
        <c:axId val="157057008"/>
      </c:barChart>
      <c:catAx>
        <c:axId val="5311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057008"/>
        <c:crosses val="autoZero"/>
        <c:auto val="1"/>
        <c:lblAlgn val="ctr"/>
        <c:lblOffset val="100"/>
        <c:noMultiLvlLbl val="0"/>
      </c:catAx>
      <c:valAx>
        <c:axId val="15705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1127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19FF-DF9C-47D2-AC1C-2E2762F57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20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245F-1A28-401C-AAEF-3CC80059A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76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FD2-0077-41EC-85B0-F0C014CD5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80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D4CF-4A29-4A3E-9A2F-A73065B0D1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29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1DE7-699E-4530-9DB5-CD260A2E4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14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43F65-EC7B-4367-B495-30A4611A0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34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09A6-4724-495B-BFB7-97D8D72AD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84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4984B-FCB2-4301-94E4-6A1A4932E6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AC03-0C72-4B6D-9C3B-1483A1A67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B8C2-99BE-401A-A214-E89DB88B5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37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FC84-6D03-4478-8066-38D532F97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40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55D2A3-E27A-4735-8566-C8486242DD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72;&#1090;&#1100;&#1103;&#1085;&#1072;\Desktop\&#1053;&#1055;&#1050;%20&#1058;&#1072;&#1088;&#1072;&#1082;&#1072;&#1085;\video-fe1dc1c8af71ea01e16d0b5834586b7a-V%20-%20converted%20with%20Clipchamp.as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err="1" smtClean="0">
                <a:solidFill>
                  <a:srgbClr val="004620"/>
                </a:solidFill>
                <a:latin typeface="Candara" pitchFamily="34" charset="0"/>
                <a:cs typeface="Times New Roman" pitchFamily="18" charset="0"/>
              </a:rPr>
              <a:t>Блаберус</a:t>
            </a:r>
            <a:r>
              <a:rPr lang="ru-RU" altLang="ru-RU" sz="4000" dirty="0" smtClean="0">
                <a:solidFill>
                  <a:srgbClr val="004620"/>
                </a:solidFill>
                <a:latin typeface="Candara" pitchFamily="34" charset="0"/>
                <a:cs typeface="Times New Roman" pitchFamily="18" charset="0"/>
              </a:rPr>
              <a:t> </a:t>
            </a:r>
            <a:r>
              <a:rPr lang="ru-RU" altLang="ru-RU" sz="4000" dirty="0" err="1" smtClean="0">
                <a:solidFill>
                  <a:srgbClr val="004620"/>
                </a:solidFill>
                <a:latin typeface="Candara" pitchFamily="34" charset="0"/>
                <a:cs typeface="Times New Roman" pitchFamily="18" charset="0"/>
              </a:rPr>
              <a:t>кранифер</a:t>
            </a:r>
            <a:r>
              <a:rPr lang="ru-RU" altLang="ru-RU" sz="4000" dirty="0" smtClean="0">
                <a:solidFill>
                  <a:srgbClr val="004620"/>
                </a:solidFill>
                <a:latin typeface="Candara" pitchFamily="34" charset="0"/>
                <a:cs typeface="Times New Roman" pitchFamily="18" charset="0"/>
              </a:rPr>
              <a:t> – </a:t>
            </a:r>
            <a:br>
              <a:rPr lang="ru-RU" altLang="ru-RU" sz="4000" dirty="0" smtClean="0">
                <a:solidFill>
                  <a:srgbClr val="004620"/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altLang="ru-RU" sz="4000" dirty="0" smtClean="0">
                <a:solidFill>
                  <a:srgbClr val="004620"/>
                </a:solidFill>
                <a:latin typeface="Candara" pitchFamily="34" charset="0"/>
                <a:cs typeface="Times New Roman" pitchFamily="18" charset="0"/>
              </a:rPr>
              <a:t>домашний любимец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21163"/>
            <a:ext cx="8229600" cy="176053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altLang="ru-RU" sz="2400" dirty="0" smtClean="0">
                <a:solidFill>
                  <a:srgbClr val="004620"/>
                </a:solidFill>
                <a:latin typeface="Candara" pitchFamily="34" charset="0"/>
              </a:rPr>
              <a:t>Автор работы:</a:t>
            </a:r>
          </a:p>
          <a:p>
            <a:pPr algn="r" eaLnBrk="1" hangingPunct="1">
              <a:buFontTx/>
              <a:buNone/>
            </a:pPr>
            <a:r>
              <a:rPr lang="ru-RU" altLang="ru-RU" sz="2400" dirty="0" err="1" smtClean="0">
                <a:solidFill>
                  <a:srgbClr val="004620"/>
                </a:solidFill>
                <a:latin typeface="Candara" pitchFamily="34" charset="0"/>
              </a:rPr>
              <a:t>Мызникова</a:t>
            </a:r>
            <a:r>
              <a:rPr lang="ru-RU" altLang="ru-RU" sz="2400" dirty="0" smtClean="0">
                <a:solidFill>
                  <a:srgbClr val="004620"/>
                </a:solidFill>
                <a:latin typeface="Candara" pitchFamily="34" charset="0"/>
              </a:rPr>
              <a:t> Валерия,</a:t>
            </a:r>
          </a:p>
          <a:p>
            <a:pPr algn="r" eaLnBrk="1" hangingPunct="1">
              <a:buFontTx/>
              <a:buNone/>
            </a:pPr>
            <a:r>
              <a:rPr lang="ru-RU" altLang="ru-RU" sz="2400" dirty="0" smtClean="0">
                <a:solidFill>
                  <a:srgbClr val="004620"/>
                </a:solidFill>
                <a:latin typeface="Candara" pitchFamily="34" charset="0"/>
              </a:rPr>
              <a:t>ученица МАОУ «СОШ № 99</a:t>
            </a:r>
            <a:r>
              <a:rPr lang="ru-RU" altLang="ru-RU" sz="2400" dirty="0" smtClean="0">
                <a:solidFill>
                  <a:srgbClr val="004620"/>
                </a:solidFill>
                <a:latin typeface="Candara" pitchFamily="34" charset="0"/>
              </a:rPr>
              <a:t>»</a:t>
            </a:r>
          </a:p>
          <a:p>
            <a:pPr algn="r" eaLnBrk="1" hangingPunct="1">
              <a:buFontTx/>
              <a:buNone/>
            </a:pPr>
            <a:r>
              <a:rPr lang="ru-RU" altLang="ru-RU" sz="2400" dirty="0" err="1" smtClean="0">
                <a:solidFill>
                  <a:srgbClr val="004620"/>
                </a:solidFill>
                <a:latin typeface="Candara" pitchFamily="34" charset="0"/>
              </a:rPr>
              <a:t>Кл.руководитель-Шабельникова</a:t>
            </a:r>
            <a:r>
              <a:rPr lang="ru-RU" altLang="ru-RU" sz="2400" dirty="0" smtClean="0">
                <a:solidFill>
                  <a:srgbClr val="004620"/>
                </a:solidFill>
                <a:latin typeface="Candara" pitchFamily="34" charset="0"/>
              </a:rPr>
              <a:t> Т.Ю.</a:t>
            </a:r>
            <a:endParaRPr lang="ru-RU" altLang="ru-RU" sz="2400" dirty="0" smtClean="0">
              <a:solidFill>
                <a:srgbClr val="004620"/>
              </a:solidFill>
              <a:latin typeface="Candara" pitchFamily="34" charset="0"/>
            </a:endParaRP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24175"/>
            <a:ext cx="198755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  <a:t>Размножение </a:t>
            </a:r>
            <a:b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</a:br>
            <a: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  <a:t>Блаберуса кранифера</a:t>
            </a:r>
          </a:p>
        </p:txBody>
      </p:sp>
      <p:pic>
        <p:nvPicPr>
          <p:cNvPr id="12291" name="Picture 5" descr="kak-razmnozhayutsya-tarakany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492375"/>
            <a:ext cx="4614862" cy="3668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  <a:t>Тараканы – источник пищи</a:t>
            </a:r>
          </a:p>
        </p:txBody>
      </p:sp>
      <p:pic>
        <p:nvPicPr>
          <p:cNvPr id="13315" name="Picture 5" descr="garen5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133600"/>
            <a:ext cx="5329237" cy="404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4620"/>
                </a:solidFill>
                <a:latin typeface="Candara" pitchFamily="34" charset="0"/>
              </a:rPr>
              <a:t>Обед паука - птицееда</a:t>
            </a:r>
          </a:p>
        </p:txBody>
      </p:sp>
      <p:pic>
        <p:nvPicPr>
          <p:cNvPr id="6" name="video-fe1dc1c8af71ea01e16d0b5834586b7a-V - converted with Clipchamp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800" smtClean="0">
                <a:solidFill>
                  <a:srgbClr val="004620"/>
                </a:solidFill>
                <a:latin typeface="Candara" pitchFamily="34" charset="0"/>
              </a:rPr>
              <a:t>Рекомендации по содержанию тараканов Блаберус кранифер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989138"/>
            <a:ext cx="37465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просторный  аквариум;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укрытия;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 высокая температура в пределах 25-30°С;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влажность;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еда: любые фрукты, овощи, сухой корм для рыбок, хлеб.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altLang="ru-RU" sz="2800" smtClean="0"/>
          </a:p>
        </p:txBody>
      </p:sp>
      <p:pic>
        <p:nvPicPr>
          <p:cNvPr id="15364" name="Picture 5" descr="13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35290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rgbClr val="004620"/>
                </a:solidFill>
                <a:latin typeface="Candara" pitchFamily="34" charset="0"/>
              </a:rPr>
              <a:t>Алёна </a:t>
            </a:r>
            <a:r>
              <a:rPr lang="ru-RU" sz="4000" dirty="0" err="1">
                <a:solidFill>
                  <a:srgbClr val="004620"/>
                </a:solidFill>
                <a:latin typeface="Candara" pitchFamily="34" charset="0"/>
              </a:rPr>
              <a:t>Амелина</a:t>
            </a:r>
            <a:r>
              <a:rPr lang="ru-RU" sz="4000" dirty="0">
                <a:solidFill>
                  <a:srgbClr val="004620"/>
                </a:solidFill>
                <a:latin typeface="Candara" pitchFamily="34" charset="0"/>
              </a:rPr>
              <a:t> </a:t>
            </a:r>
            <a:r>
              <a:rPr lang="ru-RU" sz="4000" dirty="0" smtClean="0">
                <a:solidFill>
                  <a:srgbClr val="004620"/>
                </a:solidFill>
                <a:latin typeface="Candara" pitchFamily="34" charset="0"/>
              </a:rPr>
              <a:t/>
            </a:r>
            <a:br>
              <a:rPr lang="ru-RU" sz="4000" dirty="0" smtClean="0">
                <a:solidFill>
                  <a:srgbClr val="004620"/>
                </a:solidFill>
                <a:latin typeface="Candara" pitchFamily="34" charset="0"/>
              </a:rPr>
            </a:br>
            <a:r>
              <a:rPr lang="ru-RU" sz="4000" dirty="0" smtClean="0">
                <a:solidFill>
                  <a:srgbClr val="004620"/>
                </a:solidFill>
                <a:latin typeface="Candara" pitchFamily="34" charset="0"/>
              </a:rPr>
              <a:t>«</a:t>
            </a:r>
            <a:r>
              <a:rPr lang="ru-RU" sz="4000" dirty="0">
                <a:solidFill>
                  <a:srgbClr val="004620"/>
                </a:solidFill>
                <a:latin typeface="Candara" pitchFamily="34" charset="0"/>
              </a:rPr>
              <a:t>Улыбчивый таракан»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027417" cy="3400468"/>
          </a:xfrm>
        </p:spPr>
      </p:pic>
    </p:spTree>
    <p:extLst>
      <p:ext uri="{BB962C8B-B14F-4D97-AF65-F5344CB8AC3E}">
        <p14:creationId xmlns:p14="http://schemas.microsoft.com/office/powerpoint/2010/main" val="22245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6000" smtClean="0">
              <a:latin typeface="Candara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altLang="ru-RU" sz="6000" smtClean="0">
                <a:solidFill>
                  <a:srgbClr val="004620"/>
                </a:solidFill>
                <a:latin typeface="Candara" pitchFamily="34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4221088"/>
            <a:ext cx="3824225" cy="220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>
                <a:solidFill>
                  <a:srgbClr val="004620"/>
                </a:solidFill>
                <a:latin typeface="Candara" pitchFamily="34" charset="0"/>
                <a:cs typeface="Times New Roman" pitchFamily="18" charset="0"/>
              </a:rPr>
              <a:t>Экзотические животные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54050"/>
            <a:ext cx="1812355" cy="226298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17" y="1412776"/>
            <a:ext cx="2662852" cy="188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77069"/>
            <a:ext cx="2902460" cy="19281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57" y="3717032"/>
            <a:ext cx="252211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r>
              <a:rPr lang="ru-RU" altLang="ru-RU" sz="4000" smtClean="0">
                <a:solidFill>
                  <a:srgbClr val="004620"/>
                </a:solidFill>
                <a:latin typeface="Candara" pitchFamily="34" charset="0"/>
              </a:rPr>
              <a:t>Результаты опроса </a:t>
            </a:r>
            <a:br>
              <a:rPr lang="ru-RU" altLang="ru-RU" sz="4000" smtClean="0">
                <a:solidFill>
                  <a:srgbClr val="004620"/>
                </a:solidFill>
                <a:latin typeface="Candara" pitchFamily="34" charset="0"/>
              </a:rPr>
            </a:br>
            <a:r>
              <a:rPr lang="ru-RU" altLang="ru-RU" sz="4000" smtClean="0">
                <a:solidFill>
                  <a:srgbClr val="004620"/>
                </a:solidFill>
                <a:latin typeface="Candara" pitchFamily="34" charset="0"/>
              </a:rPr>
              <a:t>учеников 1</a:t>
            </a:r>
            <a:r>
              <a:rPr lang="ru-RU" altLang="ru-RU" sz="4000" smtClean="0">
                <a:solidFill>
                  <a:srgbClr val="004620"/>
                </a:solidFill>
              </a:rPr>
              <a:t> </a:t>
            </a:r>
            <a:r>
              <a:rPr lang="ru-RU" altLang="ru-RU" sz="4000" smtClean="0">
                <a:solidFill>
                  <a:srgbClr val="004620"/>
                </a:solidFill>
                <a:latin typeface="Candara" pitchFamily="34" charset="0"/>
              </a:rPr>
              <a:t>А класс</a:t>
            </a:r>
            <a:r>
              <a:rPr lang="ru-RU" altLang="ru-RU" sz="4000" smtClean="0">
                <a:solidFill>
                  <a:srgbClr val="004620"/>
                </a:solidFill>
              </a:rPr>
              <a:t>а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708275"/>
            <a:ext cx="5605463" cy="352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  <a:t>Результаты опроса </a:t>
            </a:r>
            <a:b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</a:br>
            <a: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  <a:t>учеников 1</a:t>
            </a:r>
            <a:r>
              <a:rPr lang="ru-RU" altLang="ru-RU" smtClean="0">
                <a:solidFill>
                  <a:srgbClr val="004620"/>
                </a:solidFill>
              </a:rPr>
              <a:t> </a:t>
            </a:r>
            <a: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  <a:t>А класс</a:t>
            </a:r>
            <a:r>
              <a:rPr lang="ru-RU" altLang="ru-RU" smtClean="0">
                <a:solidFill>
                  <a:srgbClr val="004620"/>
                </a:solidFill>
              </a:rPr>
              <a:t>а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49021"/>
              </p:ext>
            </p:extLst>
          </p:nvPr>
        </p:nvGraphicFramePr>
        <p:xfrm>
          <a:off x="2051720" y="2420888"/>
          <a:ext cx="49320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ru-RU" altLang="ru-RU" sz="4000" smtClean="0">
                <a:solidFill>
                  <a:srgbClr val="004620"/>
                </a:solidFill>
                <a:latin typeface="Candara" pitchFamily="34" charset="0"/>
              </a:rPr>
              <a:t>Результаты опроса </a:t>
            </a:r>
            <a:br>
              <a:rPr lang="ru-RU" altLang="ru-RU" sz="4000" smtClean="0">
                <a:solidFill>
                  <a:srgbClr val="004620"/>
                </a:solidFill>
                <a:latin typeface="Candara" pitchFamily="34" charset="0"/>
              </a:rPr>
            </a:br>
            <a:r>
              <a:rPr lang="ru-RU" altLang="ru-RU" sz="4000" smtClean="0">
                <a:solidFill>
                  <a:srgbClr val="004620"/>
                </a:solidFill>
                <a:latin typeface="Candara" pitchFamily="34" charset="0"/>
              </a:rPr>
              <a:t>учеников 1</a:t>
            </a:r>
            <a:r>
              <a:rPr lang="ru-RU" altLang="ru-RU" sz="4000" smtClean="0">
                <a:solidFill>
                  <a:srgbClr val="004620"/>
                </a:solidFill>
              </a:rPr>
              <a:t> </a:t>
            </a:r>
            <a:r>
              <a:rPr lang="ru-RU" altLang="ru-RU" sz="4000" smtClean="0">
                <a:solidFill>
                  <a:srgbClr val="004620"/>
                </a:solidFill>
                <a:latin typeface="Candara" pitchFamily="34" charset="0"/>
              </a:rPr>
              <a:t>А класс</a:t>
            </a:r>
            <a:r>
              <a:rPr lang="ru-RU" altLang="ru-RU" sz="4000" smtClean="0">
                <a:solidFill>
                  <a:srgbClr val="004620"/>
                </a:solidFill>
              </a:rPr>
              <a:t>а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636838"/>
            <a:ext cx="5976938" cy="3822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47050" cy="1162050"/>
          </a:xfrm>
        </p:spPr>
        <p:txBody>
          <a:bodyPr/>
          <a:lstStyle/>
          <a:p>
            <a:pPr algn="ctr" eaLnBrk="1" hangingPunct="1"/>
            <a:r>
              <a:rPr lang="ru-RU" altLang="ru-RU" sz="4400" i="1" smtClean="0">
                <a:solidFill>
                  <a:srgbClr val="004620"/>
                </a:solidFill>
                <a:latin typeface="Candara" pitchFamily="34" charset="0"/>
              </a:rPr>
              <a:t>Цели исследования:</a:t>
            </a:r>
            <a:endParaRPr lang="ru-RU" altLang="ru-RU" sz="4400" smtClean="0">
              <a:solidFill>
                <a:srgbClr val="004620"/>
              </a:solidFill>
              <a:latin typeface="Candara" pitchFamily="34" charset="0"/>
            </a:endParaRPr>
          </a:p>
        </p:txBody>
      </p:sp>
      <p:sp>
        <p:nvSpPr>
          <p:cNvPr id="7171" name="Текст 5"/>
          <p:cNvSpPr>
            <a:spLocks noGrp="1"/>
          </p:cNvSpPr>
          <p:nvPr>
            <p:ph type="body" sz="half" idx="2"/>
          </p:nvPr>
        </p:nvSpPr>
        <p:spPr>
          <a:xfrm>
            <a:off x="684213" y="1844675"/>
            <a:ext cx="7931150" cy="4186238"/>
          </a:xfrm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Изучить историю происхождения Blaberus</a:t>
            </a:r>
            <a:r>
              <a:rPr lang="ru-RU" altLang="ru-RU" sz="2800" smtClean="0">
                <a:solidFill>
                  <a:srgbClr val="004620"/>
                </a:solidFill>
              </a:rPr>
              <a:t> </a:t>
            </a: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craniifer.</a:t>
            </a:r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Узнать оптимальный рацион питания и условия содержания Blaberus</a:t>
            </a:r>
            <a:r>
              <a:rPr lang="ru-RU" altLang="ru-RU" sz="2800" smtClean="0">
                <a:solidFill>
                  <a:srgbClr val="004620"/>
                </a:solidFill>
              </a:rPr>
              <a:t> </a:t>
            </a: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craniifer.</a:t>
            </a:r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Узнать о размножении Blaberus</a:t>
            </a:r>
            <a:r>
              <a:rPr lang="ru-RU" altLang="ru-RU" sz="2800" smtClean="0">
                <a:solidFill>
                  <a:srgbClr val="004620"/>
                </a:solidFill>
              </a:rPr>
              <a:t> </a:t>
            </a: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craniifer.</a:t>
            </a:r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Узнать о их роли в пищевой цепи, применении тараканов в качестве кормовой базы для насекомоядных животных.</a:t>
            </a:r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altLang="ru-RU" sz="2800" smtClean="0">
                <a:solidFill>
                  <a:srgbClr val="004620"/>
                </a:solidFill>
              </a:rPr>
              <a:t>Поделиться полученными сведениями</a:t>
            </a:r>
            <a:r>
              <a:rPr lang="ru-RU" altLang="ru-RU" sz="2800" smtClean="0">
                <a:solidFill>
                  <a:srgbClr val="004620"/>
                </a:solidFill>
                <a:latin typeface="Candara" pitchFamily="34" charset="0"/>
              </a:rPr>
              <a:t>.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ru-RU" alt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4620"/>
                </a:solidFill>
                <a:latin typeface="Candara" pitchFamily="34" charset="0"/>
                <a:cs typeface="Times New Roman" pitchFamily="18" charset="0"/>
              </a:rPr>
              <a:t>Блаберус кранифер</a:t>
            </a:r>
            <a:endParaRPr lang="ru-RU" altLang="ru-RU" smtClean="0">
              <a:solidFill>
                <a:srgbClr val="004620"/>
              </a:solidFill>
            </a:endParaRPr>
          </a:p>
        </p:txBody>
      </p:sp>
      <p:pic>
        <p:nvPicPr>
          <p:cNvPr id="8195" name="Picture 4" descr="C:\Users\Татьяна\Desktop\НПК Таракан\577cd399deb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08163"/>
            <a:ext cx="573246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  <a:t>Условия содержания</a:t>
            </a:r>
          </a:p>
        </p:txBody>
      </p:sp>
      <p:pic>
        <p:nvPicPr>
          <p:cNvPr id="10243" name="Picture 4" descr="C:\Users\Татьяна\Desktop\НПК Таракан\blabe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44640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:\Users\Татьяна\Desktop\НПК Таракан\DSC03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38500"/>
            <a:ext cx="4076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4620"/>
                </a:solidFill>
                <a:latin typeface="Candara" pitchFamily="34" charset="0"/>
              </a:rPr>
              <a:t>Линька Блаберуса кранифера</a:t>
            </a:r>
          </a:p>
        </p:txBody>
      </p:sp>
      <p:pic>
        <p:nvPicPr>
          <p:cNvPr id="11267" name="Picture 6" descr="C:\Users\Татьяна\Desktop\НПК Таракан\lesnoj-tarak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28336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C:\Users\Татьяна\Desktop\НПК Таракан\IMG_20191017_234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26050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C:\Users\Татьяна\Desktop\НПК Таракан\Blaberus_discoidalis_0008_L.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4221163"/>
            <a:ext cx="315753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131</Words>
  <Application>Microsoft Office PowerPoint</Application>
  <PresentationFormat>Экран (4:3)</PresentationFormat>
  <Paragraphs>31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Candara</vt:lpstr>
      <vt:lpstr>Times New Roman</vt:lpstr>
      <vt:lpstr>Wingdings</vt:lpstr>
      <vt:lpstr>Оформление по умолчанию</vt:lpstr>
      <vt:lpstr>Блаберус кранифер –  домашний любимец</vt:lpstr>
      <vt:lpstr>Экзотические животные</vt:lpstr>
      <vt:lpstr>Результаты опроса  учеников 1 А класса</vt:lpstr>
      <vt:lpstr>Результаты опроса  учеников 1 А класса</vt:lpstr>
      <vt:lpstr>Результаты опроса  учеников 1 А класса</vt:lpstr>
      <vt:lpstr>Цели исследования:</vt:lpstr>
      <vt:lpstr>Блаберус кранифер</vt:lpstr>
      <vt:lpstr>Условия содержания</vt:lpstr>
      <vt:lpstr>Линька Блаберуса кранифера</vt:lpstr>
      <vt:lpstr>Размножение  Блаберуса кранифера</vt:lpstr>
      <vt:lpstr>Тараканы – источник пищи</vt:lpstr>
      <vt:lpstr>Обед паука - птицееда</vt:lpstr>
      <vt:lpstr>Рекомендации по содержанию тараканов Блаберус кранифер</vt:lpstr>
      <vt:lpstr>Алёна Амелина  «Улыбчивый таракан»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24</cp:revision>
  <dcterms:created xsi:type="dcterms:W3CDTF">2020-01-22T15:40:38Z</dcterms:created>
  <dcterms:modified xsi:type="dcterms:W3CDTF">2022-01-12T05:57:48Z</dcterms:modified>
</cp:coreProperties>
</file>