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68" r:id="rId4"/>
    <p:sldId id="259" r:id="rId5"/>
    <p:sldId id="258" r:id="rId6"/>
    <p:sldId id="270" r:id="rId7"/>
    <p:sldId id="271" r:id="rId8"/>
    <p:sldId id="262" r:id="rId9"/>
    <p:sldId id="273" r:id="rId10"/>
    <p:sldId id="264" r:id="rId11"/>
    <p:sldId id="266" r:id="rId12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937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65" autoAdjust="0"/>
    <p:restoredTop sz="94660"/>
  </p:normalViewPr>
  <p:slideViewPr>
    <p:cSldViewPr>
      <p:cViewPr>
        <p:scale>
          <a:sx n="76" d="100"/>
          <a:sy n="76" d="100"/>
        </p:scale>
        <p:origin x="-346" y="46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4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40C3-F16E-46BE-B640-FBB2F57D757E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A5518-9390-42A9-85FD-D44784B06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28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6F06A-4860-4995-BD98-6BB8E6DED05E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1001-0C7A-4A40-AE55-9F8D70C03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479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47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5" y="3140968"/>
            <a:ext cx="7488832" cy="1584176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772816"/>
            <a:ext cx="756084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zvukipro.com/836-detskaja-muzyka-dlja-fona-bez-slov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2134c6a31783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2440" y="3643011"/>
            <a:ext cx="773092" cy="7730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3768" y="5157192"/>
            <a:ext cx="4182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F96A1B">
                    <a:lumMod val="75000"/>
                  </a:srgbClr>
                </a:solidFill>
              </a:rPr>
              <a:t>Возрастная категория от </a:t>
            </a:r>
            <a:r>
              <a:rPr lang="ru-RU" sz="2400" b="1" dirty="0">
                <a:solidFill>
                  <a:srgbClr val="F96A1B">
                    <a:lumMod val="75000"/>
                  </a:srgbClr>
                </a:solidFill>
              </a:rPr>
              <a:t>6</a:t>
            </a:r>
            <a:r>
              <a:rPr lang="ru-RU" sz="2400" b="1" dirty="0" smtClean="0">
                <a:solidFill>
                  <a:srgbClr val="F96A1B">
                    <a:lumMod val="75000"/>
                  </a:srgbClr>
                </a:solidFill>
              </a:rPr>
              <a:t> лет</a:t>
            </a:r>
            <a:endParaRPr lang="ru-RU" sz="2400" b="1" dirty="0">
              <a:solidFill>
                <a:srgbClr val="F96A1B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3894728"/>
            <a:ext cx="73448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96A1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Разработала:</a:t>
            </a:r>
          </a:p>
          <a:p>
            <a:pPr algn="ctr"/>
            <a:r>
              <a:rPr lang="ru-RU" sz="2400" b="1" dirty="0" err="1" smtClean="0">
                <a:solidFill>
                  <a:srgbClr val="F96A1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Горланова</a:t>
            </a:r>
            <a:r>
              <a:rPr lang="ru-RU" sz="2400" b="1" dirty="0" smtClean="0">
                <a:solidFill>
                  <a:srgbClr val="F96A1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Ольга Владимировна</a:t>
            </a:r>
          </a:p>
          <a:p>
            <a:pPr algn="ctr"/>
            <a:r>
              <a:rPr lang="ru-RU" b="1" dirty="0" smtClean="0">
                <a:solidFill>
                  <a:srgbClr val="F96A1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Воспитатель, МБДОУ № 3 г. Кемерово, Кемеровской области.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560840" cy="22322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Мастер-класс 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 err="1" smtClean="0"/>
              <a:t>Тигруля</a:t>
            </a:r>
            <a:r>
              <a:rPr lang="ru-RU" b="1" dirty="0" smtClean="0"/>
              <a:t>» интерьерное украшение из </a:t>
            </a:r>
            <a:r>
              <a:rPr lang="ru-RU" b="1" dirty="0" err="1" smtClean="0"/>
              <a:t>фоамирана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1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60738" y="116632"/>
            <a:ext cx="48923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96A1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Итог мастер-класса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820168"/>
            <a:ext cx="5269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b="1" dirty="0" smtClean="0">
                <a:solidFill>
                  <a:srgbClr val="F96A1B">
                    <a:lumMod val="75000"/>
                  </a:srgbClr>
                </a:solidFill>
              </a:rPr>
              <a:t>Любуемся нашим творением!!!</a:t>
            </a:r>
            <a:endParaRPr lang="ru-RU" sz="2800" b="1" dirty="0">
              <a:solidFill>
                <a:srgbClr val="F96A1B">
                  <a:lumMod val="75000"/>
                </a:srgb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1772816"/>
            <a:ext cx="4737287" cy="3861817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8476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4154" y="2708920"/>
            <a:ext cx="7488832" cy="187220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5400" b="1" dirty="0">
                <a:solidFill>
                  <a:srgbClr val="F96A1B">
                    <a:lumMod val="75000"/>
                  </a:srgbClr>
                </a:solidFill>
                <a:ea typeface="+mn-ea"/>
                <a:cs typeface="+mn-cs"/>
              </a:rPr>
              <a:t>Спасибо за внимание!!!</a:t>
            </a:r>
            <a:endParaRPr lang="ru-RU" sz="5400" b="1" dirty="0">
              <a:solidFill>
                <a:srgbClr val="000000"/>
              </a:solidFill>
              <a:effectLst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4301" y="4304359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800" b="1" dirty="0">
                <a:solidFill>
                  <a:srgbClr val="F96A1B">
                    <a:lumMod val="75000"/>
                  </a:srgbClr>
                </a:solidFill>
              </a:rPr>
              <a:t>Приятного творчества</a:t>
            </a:r>
            <a:r>
              <a:rPr lang="ru-RU" sz="4800" b="1" dirty="0" smtClean="0">
                <a:solidFill>
                  <a:srgbClr val="F96A1B">
                    <a:lumMod val="75000"/>
                  </a:srgbClr>
                </a:solidFill>
              </a:rPr>
              <a:t>!</a:t>
            </a:r>
            <a:endParaRPr lang="ru-RU" sz="4800" b="1" dirty="0">
              <a:solidFill>
                <a:srgbClr val="F96A1B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304359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3300"/>
                </a:solidFill>
              </a:rPr>
              <a:t>В презентации использована МР3 </a:t>
            </a:r>
          </a:p>
          <a:p>
            <a:pPr algn="ctr"/>
            <a:r>
              <a:rPr lang="en-US" sz="2400" dirty="0" smtClean="0">
                <a:solidFill>
                  <a:srgbClr val="993300"/>
                </a:solidFill>
                <a:hlinkClick r:id="rId2"/>
              </a:rPr>
              <a:t>https</a:t>
            </a:r>
            <a:r>
              <a:rPr lang="en-US" sz="2400" dirty="0">
                <a:solidFill>
                  <a:srgbClr val="993300"/>
                </a:solidFill>
                <a:hlinkClick r:id="rId2"/>
              </a:rPr>
              <a:t>://</a:t>
            </a:r>
            <a:r>
              <a:rPr lang="en-US" sz="2400" dirty="0" smtClean="0">
                <a:solidFill>
                  <a:srgbClr val="993300"/>
                </a:solidFill>
                <a:hlinkClick r:id="rId2"/>
              </a:rPr>
              <a:t>zvukipro.com/836-detskaja-muzyka-dlja-fona-bez-slov.html</a:t>
            </a:r>
            <a:endParaRPr lang="ru-RU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2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1772816"/>
            <a:ext cx="6624736" cy="79208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             </a:t>
            </a: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5855"/>
            <a:ext cx="9108504" cy="1180659"/>
          </a:xfrm>
        </p:spPr>
        <p:txBody>
          <a:bodyPr/>
          <a:lstStyle/>
          <a:p>
            <a:r>
              <a:rPr lang="ru-RU" b="1" dirty="0"/>
              <a:t>ТИГР – символ 2021 года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4645025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6" t="3435" r="24710" b="1951"/>
          <a:stretch/>
        </p:blipFill>
        <p:spPr>
          <a:xfrm>
            <a:off x="5364088" y="2348880"/>
            <a:ext cx="2952328" cy="3136301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2679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3145057" cy="4083453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772816"/>
            <a:ext cx="4392488" cy="39604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000" b="1" dirty="0">
                <a:solidFill>
                  <a:srgbClr val="F96A1B">
                    <a:lumMod val="75000"/>
                  </a:srgbClr>
                </a:solidFill>
              </a:rPr>
              <a:t>Трафареты «тигра, ёлочки»</a:t>
            </a:r>
          </a:p>
          <a:p>
            <a:pPr lvl="0"/>
            <a:r>
              <a:rPr lang="ru-RU" sz="2000" b="1" dirty="0" err="1">
                <a:solidFill>
                  <a:srgbClr val="F96A1B">
                    <a:lumMod val="75000"/>
                  </a:srgbClr>
                </a:solidFill>
              </a:rPr>
              <a:t>Фоамиран</a:t>
            </a:r>
            <a:r>
              <a:rPr lang="ru-RU" sz="2000" b="1" dirty="0">
                <a:solidFill>
                  <a:srgbClr val="F96A1B">
                    <a:lumMod val="75000"/>
                  </a:srgbClr>
                </a:solidFill>
              </a:rPr>
              <a:t> (чёрного, белого, оранжевого, телесного, зелёного цветов) (2 мм)</a:t>
            </a:r>
          </a:p>
          <a:p>
            <a:pPr lvl="0"/>
            <a:r>
              <a:rPr lang="ru-RU" sz="2000" b="1" dirty="0">
                <a:solidFill>
                  <a:srgbClr val="F96A1B">
                    <a:lumMod val="75000"/>
                  </a:srgbClr>
                </a:solidFill>
              </a:rPr>
              <a:t>Ножницы</a:t>
            </a:r>
          </a:p>
          <a:p>
            <a:pPr lvl="0"/>
            <a:r>
              <a:rPr lang="ru-RU" sz="2000" b="1" dirty="0">
                <a:solidFill>
                  <a:srgbClr val="F96A1B">
                    <a:lumMod val="75000"/>
                  </a:srgbClr>
                </a:solidFill>
              </a:rPr>
              <a:t>Клей «Момент-Кристалл» (или секундный клей, силиконовый клей + клеевой пистолет)</a:t>
            </a:r>
          </a:p>
          <a:p>
            <a:pPr lvl="0"/>
            <a:r>
              <a:rPr lang="ru-RU" sz="2000" b="1" dirty="0">
                <a:solidFill>
                  <a:srgbClr val="F96A1B">
                    <a:lumMod val="75000"/>
                  </a:srgbClr>
                </a:solidFill>
              </a:rPr>
              <a:t>Зубочистки</a:t>
            </a:r>
          </a:p>
          <a:p>
            <a:pPr lvl="0"/>
            <a:r>
              <a:rPr lang="ru-RU" sz="2000" b="1" dirty="0" smtClean="0">
                <a:solidFill>
                  <a:srgbClr val="F96A1B">
                    <a:lumMod val="75000"/>
                  </a:srgbClr>
                </a:solidFill>
              </a:rPr>
              <a:t>Утюг</a:t>
            </a:r>
            <a:endParaRPr lang="ru-RU" sz="2000" b="1" dirty="0">
              <a:solidFill>
                <a:srgbClr val="F96A1B">
                  <a:lumMod val="75000"/>
                </a:srgbClr>
              </a:solidFill>
            </a:endParaRPr>
          </a:p>
          <a:p>
            <a:pPr lvl="0"/>
            <a:r>
              <a:rPr lang="ru-RU" sz="2000" b="1" dirty="0">
                <a:solidFill>
                  <a:srgbClr val="F96A1B">
                    <a:lumMod val="75000"/>
                  </a:srgbClr>
                </a:solidFill>
              </a:rPr>
              <a:t>Акриловые краски (чёрная, белая)</a:t>
            </a:r>
          </a:p>
          <a:p>
            <a:pPr lvl="0"/>
            <a:r>
              <a:rPr lang="ru-RU" sz="2000" b="1" dirty="0">
                <a:solidFill>
                  <a:srgbClr val="F96A1B">
                    <a:lumMod val="75000"/>
                  </a:srgbClr>
                </a:solidFill>
              </a:rPr>
              <a:t>Акриловый глянцевый лак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96A1B">
                    <a:lumMod val="75000"/>
                  </a:srgbClr>
                </a:solidFill>
              </a:rPr>
              <a:t>Материалы и оборудование </a:t>
            </a:r>
            <a:r>
              <a:rPr lang="ru-RU" sz="3200" b="1" dirty="0" smtClean="0">
                <a:solidFill>
                  <a:srgbClr val="F96A1B">
                    <a:lumMod val="75000"/>
                  </a:srgbClr>
                </a:solidFill>
              </a:rPr>
              <a:t/>
            </a:r>
            <a:br>
              <a:rPr lang="ru-RU" sz="3200" b="1" dirty="0" smtClean="0">
                <a:solidFill>
                  <a:srgbClr val="F96A1B">
                    <a:lumMod val="75000"/>
                  </a:srgbClr>
                </a:solidFill>
              </a:rPr>
            </a:br>
            <a:r>
              <a:rPr lang="ru-RU" sz="3200" b="1" dirty="0" smtClean="0">
                <a:solidFill>
                  <a:srgbClr val="F96A1B">
                    <a:lumMod val="75000"/>
                  </a:srgbClr>
                </a:solidFill>
              </a:rPr>
              <a:t>для </a:t>
            </a:r>
            <a:r>
              <a:rPr lang="ru-RU" sz="3200" b="1" dirty="0">
                <a:solidFill>
                  <a:srgbClr val="F96A1B">
                    <a:lumMod val="75000"/>
                  </a:srgbClr>
                </a:solidFill>
              </a:rPr>
              <a:t>изготовления  </a:t>
            </a:r>
            <a:r>
              <a:rPr lang="ru-RU" sz="3200" b="1" dirty="0" smtClean="0">
                <a:solidFill>
                  <a:srgbClr val="F96A1B">
                    <a:lumMod val="75000"/>
                  </a:srgbClr>
                </a:solidFill>
              </a:rPr>
              <a:t>«</a:t>
            </a:r>
            <a:r>
              <a:rPr lang="ru-RU" sz="3200" b="1" dirty="0" err="1" smtClean="0">
                <a:solidFill>
                  <a:srgbClr val="F96A1B">
                    <a:lumMod val="75000"/>
                  </a:srgbClr>
                </a:solidFill>
              </a:rPr>
              <a:t>Тигрули</a:t>
            </a:r>
            <a:r>
              <a:rPr lang="ru-RU" sz="3200" b="1" dirty="0" smtClean="0">
                <a:solidFill>
                  <a:srgbClr val="F96A1B">
                    <a:lumMod val="75000"/>
                  </a:srgbClr>
                </a:solidFill>
              </a:rPr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9178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4032448" cy="4598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На </a:t>
            </a:r>
            <a:r>
              <a:rPr lang="ru-RU" sz="1800" b="1" dirty="0" err="1" smtClean="0"/>
              <a:t>фоамиране</a:t>
            </a:r>
            <a:r>
              <a:rPr lang="ru-RU" sz="1800" b="1" dirty="0" smtClean="0"/>
              <a:t> зелёного цвета 2 мм по трафарету обводим основу «ёлочки»  2 детали, вырезаем.</a:t>
            </a:r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На </a:t>
            </a:r>
            <a:r>
              <a:rPr lang="ru-RU" sz="1800" b="1" dirty="0" err="1" smtClean="0"/>
              <a:t>фоамиране</a:t>
            </a:r>
            <a:r>
              <a:rPr lang="ru-RU" sz="1800" b="1" dirty="0" smtClean="0"/>
              <a:t> малинового цвета 2 мм по трафарету обводим 2 детали подставки для ёлочки, вырезаем.</a:t>
            </a:r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На  гофрированном (упаковочном) картоне по трафарету обводим основу ёлочки и подставку для ёлочки (по одной детали), вырезаем. 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  <a:endParaRPr lang="ru-RU" sz="18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03787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Подготовительный этап </a:t>
            </a:r>
            <a:br>
              <a:rPr lang="ru-RU" sz="3200" b="1" dirty="0" smtClean="0"/>
            </a:br>
            <a:r>
              <a:rPr lang="ru-RU" sz="2800" b="1" dirty="0" smtClean="0"/>
              <a:t>(для изготовления ёлочки)</a:t>
            </a:r>
            <a:endParaRPr lang="ru-RU" sz="28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88024" y="1700808"/>
            <a:ext cx="317869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1700808"/>
            <a:ext cx="1946894" cy="2016224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72" y="3804846"/>
            <a:ext cx="1810544" cy="2024802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3797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4248472" cy="4104456"/>
          </a:xfrm>
        </p:spPr>
        <p:txBody>
          <a:bodyPr>
            <a:normAutofit fontScale="25000" lnSpcReduction="20000"/>
          </a:bodyPr>
          <a:lstStyle/>
          <a:p>
            <a:r>
              <a:rPr lang="ru-RU" sz="6400" u="sng" dirty="0" smtClean="0"/>
              <a:t>ВНИМАНИЕ! При работе с клеевым пистолетом требуется помощь взрослого!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400" dirty="0"/>
              <a:t> </a:t>
            </a:r>
            <a:r>
              <a:rPr lang="ru-RU" sz="6400" dirty="0" smtClean="0"/>
              <a:t>      </a:t>
            </a:r>
            <a:r>
              <a:rPr lang="ru-RU" sz="5600" dirty="0" smtClean="0"/>
              <a:t>(клеевой пистолет можно заменить клеем  «Кристалл»  прозрачный)                                                                                                                 </a:t>
            </a:r>
            <a:endParaRPr lang="ru-RU" sz="6400" u="sng" dirty="0" smtClean="0"/>
          </a:p>
          <a:p>
            <a:r>
              <a:rPr lang="ru-RU" sz="6400" b="1" dirty="0" smtClean="0"/>
              <a:t>Деталь основы ёлочки из картона обклеиваем зелёным </a:t>
            </a:r>
            <a:r>
              <a:rPr lang="ru-RU" sz="6400" b="1" dirty="0" err="1" smtClean="0"/>
              <a:t>фоамираном</a:t>
            </a:r>
            <a:r>
              <a:rPr lang="ru-RU" sz="6400" b="1" dirty="0" smtClean="0"/>
              <a:t> с двух сторон.</a:t>
            </a:r>
          </a:p>
          <a:p>
            <a:endParaRPr lang="ru-RU" sz="6400" b="1" dirty="0" smtClean="0"/>
          </a:p>
          <a:p>
            <a:r>
              <a:rPr lang="ru-RU" sz="6400" b="1" dirty="0" smtClean="0"/>
              <a:t>Декоративной полоской (шириной 5 мм) обклеиваем торец ёлочки.</a:t>
            </a:r>
          </a:p>
          <a:p>
            <a:endParaRPr lang="ru-RU" sz="6400" b="1" dirty="0"/>
          </a:p>
          <a:p>
            <a:r>
              <a:rPr lang="ru-RU" sz="6400" b="1" dirty="0" smtClean="0"/>
              <a:t>Деталь подставки ёлочки из картона обклеиваем с двух сторон </a:t>
            </a:r>
            <a:r>
              <a:rPr lang="ru-RU" sz="6400" b="1" dirty="0" err="1" smtClean="0"/>
              <a:t>фоамираном</a:t>
            </a:r>
            <a:r>
              <a:rPr lang="ru-RU" sz="6400" b="1" dirty="0" smtClean="0"/>
              <a:t> малинового цвета, декоративной полоской </a:t>
            </a:r>
            <a:r>
              <a:rPr lang="ru-RU" sz="6400" b="1" dirty="0"/>
              <a:t>(шириной 5 мм) обклеиваем торец </a:t>
            </a:r>
            <a:r>
              <a:rPr lang="ru-RU" sz="6400" b="1" dirty="0" smtClean="0"/>
              <a:t> подставки ёлочки</a:t>
            </a:r>
            <a:r>
              <a:rPr lang="ru-RU" sz="6400" b="1" dirty="0"/>
              <a:t>.</a:t>
            </a:r>
          </a:p>
          <a:p>
            <a:endParaRPr lang="ru-RU" sz="6400" b="1" dirty="0"/>
          </a:p>
          <a:p>
            <a:r>
              <a:rPr lang="ru-RU" sz="6400" b="1" dirty="0" smtClean="0"/>
              <a:t>Ёлочку вклеиваем в подставку.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712968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Основной  этап изготовления ёлочки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856" y="1790631"/>
            <a:ext cx="1678879" cy="2058832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790631"/>
            <a:ext cx="1664710" cy="2058833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174" y="3939499"/>
            <a:ext cx="1664710" cy="2035195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832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75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75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4392488" cy="4248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b="1" dirty="0" smtClean="0"/>
              <a:t>Из </a:t>
            </a:r>
            <a:r>
              <a:rPr lang="ru-RU" sz="1800" b="1" dirty="0" err="1" smtClean="0"/>
              <a:t>фоамирана</a:t>
            </a:r>
            <a:r>
              <a:rPr lang="ru-RU" sz="1800" b="1" dirty="0" smtClean="0"/>
              <a:t> оранжевого цвета 2 мм вырезаем основу «</a:t>
            </a:r>
            <a:r>
              <a:rPr lang="ru-RU" sz="1800" b="1" dirty="0" err="1" smtClean="0"/>
              <a:t>тигрули</a:t>
            </a:r>
            <a:r>
              <a:rPr lang="ru-RU" sz="1800" b="1" dirty="0" smtClean="0"/>
              <a:t>» 2 детали.</a:t>
            </a:r>
          </a:p>
          <a:p>
            <a:pPr marL="0" indent="0">
              <a:buNone/>
            </a:pPr>
            <a:endParaRPr lang="ru-RU" sz="1800" b="1" dirty="0" smtClean="0"/>
          </a:p>
          <a:p>
            <a:pPr marL="0" lvl="0" indent="0">
              <a:buNone/>
            </a:pPr>
            <a:r>
              <a:rPr lang="ru-RU" sz="1800" b="1" dirty="0">
                <a:solidFill>
                  <a:srgbClr val="F96A1B">
                    <a:lumMod val="75000"/>
                  </a:srgbClr>
                </a:solidFill>
              </a:rPr>
              <a:t>Из </a:t>
            </a:r>
            <a:r>
              <a:rPr lang="ru-RU" sz="1800" b="1" dirty="0" err="1">
                <a:solidFill>
                  <a:srgbClr val="F96A1B">
                    <a:lumMod val="75000"/>
                  </a:srgbClr>
                </a:solidFill>
              </a:rPr>
              <a:t>фоамирана</a:t>
            </a:r>
            <a:r>
              <a:rPr lang="ru-RU" sz="1800" b="1" dirty="0">
                <a:solidFill>
                  <a:srgbClr val="F96A1B">
                    <a:lumMod val="75000"/>
                  </a:srgbClr>
                </a:solidFill>
              </a:rPr>
              <a:t> оранжевого цвета 2 мм вырезаем </a:t>
            </a:r>
            <a:r>
              <a:rPr lang="ru-RU" sz="1800" b="1" dirty="0" smtClean="0">
                <a:solidFill>
                  <a:srgbClr val="F96A1B">
                    <a:lumMod val="75000"/>
                  </a:srgbClr>
                </a:solidFill>
              </a:rPr>
              <a:t>уши «</a:t>
            </a:r>
            <a:r>
              <a:rPr lang="ru-RU" sz="1800" b="1" dirty="0" err="1" smtClean="0">
                <a:solidFill>
                  <a:srgbClr val="F96A1B">
                    <a:lumMod val="75000"/>
                  </a:srgbClr>
                </a:solidFill>
              </a:rPr>
              <a:t>тигрули</a:t>
            </a:r>
            <a:r>
              <a:rPr lang="ru-RU" sz="1800" b="1" dirty="0" smtClean="0">
                <a:solidFill>
                  <a:srgbClr val="F96A1B">
                    <a:lumMod val="75000"/>
                  </a:srgbClr>
                </a:solidFill>
              </a:rPr>
              <a:t>» 2 </a:t>
            </a:r>
            <a:r>
              <a:rPr lang="ru-RU" sz="1800" b="1" dirty="0">
                <a:solidFill>
                  <a:srgbClr val="F96A1B">
                    <a:lumMod val="75000"/>
                  </a:srgbClr>
                </a:solidFill>
              </a:rPr>
              <a:t>детали</a:t>
            </a:r>
            <a:r>
              <a:rPr lang="ru-RU" sz="1800" b="1" dirty="0" smtClean="0">
                <a:solidFill>
                  <a:srgbClr val="F96A1B">
                    <a:lumMod val="75000"/>
                  </a:srgbClr>
                </a:solidFill>
              </a:rPr>
              <a:t>.</a:t>
            </a:r>
          </a:p>
          <a:p>
            <a:pPr marL="0" lvl="0" indent="0">
              <a:buNone/>
            </a:pPr>
            <a:endParaRPr lang="ru-RU" sz="1800" b="1" dirty="0">
              <a:solidFill>
                <a:srgbClr val="F96A1B">
                  <a:lumMod val="75000"/>
                </a:srgbClr>
              </a:solidFill>
            </a:endParaRPr>
          </a:p>
          <a:p>
            <a:pPr marL="0" lvl="0" indent="0">
              <a:buNone/>
            </a:pPr>
            <a:r>
              <a:rPr lang="ru-RU" sz="1800" b="1" dirty="0">
                <a:solidFill>
                  <a:srgbClr val="F96A1B">
                    <a:lumMod val="75000"/>
                  </a:srgbClr>
                </a:solidFill>
              </a:rPr>
              <a:t>Из </a:t>
            </a:r>
            <a:r>
              <a:rPr lang="ru-RU" sz="1800" b="1" dirty="0" err="1">
                <a:solidFill>
                  <a:srgbClr val="F96A1B">
                    <a:lumMod val="75000"/>
                  </a:srgbClr>
                </a:solidFill>
              </a:rPr>
              <a:t>фоамирана</a:t>
            </a:r>
            <a:r>
              <a:rPr lang="ru-RU" sz="1800" b="1" dirty="0">
                <a:solidFill>
                  <a:srgbClr val="F96A1B">
                    <a:lumMod val="75000"/>
                  </a:srgbClr>
                </a:solidFill>
              </a:rPr>
              <a:t> </a:t>
            </a:r>
            <a:r>
              <a:rPr lang="ru-RU" sz="1800" b="1" dirty="0" smtClean="0">
                <a:solidFill>
                  <a:srgbClr val="F96A1B">
                    <a:lumMod val="75000"/>
                  </a:srgbClr>
                </a:solidFill>
              </a:rPr>
              <a:t>белого </a:t>
            </a:r>
            <a:r>
              <a:rPr lang="ru-RU" sz="1800" b="1" dirty="0">
                <a:solidFill>
                  <a:srgbClr val="F96A1B">
                    <a:lumMod val="75000"/>
                  </a:srgbClr>
                </a:solidFill>
              </a:rPr>
              <a:t>цвета 2 мм вырезаем </a:t>
            </a:r>
            <a:r>
              <a:rPr lang="ru-RU" sz="1800" b="1" dirty="0" smtClean="0">
                <a:solidFill>
                  <a:srgbClr val="F96A1B">
                    <a:lumMod val="75000"/>
                  </a:srgbClr>
                </a:solidFill>
              </a:rPr>
              <a:t>глаза 2 </a:t>
            </a:r>
            <a:r>
              <a:rPr lang="ru-RU" sz="1800" b="1" dirty="0">
                <a:solidFill>
                  <a:srgbClr val="F96A1B">
                    <a:lumMod val="75000"/>
                  </a:srgbClr>
                </a:solidFill>
              </a:rPr>
              <a:t>детали</a:t>
            </a:r>
            <a:r>
              <a:rPr lang="ru-RU" sz="1800" b="1" dirty="0" smtClean="0">
                <a:solidFill>
                  <a:srgbClr val="F96A1B">
                    <a:lumMod val="75000"/>
                  </a:srgbClr>
                </a:solidFill>
              </a:rPr>
              <a:t>.</a:t>
            </a:r>
          </a:p>
          <a:p>
            <a:pPr marL="0" lvl="0" indent="0">
              <a:buNone/>
            </a:pPr>
            <a:endParaRPr lang="ru-RU" sz="1800" b="1" dirty="0">
              <a:solidFill>
                <a:srgbClr val="F96A1B">
                  <a:lumMod val="75000"/>
                </a:srgbClr>
              </a:solidFill>
            </a:endParaRPr>
          </a:p>
          <a:p>
            <a:pPr marL="0" lvl="0" indent="0">
              <a:buNone/>
            </a:pPr>
            <a:r>
              <a:rPr lang="ru-RU" sz="1800" b="1" dirty="0">
                <a:solidFill>
                  <a:srgbClr val="F96A1B">
                    <a:lumMod val="75000"/>
                  </a:srgbClr>
                </a:solidFill>
              </a:rPr>
              <a:t>Из </a:t>
            </a:r>
            <a:r>
              <a:rPr lang="ru-RU" sz="1800" b="1" dirty="0" err="1">
                <a:solidFill>
                  <a:srgbClr val="F96A1B">
                    <a:lumMod val="75000"/>
                  </a:srgbClr>
                </a:solidFill>
              </a:rPr>
              <a:t>фоамирана</a:t>
            </a:r>
            <a:r>
              <a:rPr lang="ru-RU" sz="1800" b="1" dirty="0">
                <a:solidFill>
                  <a:srgbClr val="F96A1B">
                    <a:lumMod val="75000"/>
                  </a:srgbClr>
                </a:solidFill>
              </a:rPr>
              <a:t> </a:t>
            </a:r>
            <a:r>
              <a:rPr lang="ru-RU" sz="1800" b="1" dirty="0" smtClean="0">
                <a:solidFill>
                  <a:srgbClr val="F96A1B">
                    <a:lumMod val="75000"/>
                  </a:srgbClr>
                </a:solidFill>
              </a:rPr>
              <a:t>чёрного </a:t>
            </a:r>
            <a:r>
              <a:rPr lang="ru-RU" sz="1800" b="1" dirty="0">
                <a:solidFill>
                  <a:srgbClr val="F96A1B">
                    <a:lumMod val="75000"/>
                  </a:srgbClr>
                </a:solidFill>
              </a:rPr>
              <a:t>цвета 2 мм вырезаем </a:t>
            </a:r>
            <a:r>
              <a:rPr lang="ru-RU" sz="1800" b="1" dirty="0" smtClean="0">
                <a:solidFill>
                  <a:srgbClr val="F96A1B">
                    <a:lumMod val="75000"/>
                  </a:srgbClr>
                </a:solidFill>
              </a:rPr>
              <a:t>нос 1 деталь.</a:t>
            </a:r>
          </a:p>
          <a:p>
            <a:pPr marL="0" lvl="0" indent="0">
              <a:buNone/>
            </a:pPr>
            <a:endParaRPr lang="ru-RU" sz="1800" b="1" dirty="0">
              <a:solidFill>
                <a:srgbClr val="F96A1B">
                  <a:lumMod val="75000"/>
                </a:srgbClr>
              </a:solidFill>
            </a:endParaRPr>
          </a:p>
          <a:p>
            <a:pPr marL="0" lvl="0" indent="0">
              <a:buNone/>
            </a:pPr>
            <a:r>
              <a:rPr lang="ru-RU" sz="1800" b="1" dirty="0">
                <a:solidFill>
                  <a:srgbClr val="F96A1B">
                    <a:lumMod val="75000"/>
                  </a:srgbClr>
                </a:solidFill>
              </a:rPr>
              <a:t>Из </a:t>
            </a:r>
            <a:r>
              <a:rPr lang="ru-RU" sz="1800" b="1" dirty="0" err="1">
                <a:solidFill>
                  <a:srgbClr val="F96A1B">
                    <a:lumMod val="75000"/>
                  </a:srgbClr>
                </a:solidFill>
              </a:rPr>
              <a:t>фоамирана</a:t>
            </a:r>
            <a:r>
              <a:rPr lang="ru-RU" sz="1800" b="1" dirty="0">
                <a:solidFill>
                  <a:srgbClr val="F96A1B">
                    <a:lumMod val="75000"/>
                  </a:srgbClr>
                </a:solidFill>
              </a:rPr>
              <a:t> </a:t>
            </a:r>
            <a:r>
              <a:rPr lang="ru-RU" sz="1800" b="1" dirty="0" smtClean="0">
                <a:solidFill>
                  <a:srgbClr val="F96A1B">
                    <a:lumMod val="75000"/>
                  </a:srgbClr>
                </a:solidFill>
              </a:rPr>
              <a:t>телесного </a:t>
            </a:r>
            <a:r>
              <a:rPr lang="ru-RU" sz="1800" b="1" dirty="0">
                <a:solidFill>
                  <a:srgbClr val="F96A1B">
                    <a:lumMod val="75000"/>
                  </a:srgbClr>
                </a:solidFill>
              </a:rPr>
              <a:t>цвета 2 мм вырезаем </a:t>
            </a:r>
            <a:r>
              <a:rPr lang="ru-RU" sz="1800" b="1" dirty="0" smtClean="0">
                <a:solidFill>
                  <a:srgbClr val="F96A1B">
                    <a:lumMod val="75000"/>
                  </a:srgbClr>
                </a:solidFill>
              </a:rPr>
              <a:t>нижнюю часть мордочки «</a:t>
            </a:r>
            <a:r>
              <a:rPr lang="ru-RU" sz="1800" b="1" dirty="0" err="1" smtClean="0">
                <a:solidFill>
                  <a:srgbClr val="F96A1B">
                    <a:lumMod val="75000"/>
                  </a:srgbClr>
                </a:solidFill>
              </a:rPr>
              <a:t>тигрули</a:t>
            </a:r>
            <a:r>
              <a:rPr lang="ru-RU" sz="1800" b="1" dirty="0">
                <a:solidFill>
                  <a:srgbClr val="F96A1B">
                    <a:lumMod val="75000"/>
                  </a:srgbClr>
                </a:solidFill>
              </a:rPr>
              <a:t>» </a:t>
            </a:r>
            <a:r>
              <a:rPr lang="ru-RU" sz="1800" b="1" dirty="0" smtClean="0">
                <a:solidFill>
                  <a:srgbClr val="F96A1B">
                    <a:lumMod val="75000"/>
                  </a:srgbClr>
                </a:solidFill>
              </a:rPr>
              <a:t>1 деталь.</a:t>
            </a:r>
            <a:endParaRPr lang="ru-RU" sz="1800" b="1" dirty="0">
              <a:solidFill>
                <a:srgbClr val="F96A1B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</a:t>
            </a:r>
            <a:endParaRPr lang="ru-RU" sz="18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10988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Подготовительный этап</a:t>
            </a:r>
            <a:br>
              <a:rPr lang="ru-RU" sz="3200" b="1" dirty="0" smtClean="0"/>
            </a:br>
            <a:r>
              <a:rPr lang="ru-RU" sz="2800" b="1" dirty="0" smtClean="0"/>
              <a:t>(для изготовления «</a:t>
            </a:r>
            <a:r>
              <a:rPr lang="ru-RU" sz="2800" b="1" dirty="0" err="1" smtClean="0"/>
              <a:t>тигрули</a:t>
            </a:r>
            <a:r>
              <a:rPr lang="ru-RU" sz="2800" b="1" dirty="0" smtClean="0"/>
              <a:t>»)</a:t>
            </a:r>
            <a:endParaRPr lang="ru-RU" sz="28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88024" y="1700808"/>
            <a:ext cx="317869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658" y="1700808"/>
            <a:ext cx="3057947" cy="4176464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8641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7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7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4176464" cy="3960440"/>
          </a:xfrm>
        </p:spPr>
        <p:txBody>
          <a:bodyPr>
            <a:normAutofit fontScale="25000" lnSpcReduction="20000"/>
          </a:bodyPr>
          <a:lstStyle/>
          <a:p>
            <a:r>
              <a:rPr lang="ru-RU" sz="6400" u="sng" dirty="0" smtClean="0"/>
              <a:t>ВНИМАНИЕ! При работе с утюгом требуется помощь взрослого!</a:t>
            </a:r>
          </a:p>
          <a:p>
            <a:pPr marL="0" indent="0">
              <a:buNone/>
            </a:pPr>
            <a:endParaRPr lang="ru-RU" sz="6400" u="sng" dirty="0" smtClean="0"/>
          </a:p>
          <a:p>
            <a:r>
              <a:rPr lang="ru-RU" sz="7200" b="1" dirty="0" smtClean="0"/>
              <a:t>Вырезанные детали «</a:t>
            </a:r>
            <a:r>
              <a:rPr lang="ru-RU" sz="7200" b="1" dirty="0" err="1" smtClean="0"/>
              <a:t>тигрули</a:t>
            </a:r>
            <a:r>
              <a:rPr lang="ru-RU" sz="7200" b="1" dirty="0" smtClean="0"/>
              <a:t>» (основы, уши, глаза, нос, нижнюю часть мордочки) прикладываем к утюгу, нагреваем (во время нагревания деталь приобретает выпуклую форму, во время нагревания деталь придерживаем деревянной шпажкой).</a:t>
            </a:r>
          </a:p>
          <a:p>
            <a:endParaRPr lang="ru-RU" sz="7200" b="1" dirty="0" smtClean="0"/>
          </a:p>
          <a:p>
            <a:r>
              <a:rPr lang="ru-RU" sz="7200" b="1" dirty="0" smtClean="0"/>
              <a:t>Ещё тёплую деталь прикладываем на ровную поверхность стола, слегка придерживаем рукой, до полного остывания (после остывания детали имеют выпуклую, объёмную форму).</a:t>
            </a:r>
            <a:endParaRPr lang="ru-RU" sz="7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712968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Основной  этап изготовления «</a:t>
            </a:r>
            <a:r>
              <a:rPr lang="ru-RU" b="1" dirty="0" err="1" smtClean="0"/>
              <a:t>тигрули</a:t>
            </a:r>
            <a:r>
              <a:rPr lang="ru-RU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00808"/>
            <a:ext cx="2786441" cy="3744416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7379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9348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628800"/>
            <a:ext cx="4680520" cy="534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rgbClr val="F96A1B">
                    <a:lumMod val="75000"/>
                  </a:srgbClr>
                </a:solidFill>
              </a:rPr>
              <a:t>Склееваем</a:t>
            </a:r>
            <a:r>
              <a:rPr lang="ru-RU" sz="2000" b="1" dirty="0" smtClean="0">
                <a:solidFill>
                  <a:srgbClr val="F96A1B">
                    <a:lumMod val="75000"/>
                  </a:srgbClr>
                </a:solidFill>
              </a:rPr>
              <a:t> две детали основы «</a:t>
            </a:r>
            <a:r>
              <a:rPr lang="ru-RU" sz="2000" b="1" dirty="0" err="1" smtClean="0">
                <a:solidFill>
                  <a:srgbClr val="F96A1B">
                    <a:lumMod val="75000"/>
                  </a:srgbClr>
                </a:solidFill>
              </a:rPr>
              <a:t>тигрули</a:t>
            </a:r>
            <a:r>
              <a:rPr lang="ru-RU" sz="2000" b="1" dirty="0" smtClean="0">
                <a:solidFill>
                  <a:srgbClr val="F96A1B">
                    <a:lumMod val="75000"/>
                  </a:srgbClr>
                </a:solidFill>
              </a:rPr>
              <a:t>» между собой, для этого наносим клей на торец детали (оставляем не заклеенное отверстие, через которое заполним склеенные детали любым наполнителем).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96A1B">
                    <a:lumMod val="75000"/>
                  </a:srgbClr>
                </a:solidFill>
              </a:rPr>
              <a:t>В </a:t>
            </a:r>
            <a:r>
              <a:rPr lang="ru-RU" b="1" dirty="0">
                <a:solidFill>
                  <a:srgbClr val="F96A1B">
                    <a:lumMod val="75000"/>
                  </a:srgbClr>
                </a:solidFill>
              </a:rPr>
              <a:t>качестве </a:t>
            </a:r>
            <a:r>
              <a:rPr lang="ru-RU" b="1" dirty="0" smtClean="0">
                <a:solidFill>
                  <a:srgbClr val="F96A1B">
                    <a:lumMod val="75000"/>
                  </a:srgbClr>
                </a:solidFill>
              </a:rPr>
              <a:t>наполнителя можно использовать синтепон</a:t>
            </a:r>
            <a:r>
              <a:rPr lang="ru-RU" b="1" dirty="0">
                <a:solidFill>
                  <a:srgbClr val="F96A1B">
                    <a:lumMod val="75000"/>
                  </a:srgbClr>
                </a:solidFill>
              </a:rPr>
              <a:t>, вату, </a:t>
            </a:r>
            <a:r>
              <a:rPr lang="ru-RU" b="1" dirty="0" err="1" smtClean="0">
                <a:solidFill>
                  <a:srgbClr val="F96A1B">
                    <a:lumMod val="75000"/>
                  </a:srgbClr>
                </a:solidFill>
              </a:rPr>
              <a:t>холлофайбер</a:t>
            </a:r>
            <a:r>
              <a:rPr lang="ru-RU" b="1" dirty="0" smtClean="0">
                <a:solidFill>
                  <a:srgbClr val="F96A1B">
                    <a:lumMod val="75000"/>
                  </a:srgbClr>
                </a:solidFill>
              </a:rPr>
              <a:t>…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F96A1B">
                  <a:lumMod val="75000"/>
                </a:srgbClr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96A1B">
                    <a:lumMod val="75000"/>
                  </a:srgbClr>
                </a:solidFill>
              </a:rPr>
              <a:t>По образцу приклеиваем нижнюю часть мордочки, глаза, нос, уши…</a:t>
            </a:r>
            <a:endParaRPr lang="ru-RU" sz="2000" b="1" dirty="0">
              <a:solidFill>
                <a:srgbClr val="F96A1B">
                  <a:lumMod val="75000"/>
                </a:srgbClr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F96A1B">
                  <a:lumMod val="75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000" b="1" dirty="0" smtClean="0">
                <a:solidFill>
                  <a:srgbClr val="F96A1B">
                    <a:lumMod val="75000"/>
                  </a:srgbClr>
                </a:solidFill>
              </a:rPr>
              <a:t>     </a:t>
            </a:r>
            <a:endParaRPr lang="ru-RU" sz="2400" dirty="0">
              <a:solidFill>
                <a:srgbClr val="F96A1B">
                  <a:lumMod val="75000"/>
                </a:srgbClr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F96A1B">
                  <a:lumMod val="75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" r="16987"/>
          <a:stretch/>
        </p:blipFill>
        <p:spPr>
          <a:xfrm>
            <a:off x="5796136" y="1628800"/>
            <a:ext cx="2232511" cy="1942594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93" r="1869" b="4815"/>
          <a:stretch/>
        </p:blipFill>
        <p:spPr>
          <a:xfrm>
            <a:off x="5868144" y="3809886"/>
            <a:ext cx="2304255" cy="2199818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7116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556792"/>
            <a:ext cx="4420468" cy="4104456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/>
              <a:t>Чёрной акриловой краской рисуем характерные тигриные полоски на игрушке.</a:t>
            </a:r>
          </a:p>
          <a:p>
            <a:pPr marL="0" indent="0">
              <a:buNone/>
            </a:pPr>
            <a:endParaRPr lang="ru-RU" sz="2000" b="1" dirty="0" smtClean="0"/>
          </a:p>
          <a:p>
            <a:r>
              <a:rPr lang="ru-RU" sz="2000" b="1" dirty="0" smtClean="0"/>
              <a:t>Рисуем зрачки чёрной краской.</a:t>
            </a:r>
          </a:p>
          <a:p>
            <a:pPr marL="0" indent="0">
              <a:buNone/>
            </a:pPr>
            <a:endParaRPr lang="ru-RU" sz="2000" b="1" dirty="0" smtClean="0"/>
          </a:p>
          <a:p>
            <a:r>
              <a:rPr lang="ru-RU" sz="2000" b="1" dirty="0" smtClean="0"/>
              <a:t>Оформляем нижнюю часть мордочки (усики, ротик…)</a:t>
            </a:r>
          </a:p>
          <a:p>
            <a:pPr marL="0" indent="0">
              <a:buNone/>
            </a:pPr>
            <a:endParaRPr lang="ru-RU" sz="2000" b="1" dirty="0" smtClean="0"/>
          </a:p>
          <a:p>
            <a:r>
              <a:rPr lang="ru-RU" sz="2000" b="1" dirty="0" smtClean="0"/>
              <a:t>После того как  высохнет чёрная краска ставим блики белой акриловой краской в глазах, на носу.</a:t>
            </a:r>
          </a:p>
          <a:p>
            <a:pPr marL="0" indent="0">
              <a:buNone/>
            </a:pPr>
            <a:endParaRPr lang="ru-RU" sz="2000" b="1" dirty="0" smtClean="0"/>
          </a:p>
          <a:p>
            <a:r>
              <a:rPr lang="ru-RU" sz="2000" b="1" dirty="0" smtClean="0"/>
              <a:t>Можно покрыть глянцевым акриловым лаком глаза и нос.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692696" y="116632"/>
            <a:ext cx="9724724" cy="9361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13938" r="3459" b="7048"/>
          <a:stretch/>
        </p:blipFill>
        <p:spPr>
          <a:xfrm>
            <a:off x="4970315" y="1844824"/>
            <a:ext cx="3447495" cy="2883360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1932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50bdaca892eac42517e869c0b352e164c22fe6"/>
</p:tagLst>
</file>

<file path=ppt/theme/theme1.xml><?xml version="1.0" encoding="utf-8"?>
<a:theme xmlns:a="http://schemas.openxmlformats.org/drawingml/2006/main" name="Тема Office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502</Words>
  <Application>Microsoft Office PowerPoint</Application>
  <PresentationFormat>Экран (4:3)</PresentationFormat>
  <Paragraphs>74</Paragraphs>
  <Slides>11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Мастер-класс  «Тигруля» интерьерное украшение из фоамирана </vt:lpstr>
      <vt:lpstr>ТИГР – символ 2021 года</vt:lpstr>
      <vt:lpstr>Материалы и оборудование  для изготовления  «Тигрули»</vt:lpstr>
      <vt:lpstr>Подготовительный этап  (для изготовления ёлочки)</vt:lpstr>
      <vt:lpstr>Основной  этап изготовления ёлочки </vt:lpstr>
      <vt:lpstr>Подготовительный этап (для изготовления «тигрули»)</vt:lpstr>
      <vt:lpstr>Основной  этап изготовления «тигрули» 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Company>presentation-creation.ru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Звездный</dc:title>
  <dc:creator>obstinate</dc:creator>
  <dc:description>Шаблон презентации с сайта https://presentation-creation.ru/</dc:description>
  <cp:lastModifiedBy>1</cp:lastModifiedBy>
  <cp:revision>191</cp:revision>
  <dcterms:created xsi:type="dcterms:W3CDTF">2018-02-25T09:09:03Z</dcterms:created>
  <dcterms:modified xsi:type="dcterms:W3CDTF">2022-01-04T16:16:49Z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