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8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69" r:id="rId17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2" d="100"/>
          <a:sy n="62" d="100"/>
        </p:scale>
        <p:origin x="-854" y="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lang="en-US"/>
            </a:pPr>
            <a:r>
              <a:rPr b="1">
                <a:solidFill>
                  <a:srgbClr val="000000"/>
                </a:solidFill>
                <a:latin typeface="Calibri"/>
                <a:ea typeface="DejaVu Sans"/>
              </a:rPr>
              <a:t>экспериментальная группа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label 1</c:f>
              <c:strCache>
                <c:ptCount val="1"/>
                <c:pt idx="0">
                  <c:v>экспериментальная группа</c:v>
                </c:pt>
              </c:strCache>
            </c:strRef>
          </c:tx>
          <c:spPr>
            <a:solidFill>
              <a:srgbClr val="4F81BD"/>
            </a:solidFill>
            <a:ln>
              <a:noFill/>
            </a:ln>
          </c:spPr>
          <c:dPt>
            <c:idx val="0"/>
            <c:spPr>
              <a:solidFill>
                <a:srgbClr val="0F6FC6"/>
              </a:solidFill>
              <a:ln>
                <a:noFill/>
              </a:ln>
            </c:spPr>
          </c:dPt>
          <c:dPt>
            <c:idx val="1"/>
            <c:spPr>
              <a:solidFill>
                <a:srgbClr val="C0504D"/>
              </a:solidFill>
              <a:ln>
                <a:noFill/>
              </a:ln>
            </c:spPr>
          </c:dPt>
          <c:dPt>
            <c:idx val="2"/>
            <c:spPr>
              <a:solidFill>
                <a:srgbClr val="9BBB59"/>
              </a:solidFill>
              <a:ln>
                <a:noFill/>
              </a:ln>
            </c:spPr>
          </c:dPt>
          <c:dLbls>
            <c:dLbl>
              <c:idx val="0"/>
              <c:layout/>
              <c:dLblPos val="bestFit"/>
              <c:showVal val="1"/>
              <c:separator>; </c:separator>
            </c:dLbl>
            <c:dLbl>
              <c:idx val="1"/>
              <c:layout/>
              <c:dLblPos val="bestFit"/>
              <c:showVal val="1"/>
              <c:separator>; </c:separator>
            </c:dLbl>
            <c:dLbl>
              <c:idx val="2"/>
              <c:layout/>
              <c:dLblPos val="bestFit"/>
              <c:showVal val="1"/>
              <c:separator>; </c:separator>
            </c:dLbl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Val val="1"/>
          </c:dLbls>
          <c:cat>
            <c:strRef>
              <c:f>categories</c:f>
              <c:strCache>
                <c:ptCount val="3"/>
                <c:pt idx="0">
                  <c:v>высокий</c:v>
                </c:pt>
                <c:pt idx="1">
                  <c:v>средний</c:v>
                </c:pt>
                <c:pt idx="2">
                  <c:v>низкий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3"/>
                <c:pt idx="0">
                  <c:v>10</c:v>
                </c:pt>
                <c:pt idx="1">
                  <c:v>60</c:v>
                </c:pt>
                <c:pt idx="2">
                  <c:v>30</c:v>
                </c:pt>
              </c:numCache>
            </c:numRef>
          </c:val>
        </c:ser>
        <c:firstSliceAng val="0"/>
      </c:pieChart>
      <c:spPr>
        <a:solidFill>
          <a:srgbClr val="FFFFFF"/>
        </a:solidFill>
        <a:ln>
          <a:noFill/>
        </a:ln>
      </c:spPr>
    </c:plotArea>
    <c:legend>
      <c:legendPos val="r"/>
      <c:layout/>
      <c:spPr>
        <a:noFill/>
        <a:ln>
          <a:noFill/>
        </a:ln>
      </c:spPr>
      <c:txPr>
        <a:bodyPr/>
        <a:lstStyle/>
        <a:p>
          <a:pPr>
            <a:defRPr lang="en-US"/>
          </a:pPr>
          <a:endParaRPr lang="ru-RU"/>
        </a:p>
      </c:txPr>
    </c:legend>
    <c:plotVisOnly val="1"/>
  </c:chart>
  <c:spPr>
    <a:noFill/>
    <a:ln>
      <a:noFill/>
    </a:ln>
  </c:sp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lang="en-US"/>
            </a:pPr>
            <a:r>
              <a:rPr b="1">
                <a:solidFill>
                  <a:srgbClr val="000000"/>
                </a:solidFill>
                <a:latin typeface="Calibri"/>
              </a:rPr>
              <a:t>контрольная группа</a:t>
            </a:r>
          </a:p>
        </c:rich>
      </c:tx>
      <c:layout>
        <c:manualLayout>
          <c:xMode val="edge"/>
          <c:yMode val="edge"/>
          <c:x val="0.15914372030164745"/>
          <c:y val="0"/>
        </c:manualLayout>
      </c:layout>
    </c:title>
    <c:view3D>
      <c:rotX val="0"/>
      <c:perspective val="30"/>
    </c:view3D>
    <c:floor>
      <c:spPr>
        <a:solidFill>
          <a:srgbClr val="D9D9D9"/>
        </a:solidFill>
        <a:ln>
          <a:noFill/>
        </a:ln>
      </c:spPr>
    </c:floor>
    <c:backWall>
      <c:spPr>
        <a:solidFill>
          <a:srgbClr val="D9D9D9"/>
        </a:solidFill>
        <a:ln>
          <a:noFill/>
        </a:ln>
      </c:spPr>
    </c:backWall>
    <c:plotArea>
      <c:layout>
        <c:manualLayout>
          <c:layoutTarget val="inner"/>
          <c:xMode val="edge"/>
          <c:yMode val="edge"/>
          <c:x val="1.4847903713073513E-2"/>
          <c:y val="0.16425198540459326"/>
          <c:w val="0.69272019729759327"/>
          <c:h val="0.81107193850411774"/>
        </c:manualLayout>
      </c:layout>
      <c:pie3D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контрольная группа</c:v>
                </c:pt>
              </c:strCache>
            </c:strRef>
          </c:tx>
          <c:spPr>
            <a:solidFill>
              <a:srgbClr val="4F81BD"/>
            </a:solidFill>
            <a:ln>
              <a:noFill/>
            </a:ln>
          </c:spPr>
          <c:dPt>
            <c:idx val="1"/>
            <c:spPr>
              <a:solidFill>
                <a:srgbClr val="C0504D"/>
              </a:solidFill>
              <a:ln>
                <a:noFill/>
              </a:ln>
            </c:spPr>
          </c:dPt>
          <c:dPt>
            <c:idx val="2"/>
            <c:spPr>
              <a:solidFill>
                <a:srgbClr val="9BBB59"/>
              </a:solidFill>
              <a:ln>
                <a:noFill/>
              </a:ln>
            </c:spPr>
          </c:dPt>
          <c:dLbls>
            <c:dLbl>
              <c:idx val="0"/>
              <c:layout/>
              <c:dLblPos val="bestFit"/>
              <c:showPercent val="1"/>
              <c:separator>; </c:separator>
            </c:dLbl>
            <c:dLbl>
              <c:idx val="1"/>
              <c:layout/>
              <c:dLblPos val="bestFit"/>
              <c:showPercent val="1"/>
              <c:separator>; </c:separator>
            </c:dLbl>
            <c:dLbl>
              <c:idx val="2"/>
              <c:layout/>
              <c:dLblPos val="bestFit"/>
              <c:showPercent val="1"/>
              <c:separator>; </c:separator>
            </c:dLbl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Percent val="1"/>
          </c:dLbls>
          <c:cat>
            <c:strRef>
              <c:f>categories</c:f>
              <c:strCache>
                <c:ptCount val="3"/>
                <c:pt idx="0">
                  <c:v>высокий</c:v>
                </c:pt>
                <c:pt idx="1">
                  <c:v>средний</c:v>
                </c:pt>
                <c:pt idx="2">
                  <c:v>низкий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3"/>
                <c:pt idx="0">
                  <c:v>0.2</c:v>
                </c:pt>
                <c:pt idx="1">
                  <c:v>0.5</c:v>
                </c:pt>
                <c:pt idx="2">
                  <c:v>0.30000000000000032</c:v>
                </c:pt>
              </c:numCache>
            </c:numRef>
          </c:val>
        </c:ser>
      </c:pie3DChart>
      <c:spPr>
        <a:solidFill>
          <a:srgbClr val="D9D9D9"/>
        </a:solidFill>
        <a:ln>
          <a:noFill/>
        </a:ln>
      </c:spPr>
    </c:plotArea>
    <c:legend>
      <c:legendPos val="r"/>
      <c:layout/>
      <c:spPr>
        <a:noFill/>
        <a:ln>
          <a:noFill/>
        </a:ln>
      </c:spPr>
      <c:txPr>
        <a:bodyPr/>
        <a:lstStyle/>
        <a:p>
          <a:pPr>
            <a:defRPr lang="en-US"/>
          </a:pPr>
          <a:endParaRPr lang="ru-RU"/>
        </a:p>
      </c:txPr>
    </c:legend>
    <c:plotVisOnly val="1"/>
  </c:chart>
  <c:spPr>
    <a:noFill/>
    <a:ln>
      <a:noFill/>
    </a:ln>
  </c:sp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lang="en-US"/>
            </a:pPr>
            <a:r>
              <a:rPr b="1">
                <a:solidFill>
                  <a:srgbClr val="000000"/>
                </a:solidFill>
                <a:latin typeface="Calibri"/>
              </a:rPr>
              <a:t>экспериментальная группа</a:t>
            </a:r>
          </a:p>
        </c:rich>
      </c:tx>
      <c:layout>
        <c:manualLayout>
          <c:xMode val="edge"/>
          <c:yMode val="edge"/>
          <c:x val="0.21614607741343361"/>
          <c:y val="1.1352787146382392E-3"/>
        </c:manualLayout>
      </c:layout>
    </c:title>
    <c:view3D>
      <c:rotX val="0"/>
      <c:perspective val="30"/>
    </c:view3D>
    <c:floor>
      <c:spPr>
        <a:solidFill>
          <a:srgbClr val="D9D9D9"/>
        </a:solidFill>
        <a:ln>
          <a:noFill/>
        </a:ln>
      </c:spPr>
    </c:floor>
    <c:backWall>
      <c:spPr>
        <a:solidFill>
          <a:srgbClr val="D9D9D9"/>
        </a:solidFill>
        <a:ln>
          <a:noFill/>
        </a:ln>
      </c:spPr>
    </c:backWall>
    <c:plotArea>
      <c:layout>
        <c:manualLayout>
          <c:layoutTarget val="inner"/>
          <c:xMode val="edge"/>
          <c:yMode val="edge"/>
          <c:x val="1.2883996257535149E-2"/>
          <c:y val="0.20245613293330991"/>
          <c:w val="0.73068954897953475"/>
          <c:h val="0.71203658259966829"/>
        </c:manualLayout>
      </c:layout>
      <c:pie3D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экспериментальная группа</c:v>
                </c:pt>
              </c:strCache>
            </c:strRef>
          </c:tx>
          <c:spPr>
            <a:solidFill>
              <a:srgbClr val="4F81BD"/>
            </a:solidFill>
            <a:ln>
              <a:noFill/>
            </a:ln>
          </c:spPr>
          <c:dPt>
            <c:idx val="1"/>
            <c:spPr>
              <a:solidFill>
                <a:srgbClr val="C0504D"/>
              </a:solidFill>
              <a:ln>
                <a:noFill/>
              </a:ln>
            </c:spPr>
          </c:dPt>
          <c:dPt>
            <c:idx val="2"/>
            <c:spPr>
              <a:solidFill>
                <a:srgbClr val="9BBB59"/>
              </a:solidFill>
              <a:ln>
                <a:noFill/>
              </a:ln>
            </c:spPr>
          </c:dPt>
          <c:dLbls>
            <c:dLbl>
              <c:idx val="0"/>
              <c:layout/>
              <c:dLblPos val="bestFit"/>
              <c:showPercent val="1"/>
              <c:separator>; </c:separator>
            </c:dLbl>
            <c:dLbl>
              <c:idx val="1"/>
              <c:layout/>
              <c:dLblPos val="bestFit"/>
              <c:showPercent val="1"/>
              <c:separator>; </c:separator>
            </c:dLbl>
            <c:dLbl>
              <c:idx val="2"/>
              <c:layout/>
              <c:dLblPos val="bestFit"/>
              <c:showPercent val="1"/>
              <c:separator>; </c:separator>
            </c:dLbl>
            <c:txPr>
              <a:bodyPr/>
              <a:lstStyle/>
              <a:p>
                <a:pPr>
                  <a:defRPr lang="en-US"/>
                </a:pPr>
                <a:endParaRPr lang="ru-RU"/>
              </a:p>
            </c:txPr>
            <c:showPercent val="1"/>
          </c:dLbls>
          <c:cat>
            <c:strRef>
              <c:f>categories</c:f>
              <c:strCache>
                <c:ptCount val="3"/>
                <c:pt idx="0">
                  <c:v>высокий</c:v>
                </c:pt>
                <c:pt idx="1">
                  <c:v>средний</c:v>
                </c:pt>
                <c:pt idx="2">
                  <c:v>низкий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3"/>
                <c:pt idx="0">
                  <c:v>0.1</c:v>
                </c:pt>
                <c:pt idx="1">
                  <c:v>0.5</c:v>
                </c:pt>
                <c:pt idx="2">
                  <c:v>0.4</c:v>
                </c:pt>
              </c:numCache>
            </c:numRef>
          </c:val>
        </c:ser>
      </c:pie3DChart>
      <c:spPr>
        <a:solidFill>
          <a:srgbClr val="D9D9D9"/>
        </a:solidFill>
        <a:ln>
          <a:noFill/>
        </a:ln>
      </c:spPr>
    </c:plotArea>
    <c:legend>
      <c:legendPos val="r"/>
      <c:layout/>
      <c:spPr>
        <a:noFill/>
        <a:ln>
          <a:noFill/>
        </a:ln>
      </c:spPr>
      <c:txPr>
        <a:bodyPr/>
        <a:lstStyle/>
        <a:p>
          <a:pPr>
            <a:defRPr lang="en-US"/>
          </a:pPr>
          <a:endParaRPr lang="ru-RU"/>
        </a:p>
      </c:txPr>
    </c:legend>
    <c:plotVisOnly val="1"/>
  </c:chart>
  <c:spPr>
    <a:noFill/>
    <a:ln>
      <a:noFill/>
    </a:ln>
  </c:spPr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2000">
                <a:latin typeface="Arial"/>
              </a:rPr>
              <a:t>Для правки формата примечаний щелкните мышью</a:t>
            </a:r>
            <a:endParaRPr/>
          </a:p>
        </p:txBody>
      </p:sp>
      <p:sp>
        <p:nvSpPr>
          <p:cNvPr id="81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1400">
                <a:latin typeface="Times New Roman"/>
              </a:rPr>
              <a:t>&lt;заголовок&gt;</a:t>
            </a:r>
            <a:endParaRPr/>
          </a:p>
        </p:txBody>
      </p:sp>
      <p:sp>
        <p:nvSpPr>
          <p:cNvPr id="82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ru-RU" sz="1400">
                <a:latin typeface="Times New Roman"/>
              </a:rPr>
              <a:t>&lt;дата/время&gt;</a:t>
            </a:r>
            <a:endParaRPr/>
          </a:p>
        </p:txBody>
      </p:sp>
      <p:sp>
        <p:nvSpPr>
          <p:cNvPr id="83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ru-RU" sz="1400">
                <a:latin typeface="Times New Roman"/>
              </a:rPr>
              <a:t>&lt;нижний колонтитул&gt;</a:t>
            </a:r>
            <a:endParaRPr/>
          </a:p>
        </p:txBody>
      </p:sp>
      <p:sp>
        <p:nvSpPr>
          <p:cNvPr id="84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24C5BA51-72AF-4A88-936E-F78CE53D20EF}" type="slidenum">
              <a:rPr lang="ru-RU" sz="1400">
                <a:latin typeface="Times New Roman"/>
              </a:rPr>
              <a:pPr algn="r"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7280" cy="48106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9" name="CustomShape 2"/>
          <p:cNvSpPr/>
          <p:nvPr/>
        </p:nvSpPr>
        <p:spPr>
          <a:xfrm>
            <a:off x="4281480" y="10155240"/>
            <a:ext cx="3275640" cy="5338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64C177B7-05DA-42CE-924B-6DD7739B71E5}" type="slidenum">
              <a:rPr lang="ru-RU" sz="1200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8" name="Рисунок 37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9" name="Рисунок 38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78" name="Рисунок 77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9" name="Рисунок 78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1"/>
          <p:cNvSpPr/>
          <p:nvPr/>
        </p:nvSpPr>
        <p:spPr>
          <a:xfrm>
            <a:off x="-9360" y="-7200"/>
            <a:ext cx="9162000" cy="1040400"/>
          </a:xfrm>
          <a:prstGeom prst="rect">
            <a:avLst/>
          </a:prstGeom>
          <a:gradFill>
            <a:gsLst>
              <a:gs pos="0">
                <a:srgbClr val="0074A0"/>
              </a:gs>
              <a:gs pos="100000">
                <a:srgbClr val="00C4CD"/>
              </a:gs>
            </a:gsLst>
            <a:lin ang="5400000"/>
          </a:gradFill>
          <a:ln w="9360">
            <a:noFill/>
          </a:ln>
        </p:spPr>
      </p:sp>
      <p:sp>
        <p:nvSpPr>
          <p:cNvPr id="7" name="CustomShape 2"/>
          <p:cNvSpPr/>
          <p:nvPr/>
        </p:nvSpPr>
        <p:spPr>
          <a:xfrm>
            <a:off x="4381560" y="-7200"/>
            <a:ext cx="4761360" cy="637200"/>
          </a:xfrm>
          <a:prstGeom prst="rect">
            <a:avLst/>
          </a:prstGeom>
          <a:gradFill>
            <a:gsLst>
              <a:gs pos="0">
                <a:srgbClr val="00A0A8"/>
              </a:gs>
              <a:gs pos="100000">
                <a:srgbClr val="008ABF"/>
              </a:gs>
            </a:gsLst>
            <a:lin ang="5400000"/>
          </a:gradFill>
          <a:ln w="9360">
            <a:noFill/>
          </a:ln>
        </p:spPr>
      </p:sp>
      <p:sp>
        <p:nvSpPr>
          <p:cNvPr id="2" name="CustomShape 3"/>
          <p:cNvSpPr/>
          <p:nvPr/>
        </p:nvSpPr>
        <p:spPr>
          <a:xfrm rot="21435600">
            <a:off x="-18360" y="201240"/>
            <a:ext cx="9162000" cy="648000"/>
          </a:xfrm>
          <a:prstGeom prst="rect">
            <a:avLst/>
          </a:prstGeom>
          <a:noFill/>
          <a:ln w="10800">
            <a:solidFill>
              <a:srgbClr val="008ABF"/>
            </a:solidFill>
            <a:round/>
          </a:ln>
        </p:spPr>
      </p:sp>
      <p:sp>
        <p:nvSpPr>
          <p:cNvPr id="3" name="CustomShape 4"/>
          <p:cNvSpPr/>
          <p:nvPr/>
        </p:nvSpPr>
        <p:spPr>
          <a:xfrm rot="21435600">
            <a:off x="-14040" y="275040"/>
            <a:ext cx="9174600" cy="529200"/>
          </a:xfrm>
          <a:prstGeom prst="rect">
            <a:avLst/>
          </a:prstGeom>
          <a:noFill/>
          <a:ln w="9360">
            <a:solidFill>
              <a:srgbClr val="009DD9"/>
            </a:solidFill>
            <a:round/>
          </a:ln>
        </p:spPr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>
                <a:latin typeface="Arial"/>
              </a:rPr>
              <a:t>Для правки текста заголовка щелкните мышью</a:t>
            </a:r>
            <a:endParaRPr/>
          </a:p>
        </p:txBody>
      </p:sp>
      <p:sp>
        <p:nvSpPr>
          <p:cNvPr id="5" name="PlaceHolder 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ru-RU" sz="3200">
                <a:latin typeface="Arial"/>
              </a:rPr>
              <a:t>Для правки структуры щелкните мышью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ru-RU" sz="2800">
                <a:latin typeface="Arial"/>
              </a:rPr>
              <a:t>Второй уровень структуры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ru-RU" sz="2400">
                <a:latin typeface="Arial"/>
              </a:rPr>
              <a:t>Третий уровень структуры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ru-RU" sz="2000">
                <a:latin typeface="Arial"/>
              </a:rPr>
              <a:t>Четвёртый уровень структуры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ru-RU" sz="2000">
                <a:latin typeface="Arial"/>
              </a:rPr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 sz="2000">
                <a:latin typeface="Arial"/>
              </a:rPr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 sz="2000">
                <a:latin typeface="Arial"/>
              </a:rPr>
              <a:t>Седьмой уровень структуры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-9360" y="-7200"/>
            <a:ext cx="9162000" cy="1040400"/>
          </a:xfrm>
          <a:prstGeom prst="rect">
            <a:avLst/>
          </a:prstGeom>
          <a:gradFill>
            <a:gsLst>
              <a:gs pos="0">
                <a:srgbClr val="0074A0"/>
              </a:gs>
              <a:gs pos="100000">
                <a:srgbClr val="00C4CD"/>
              </a:gs>
            </a:gsLst>
            <a:lin ang="5400000"/>
          </a:gradFill>
          <a:ln w="9360">
            <a:noFill/>
          </a:ln>
        </p:spPr>
      </p:sp>
      <p:sp>
        <p:nvSpPr>
          <p:cNvPr id="41" name="CustomShape 2"/>
          <p:cNvSpPr/>
          <p:nvPr/>
        </p:nvSpPr>
        <p:spPr>
          <a:xfrm>
            <a:off x="4381560" y="-7200"/>
            <a:ext cx="4761360" cy="637200"/>
          </a:xfrm>
          <a:prstGeom prst="rect">
            <a:avLst/>
          </a:prstGeom>
          <a:gradFill>
            <a:gsLst>
              <a:gs pos="0">
                <a:srgbClr val="00A0A8"/>
              </a:gs>
              <a:gs pos="100000">
                <a:srgbClr val="008ABF"/>
              </a:gs>
            </a:gsLst>
            <a:lin ang="5400000"/>
          </a:gradFill>
          <a:ln w="9360">
            <a:noFill/>
          </a:ln>
        </p:spPr>
      </p:sp>
      <p:sp>
        <p:nvSpPr>
          <p:cNvPr id="42" name="CustomShape 3"/>
          <p:cNvSpPr/>
          <p:nvPr/>
        </p:nvSpPr>
        <p:spPr>
          <a:xfrm rot="21435600">
            <a:off x="-18360" y="201240"/>
            <a:ext cx="9162000" cy="648000"/>
          </a:xfrm>
          <a:prstGeom prst="rect">
            <a:avLst/>
          </a:prstGeom>
          <a:noFill/>
          <a:ln w="10800">
            <a:solidFill>
              <a:srgbClr val="008ABF"/>
            </a:solidFill>
            <a:round/>
          </a:ln>
        </p:spPr>
      </p:sp>
      <p:sp>
        <p:nvSpPr>
          <p:cNvPr id="43" name="CustomShape 4"/>
          <p:cNvSpPr/>
          <p:nvPr/>
        </p:nvSpPr>
        <p:spPr>
          <a:xfrm rot="21435600">
            <a:off x="-14040" y="275040"/>
            <a:ext cx="9174600" cy="529200"/>
          </a:xfrm>
          <a:prstGeom prst="rect">
            <a:avLst/>
          </a:prstGeom>
          <a:noFill/>
          <a:ln w="9360">
            <a:solidFill>
              <a:srgbClr val="009DD9"/>
            </a:solidFill>
            <a:round/>
          </a:ln>
        </p:spPr>
      </p:sp>
      <p:sp>
        <p:nvSpPr>
          <p:cNvPr id="44" name="PlaceHolder 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>
                <a:latin typeface="Arial"/>
              </a:rPr>
              <a:t>Для правки текста заголовка щелкните мышью</a:t>
            </a:r>
            <a:endParaRPr/>
          </a:p>
        </p:txBody>
      </p:sp>
      <p:sp>
        <p:nvSpPr>
          <p:cNvPr id="45" name="PlaceHolder 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ru-RU" sz="3200">
                <a:latin typeface="Arial"/>
              </a:rPr>
              <a:t>Для правки структуры щелкните мышью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ru-RU" sz="2800">
                <a:latin typeface="Arial"/>
              </a:rPr>
              <a:t>Второй уровень структуры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ru-RU" sz="2400">
                <a:latin typeface="Arial"/>
              </a:rPr>
              <a:t>Третий уровень структуры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ru-RU" sz="2000">
                <a:latin typeface="Arial"/>
              </a:rPr>
              <a:t>Четвёртый уровень структуры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ru-RU" sz="2000">
                <a:latin typeface="Arial"/>
              </a:rPr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 sz="2000">
                <a:latin typeface="Arial"/>
              </a:rPr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 sz="2000">
                <a:latin typeface="Arial"/>
              </a:rPr>
              <a:t>Седьмой уровень структуры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2743920" y="5357880"/>
            <a:ext cx="6399000" cy="29991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>
                <a:solidFill>
                  <a:srgbClr val="FFFFFF"/>
                </a:solidFill>
                <a:latin typeface="Times New Roman"/>
                <a:ea typeface="DejaVu Sans"/>
              </a:rPr>
              <a:t>Выполнила: студентка 323</a:t>
            </a:r>
            <a:endParaRPr/>
          </a:p>
        </p:txBody>
      </p:sp>
      <p:sp>
        <p:nvSpPr>
          <p:cNvPr id="86" name="CustomShape 2"/>
          <p:cNvSpPr/>
          <p:nvPr/>
        </p:nvSpPr>
        <p:spPr>
          <a:xfrm>
            <a:off x="1000080" y="428760"/>
            <a:ext cx="7814880" cy="577440"/>
          </a:xfrm>
          <a:prstGeom prst="rect">
            <a:avLst/>
          </a:prstGeom>
          <a:noFill/>
          <a:ln w="9360">
            <a:noFill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600">
                <a:solidFill>
                  <a:srgbClr val="000000"/>
                </a:solidFill>
                <a:latin typeface="Times New Roman"/>
                <a:ea typeface="Calibri"/>
              </a:rPr>
              <a:t>ГОСУДАРСТВЕННОЕ ПРОФЕССИОНАЛЬНОЕ ОБРАЗОВАТЕЛЬНОЕ УЧРЕЖДЕНИЕ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1600">
                <a:solidFill>
                  <a:srgbClr val="000000"/>
                </a:solidFill>
                <a:latin typeface="Calibri"/>
                <a:ea typeface="Calibri"/>
              </a:rPr>
              <a:t>«</a:t>
            </a:r>
            <a:r>
              <a:rPr lang="ru-RU" sz="1600">
                <a:solidFill>
                  <a:srgbClr val="000000"/>
                </a:solidFill>
                <a:latin typeface="Times New Roman"/>
                <a:ea typeface="Calibri"/>
              </a:rPr>
              <a:t>АНЖЕРО-СУДЖЕНСКИЙ ПЕДАГОГИЧЕСКИЙ КОЛЛЕДЖ</a:t>
            </a:r>
            <a:r>
              <a:rPr lang="ru-RU" sz="1600">
                <a:solidFill>
                  <a:srgbClr val="000000"/>
                </a:solidFill>
                <a:latin typeface="Calibri"/>
                <a:ea typeface="Calibri"/>
              </a:rPr>
              <a:t>»</a:t>
            </a:r>
            <a:endParaRPr/>
          </a:p>
        </p:txBody>
      </p:sp>
      <p:sp>
        <p:nvSpPr>
          <p:cNvPr id="87" name="CustomShape 3"/>
          <p:cNvSpPr/>
          <p:nvPr/>
        </p:nvSpPr>
        <p:spPr>
          <a:xfrm>
            <a:off x="0" y="0"/>
            <a:ext cx="183600" cy="368280"/>
          </a:xfrm>
          <a:prstGeom prst="rect">
            <a:avLst/>
          </a:prstGeom>
          <a:noFill/>
          <a:ln w="9360">
            <a:noFill/>
          </a:ln>
        </p:spPr>
      </p:sp>
      <p:sp>
        <p:nvSpPr>
          <p:cNvPr id="88" name="CustomShape 4"/>
          <p:cNvSpPr/>
          <p:nvPr/>
        </p:nvSpPr>
        <p:spPr>
          <a:xfrm>
            <a:off x="5214942" y="4286256"/>
            <a:ext cx="3713778" cy="228601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ru-RU" b="1" dirty="0" smtClean="0">
                <a:solidFill>
                  <a:srgbClr val="000000"/>
                </a:solidFill>
                <a:latin typeface="Times New Roman"/>
                <a:ea typeface="Calibri"/>
              </a:rPr>
              <a:t>Выполнила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</a:rPr>
              <a:t>: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</a:rPr>
              <a:t>студентка 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ea typeface="Calibri"/>
              </a:rPr>
              <a:t>4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</a:rPr>
              <a:t>курса,</a:t>
            </a:r>
            <a:endParaRPr/>
          </a:p>
          <a:p>
            <a:pPr algn="r">
              <a:lnSpc>
                <a:spcPct val="100000"/>
              </a:lnSpc>
            </a:pP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</a:rPr>
              <a:t>323 гр. Толмачева А.А.</a:t>
            </a:r>
            <a:endParaRPr/>
          </a:p>
          <a:p>
            <a:pPr algn="r">
              <a:lnSpc>
                <a:spcPct val="100000"/>
              </a:lnSpc>
            </a:pP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</a:rPr>
              <a:t>Руководитель: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</a:rPr>
              <a:t>преподаватель</a:t>
            </a:r>
            <a:endParaRPr/>
          </a:p>
          <a:p>
            <a:pPr algn="r">
              <a:lnSpc>
                <a:spcPct val="100000"/>
              </a:lnSpc>
            </a:pP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</a:rPr>
              <a:t>МДК 02.03 Теоретические и методические основы организации продуктивных видов деятельности детей дошкольного возраста</a:t>
            </a:r>
            <a:endParaRPr/>
          </a:p>
          <a:p>
            <a:pPr algn="r">
              <a:lnSpc>
                <a:spcPct val="100000"/>
              </a:lnSpc>
            </a:pP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</a:rPr>
              <a:t>Арышева О.С.</a:t>
            </a:r>
            <a:endParaRPr/>
          </a:p>
        </p:txBody>
      </p:sp>
      <p:sp>
        <p:nvSpPr>
          <p:cNvPr id="89" name="TextShape 5"/>
          <p:cNvSpPr txBox="1"/>
          <p:nvPr/>
        </p:nvSpPr>
        <p:spPr>
          <a:xfrm>
            <a:off x="285720" y="2000240"/>
            <a:ext cx="8460720" cy="1582744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3200" b="1" dirty="0" smtClean="0">
                <a:solidFill>
                  <a:srgbClr val="072428"/>
                </a:solidFill>
                <a:latin typeface="Times New Roman"/>
                <a:ea typeface="DejaVu Sans"/>
              </a:rPr>
              <a:t>Занятия аппликацией в младшем дошкольном возрасте </a:t>
            </a:r>
            <a:r>
              <a:rPr lang="ru-RU" sz="3200" b="1" dirty="0">
                <a:solidFill>
                  <a:srgbClr val="072428"/>
                </a:solidFill>
                <a:latin typeface="Times New Roman"/>
                <a:ea typeface="DejaVu Sans"/>
              </a:rPr>
              <a:t>как </a:t>
            </a:r>
            <a:r>
              <a:rPr lang="ru-RU" sz="3200" b="1" dirty="0" smtClean="0">
                <a:solidFill>
                  <a:srgbClr val="072428"/>
                </a:solidFill>
                <a:latin typeface="Times New Roman"/>
                <a:ea typeface="DejaVu Sans"/>
              </a:rPr>
              <a:t>средство цветовосприятия у дошкольников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CustomShape 1"/>
          <p:cNvSpPr/>
          <p:nvPr/>
        </p:nvSpPr>
        <p:spPr>
          <a:xfrm>
            <a:off x="1152000" y="720000"/>
            <a:ext cx="6839280" cy="9334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1400">
                <a:latin typeface="Arial"/>
              </a:rPr>
              <a:t>Результаты диагностической методики «Изучение цветов» 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1400">
                <a:latin typeface="Arial"/>
              </a:rPr>
              <a:t>(экспериментальная группа)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pic>
        <p:nvPicPr>
          <p:cNvPr id="110" name="Рисунок 109"/>
          <p:cNvPicPr/>
          <p:nvPr/>
        </p:nvPicPr>
        <p:blipFill>
          <a:blip r:embed="rId2"/>
          <a:stretch>
            <a:fillRect/>
          </a:stretch>
        </p:blipFill>
        <p:spPr>
          <a:xfrm>
            <a:off x="2000232" y="2071678"/>
            <a:ext cx="5875920" cy="3815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Рисунок 110"/>
          <p:cNvPicPr/>
          <p:nvPr/>
        </p:nvPicPr>
        <p:blipFill>
          <a:blip r:embed="rId2"/>
          <a:stretch>
            <a:fillRect/>
          </a:stretch>
        </p:blipFill>
        <p:spPr>
          <a:xfrm>
            <a:off x="2379240" y="1883520"/>
            <a:ext cx="4676040" cy="2363760"/>
          </a:xfrm>
          <a:prstGeom prst="rect">
            <a:avLst/>
          </a:prstGeom>
          <a:ln>
            <a:noFill/>
          </a:ln>
        </p:spPr>
      </p:pic>
      <p:sp>
        <p:nvSpPr>
          <p:cNvPr id="112" name="CustomShape 1"/>
          <p:cNvSpPr/>
          <p:nvPr/>
        </p:nvSpPr>
        <p:spPr>
          <a:xfrm>
            <a:off x="1526040" y="648000"/>
            <a:ext cx="5529240" cy="863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1400">
                <a:latin typeface="Arial"/>
              </a:rPr>
              <a:t>Результаты диагностической методики «Изучение восприятия цвета» (эксперементальная группа)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CustomShape 1"/>
          <p:cNvSpPr/>
          <p:nvPr/>
        </p:nvSpPr>
        <p:spPr>
          <a:xfrm>
            <a:off x="1224000" y="504000"/>
            <a:ext cx="6119280" cy="9334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1400">
                <a:latin typeface="Arial"/>
              </a:rPr>
              <a:t>Результаты диагностической методики «Изучение восприятия цвета» 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1400">
                <a:latin typeface="Arial"/>
              </a:rPr>
              <a:t>(контрольная группа)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pic>
        <p:nvPicPr>
          <p:cNvPr id="114" name="Рисунок 113"/>
          <p:cNvPicPr/>
          <p:nvPr/>
        </p:nvPicPr>
        <p:blipFill>
          <a:blip r:embed="rId2"/>
          <a:stretch>
            <a:fillRect/>
          </a:stretch>
        </p:blipFill>
        <p:spPr>
          <a:xfrm>
            <a:off x="1714480" y="1428736"/>
            <a:ext cx="5903280" cy="32893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Рисунок 114"/>
          <p:cNvPicPr/>
          <p:nvPr/>
        </p:nvPicPr>
        <p:blipFill>
          <a:blip r:embed="rId2"/>
          <a:stretch>
            <a:fillRect/>
          </a:stretch>
        </p:blipFill>
        <p:spPr>
          <a:xfrm>
            <a:off x="2160000" y="2376000"/>
            <a:ext cx="4895280" cy="2879280"/>
          </a:xfrm>
          <a:prstGeom prst="rect">
            <a:avLst/>
          </a:prstGeom>
          <a:ln>
            <a:noFill/>
          </a:ln>
        </p:spPr>
      </p:pic>
      <p:sp>
        <p:nvSpPr>
          <p:cNvPr id="116" name="CustomShape 1"/>
          <p:cNvSpPr/>
          <p:nvPr/>
        </p:nvSpPr>
        <p:spPr>
          <a:xfrm>
            <a:off x="2232000" y="1080000"/>
            <a:ext cx="5529240" cy="1075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ru-RU" sz="1000">
                <a:latin typeface="Arial"/>
              </a:rPr>
              <a:t>Рисунок 5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1400">
                <a:latin typeface="Arial"/>
              </a:rPr>
              <a:t>Результаты диагностической методики «Изучение восприятия цвета» (контрольная группа)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i="1" dirty="0"/>
              <a:t>Результаты констатирующего эксперимента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28596" y="428604"/>
            <a:ext cx="8229240" cy="1357322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5357818" y="2214554"/>
          <a:ext cx="3143272" cy="3000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928662" y="1928802"/>
          <a:ext cx="3286148" cy="3500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CustomShape 1"/>
          <p:cNvSpPr/>
          <p:nvPr/>
        </p:nvSpPr>
        <p:spPr>
          <a:xfrm>
            <a:off x="683640" y="1917000"/>
            <a:ext cx="8227800" cy="2806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6000" b="1">
                <a:latin typeface="Times New Roman"/>
                <a:ea typeface="DejaVu Sans"/>
              </a:rPr>
              <a:t>Спасибо за внимание!!!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457200" y="274680"/>
            <a:ext cx="8227800" cy="62488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ru-RU" sz="3200" b="1" i="1" u="sng" dirty="0">
                <a:solidFill>
                  <a:srgbClr val="404040"/>
                </a:solidFill>
                <a:latin typeface="Lucida Sans"/>
                <a:ea typeface="DejaVu Sans"/>
              </a:rPr>
              <a:t>Цель</a:t>
            </a:r>
            <a:r>
              <a:rPr lang="ru-RU" sz="3200" b="1" dirty="0">
                <a:solidFill>
                  <a:srgbClr val="404040"/>
                </a:solidFill>
                <a:latin typeface="Lucida Sans"/>
                <a:ea typeface="DejaVu Sans"/>
              </a:rPr>
              <a:t>: теоретически обосновать и экспериментально проверить влияние занятий аппликацией на </a:t>
            </a:r>
            <a:r>
              <a:rPr lang="ru-RU" sz="3200" b="1" dirty="0" smtClean="0">
                <a:solidFill>
                  <a:srgbClr val="404040"/>
                </a:solidFill>
                <a:latin typeface="Lucida Sans"/>
                <a:ea typeface="DejaVu Sans"/>
              </a:rPr>
              <a:t>развит</a:t>
            </a:r>
            <a:r>
              <a:rPr lang="ru-RU" sz="3200" b="1" dirty="0" smtClean="0">
                <a:solidFill>
                  <a:srgbClr val="404040"/>
                </a:solidFill>
                <a:latin typeface="Lucida Sans"/>
                <a:ea typeface="DejaVu Sans"/>
              </a:rPr>
              <a:t>ие </a:t>
            </a:r>
            <a:r>
              <a:rPr lang="ru-RU" sz="3200" b="1" dirty="0" smtClean="0">
                <a:solidFill>
                  <a:srgbClr val="404040"/>
                </a:solidFill>
                <a:latin typeface="Lucida Sans"/>
                <a:ea typeface="DejaVu Sans"/>
              </a:rPr>
              <a:t>цвета восприятия </a:t>
            </a:r>
            <a:r>
              <a:rPr lang="ru-RU" sz="3200" b="1" dirty="0">
                <a:solidFill>
                  <a:srgbClr val="404040"/>
                </a:solidFill>
                <a:latin typeface="Lucida Sans"/>
                <a:ea typeface="DejaVu Sans"/>
              </a:rPr>
              <a:t>детей </a:t>
            </a:r>
            <a:r>
              <a:rPr lang="ru-RU" sz="3200" b="1" dirty="0" smtClean="0">
                <a:solidFill>
                  <a:srgbClr val="404040"/>
                </a:solidFill>
                <a:latin typeface="Lucida Sans"/>
                <a:ea typeface="DejaVu Sans"/>
              </a:rPr>
              <a:t>дошкольного </a:t>
            </a:r>
            <a:r>
              <a:rPr lang="ru-RU" sz="3200" b="1" dirty="0">
                <a:solidFill>
                  <a:srgbClr val="404040"/>
                </a:solidFill>
                <a:latin typeface="Lucida Sans"/>
                <a:ea typeface="DejaVu Sans"/>
              </a:rPr>
              <a:t>возраста.</a:t>
            </a:r>
            <a:endParaRPr/>
          </a:p>
          <a:p>
            <a:pPr>
              <a:lnSpc>
                <a:spcPct val="100000"/>
              </a:lnSpc>
            </a:pPr>
            <a:r>
              <a:rPr lang="ru-RU" sz="3200" b="1" i="1" dirty="0">
                <a:solidFill>
                  <a:srgbClr val="404040"/>
                </a:solidFill>
                <a:latin typeface="Lucida Sans"/>
                <a:ea typeface="DejaVu Sans"/>
              </a:rPr>
              <a:t>      </a:t>
            </a:r>
            <a:endParaRPr/>
          </a:p>
          <a:p>
            <a:pPr>
              <a:lnSpc>
                <a:spcPct val="100000"/>
              </a:lnSpc>
            </a:pPr>
            <a:r>
              <a:rPr lang="ru-RU" sz="3200" b="1" i="1" u="sng" dirty="0">
                <a:solidFill>
                  <a:srgbClr val="404040"/>
                </a:solidFill>
                <a:latin typeface="Lucida Sans"/>
                <a:ea typeface="DejaVu Sans"/>
              </a:rPr>
              <a:t>Объект</a:t>
            </a:r>
            <a:r>
              <a:rPr lang="ru-RU" sz="3200" b="1" dirty="0">
                <a:solidFill>
                  <a:srgbClr val="404040"/>
                </a:solidFill>
                <a:latin typeface="Lucida Sans"/>
                <a:ea typeface="DejaVu Sans"/>
              </a:rPr>
              <a:t>: развитие </a:t>
            </a:r>
            <a:r>
              <a:rPr lang="ru-RU" sz="3200" b="1" dirty="0" smtClean="0">
                <a:solidFill>
                  <a:srgbClr val="404040"/>
                </a:solidFill>
                <a:latin typeface="Lucida Sans"/>
                <a:ea typeface="DejaVu Sans"/>
              </a:rPr>
              <a:t>цвета восприятия </a:t>
            </a:r>
            <a:r>
              <a:rPr lang="ru-RU" sz="3200" b="1" dirty="0">
                <a:solidFill>
                  <a:srgbClr val="404040"/>
                </a:solidFill>
                <a:latin typeface="Lucida Sans"/>
                <a:ea typeface="DejaVu Sans"/>
              </a:rPr>
              <a:t>у </a:t>
            </a:r>
            <a:r>
              <a:rPr lang="ru-RU" sz="3200" b="1" dirty="0" smtClean="0">
                <a:solidFill>
                  <a:srgbClr val="404040"/>
                </a:solidFill>
                <a:latin typeface="Lucida Sans"/>
                <a:ea typeface="DejaVu Sans"/>
              </a:rPr>
              <a:t>младших дошкольников</a:t>
            </a:r>
            <a:r>
              <a:rPr lang="ru-RU" sz="3200" b="1" dirty="0">
                <a:solidFill>
                  <a:srgbClr val="404040"/>
                </a:solidFill>
                <a:latin typeface="Lucida Sans"/>
                <a:ea typeface="DejaVu Sans"/>
              </a:rPr>
              <a:t>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ru-RU" sz="3200" b="1" i="1" u="sng" dirty="0">
                <a:solidFill>
                  <a:srgbClr val="404040"/>
                </a:solidFill>
                <a:latin typeface="Lucida Sans"/>
                <a:ea typeface="DejaVu Sans"/>
              </a:rPr>
              <a:t>Предмет</a:t>
            </a:r>
            <a:r>
              <a:rPr lang="ru-RU" sz="3200" b="1" dirty="0">
                <a:solidFill>
                  <a:srgbClr val="404040"/>
                </a:solidFill>
                <a:latin typeface="Lucida Sans"/>
                <a:ea typeface="DejaVu Sans"/>
              </a:rPr>
              <a:t>: занятия аппликацией  в младшем дошкольном возрасте.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571320" y="216000"/>
            <a:ext cx="7999920" cy="4212000"/>
          </a:xfrm>
          <a:prstGeom prst="rect">
            <a:avLst/>
          </a:prstGeom>
          <a:noFill/>
          <a:ln>
            <a:noFill/>
          </a:ln>
        </p:spPr>
      </p:sp>
      <p:sp>
        <p:nvSpPr>
          <p:cNvPr id="92" name="CustomShape 2"/>
          <p:cNvSpPr/>
          <p:nvPr/>
        </p:nvSpPr>
        <p:spPr>
          <a:xfrm>
            <a:off x="2880000" y="5040000"/>
            <a:ext cx="6262920" cy="1582920"/>
          </a:xfrm>
          <a:prstGeom prst="rect">
            <a:avLst/>
          </a:prstGeom>
          <a:noFill/>
          <a:ln>
            <a:noFill/>
          </a:ln>
        </p:spPr>
      </p:sp>
      <p:sp>
        <p:nvSpPr>
          <p:cNvPr id="93" name="CustomShape 3"/>
          <p:cNvSpPr/>
          <p:nvPr/>
        </p:nvSpPr>
        <p:spPr>
          <a:xfrm>
            <a:off x="2022480" y="3163680"/>
            <a:ext cx="5109840" cy="52452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CustomShape 4"/>
          <p:cNvSpPr/>
          <p:nvPr/>
        </p:nvSpPr>
        <p:spPr>
          <a:xfrm>
            <a:off x="0" y="885240"/>
            <a:ext cx="9142920" cy="5696640"/>
          </a:xfrm>
          <a:prstGeom prst="rect">
            <a:avLst/>
          </a:prstGeom>
          <a:noFill/>
          <a:ln w="9360">
            <a:noFill/>
          </a:ln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ru-RU" sz="3200" b="1" dirty="0">
                <a:solidFill>
                  <a:srgbClr val="000000"/>
                </a:solidFill>
                <a:latin typeface="Calibri"/>
                <a:ea typeface="Times New Roman"/>
              </a:rPr>
              <a:t>Гипотеза:</a:t>
            </a:r>
            <a:endParaRPr/>
          </a:p>
          <a:p>
            <a:pPr>
              <a:lnSpc>
                <a:spcPct val="100000"/>
              </a:lnSpc>
            </a:pPr>
            <a:r>
              <a:rPr lang="ru-RU" sz="2800" dirty="0">
                <a:solidFill>
                  <a:srgbClr val="000000"/>
                </a:solidFill>
                <a:latin typeface="Calibri"/>
                <a:ea typeface="Times New Roman"/>
              </a:rPr>
              <a:t> занятия аппликацией будут одним из эффективных средств развития </a:t>
            </a:r>
            <a:r>
              <a:rPr lang="ru-RU" sz="2800" dirty="0" smtClean="0">
                <a:solidFill>
                  <a:srgbClr val="000000"/>
                </a:solidFill>
                <a:latin typeface="Calibri"/>
                <a:ea typeface="Times New Roman"/>
              </a:rPr>
              <a:t>цвета восприятия </a:t>
            </a:r>
            <a:r>
              <a:rPr lang="ru-RU" sz="2800" dirty="0">
                <a:solidFill>
                  <a:srgbClr val="000000"/>
                </a:solidFill>
                <a:latin typeface="Calibri"/>
                <a:ea typeface="Times New Roman"/>
              </a:rPr>
              <a:t>если:</a:t>
            </a:r>
            <a:endParaRPr/>
          </a:p>
          <a:p>
            <a:pPr>
              <a:lnSpc>
                <a:spcPct val="100000"/>
              </a:lnSpc>
            </a:pPr>
            <a:r>
              <a:rPr lang="ru-RU" sz="2800" dirty="0">
                <a:solidFill>
                  <a:srgbClr val="000000"/>
                </a:solidFill>
                <a:latin typeface="Calibri"/>
                <a:ea typeface="Times New Roman"/>
              </a:rPr>
              <a:t>- работа строиться на диагностической основе, выявлен исходный уровень развития </a:t>
            </a:r>
            <a:r>
              <a:rPr lang="ru-RU" sz="2800" dirty="0" smtClean="0">
                <a:solidFill>
                  <a:srgbClr val="000000"/>
                </a:solidFill>
                <a:latin typeface="Calibri"/>
                <a:ea typeface="Times New Roman"/>
              </a:rPr>
              <a:t>цвета восприятия;</a:t>
            </a:r>
            <a:endParaRPr/>
          </a:p>
          <a:p>
            <a:pPr>
              <a:lnSpc>
                <a:spcPct val="100000"/>
              </a:lnSpc>
            </a:pPr>
            <a:r>
              <a:rPr lang="ru-RU" sz="2800" dirty="0">
                <a:solidFill>
                  <a:srgbClr val="000000"/>
                </a:solidFill>
                <a:latin typeface="Calibri"/>
                <a:ea typeface="Times New Roman"/>
              </a:rPr>
              <a:t>- разработан и реализован комплекс занятий по развитию </a:t>
            </a:r>
            <a:r>
              <a:rPr lang="ru-RU" sz="2800" dirty="0" smtClean="0">
                <a:solidFill>
                  <a:srgbClr val="000000"/>
                </a:solidFill>
                <a:latin typeface="Calibri"/>
                <a:ea typeface="Times New Roman"/>
              </a:rPr>
              <a:t>цвета восприятия у  </a:t>
            </a:r>
            <a:r>
              <a:rPr lang="ru-RU" sz="2800" dirty="0">
                <a:solidFill>
                  <a:srgbClr val="000000"/>
                </a:solidFill>
                <a:latin typeface="Calibri"/>
                <a:ea typeface="Times New Roman"/>
              </a:rPr>
              <a:t>детей младшего дошкольного возраста;</a:t>
            </a:r>
            <a:endParaRPr/>
          </a:p>
          <a:p>
            <a:pPr>
              <a:lnSpc>
                <a:spcPct val="100000"/>
              </a:lnSpc>
            </a:pPr>
            <a:r>
              <a:rPr lang="ru-RU" sz="2800" dirty="0">
                <a:solidFill>
                  <a:srgbClr val="000000"/>
                </a:solidFill>
                <a:latin typeface="Calibri"/>
                <a:ea typeface="Times New Roman"/>
              </a:rPr>
              <a:t>- развитие </a:t>
            </a:r>
            <a:r>
              <a:rPr lang="ru-RU" sz="2800" dirty="0" smtClean="0">
                <a:solidFill>
                  <a:srgbClr val="000000"/>
                </a:solidFill>
                <a:latin typeface="Calibri"/>
                <a:ea typeface="Times New Roman"/>
              </a:rPr>
              <a:t>цвета восприятия </a:t>
            </a:r>
            <a:r>
              <a:rPr lang="ru-RU" sz="2800" dirty="0">
                <a:solidFill>
                  <a:srgbClr val="000000"/>
                </a:solidFill>
                <a:latin typeface="Calibri"/>
                <a:ea typeface="Times New Roman"/>
              </a:rPr>
              <a:t>будут включены в разные виды изобразительной деятельности детей;</a:t>
            </a:r>
            <a:endParaRPr/>
          </a:p>
          <a:p>
            <a:pPr>
              <a:lnSpc>
                <a:spcPct val="100000"/>
              </a:lnSpc>
            </a:pPr>
            <a:r>
              <a:rPr lang="ru-RU" sz="2800" dirty="0">
                <a:solidFill>
                  <a:srgbClr val="000000"/>
                </a:solidFill>
                <a:latin typeface="Calibri"/>
                <a:ea typeface="Times New Roman"/>
              </a:rPr>
              <a:t>- работа проводится систематически, с последовательным </a:t>
            </a:r>
            <a:r>
              <a:rPr lang="ru-RU" sz="2800" dirty="0" smtClean="0">
                <a:solidFill>
                  <a:srgbClr val="000000"/>
                </a:solidFill>
                <a:latin typeface="Calibri"/>
                <a:ea typeface="Times New Roman"/>
              </a:rPr>
              <a:t>усложнением в занятиях </a:t>
            </a:r>
            <a:r>
              <a:rPr lang="ru-RU" sz="2800" dirty="0">
                <a:solidFill>
                  <a:srgbClr val="000000"/>
                </a:solidFill>
                <a:latin typeface="Calibri"/>
                <a:ea typeface="Times New Roman"/>
              </a:rPr>
              <a:t>аппликацией.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ustomShape 1"/>
          <p:cNvSpPr/>
          <p:nvPr/>
        </p:nvSpPr>
        <p:spPr>
          <a:xfrm>
            <a:off x="457200" y="0"/>
            <a:ext cx="8227800" cy="571501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2800" dirty="0" smtClean="0">
                <a:solidFill>
                  <a:srgbClr val="000000"/>
                </a:solidFill>
                <a:latin typeface="Constantia"/>
                <a:ea typeface="DejaVu Sans"/>
              </a:rPr>
              <a:t>Задачи</a:t>
            </a:r>
            <a:r>
              <a:rPr lang="ru-RU" sz="2800" dirty="0">
                <a:solidFill>
                  <a:srgbClr val="000000"/>
                </a:solidFill>
                <a:latin typeface="Constantia"/>
                <a:ea typeface="DejaVu Sans"/>
              </a:rPr>
              <a:t>:</a:t>
            </a:r>
            <a:endParaRPr/>
          </a:p>
          <a:p>
            <a:pPr>
              <a:lnSpc>
                <a:spcPct val="100000"/>
              </a:lnSpc>
            </a:pPr>
            <a:r>
              <a:rPr lang="ru-RU" sz="2800" dirty="0">
                <a:solidFill>
                  <a:srgbClr val="000000"/>
                </a:solidFill>
                <a:latin typeface="Constantia"/>
                <a:ea typeface="DejaVu Sans"/>
              </a:rPr>
              <a:t>Изучить состояние проблемы по развитию </a:t>
            </a:r>
            <a:r>
              <a:rPr lang="ru-RU" sz="2800" dirty="0" smtClean="0">
                <a:solidFill>
                  <a:srgbClr val="000000"/>
                </a:solidFill>
                <a:latin typeface="Constantia"/>
                <a:ea typeface="DejaVu Sans"/>
              </a:rPr>
              <a:t> цвета восприятия </a:t>
            </a:r>
            <a:r>
              <a:rPr lang="ru-RU" sz="2800" dirty="0">
                <a:solidFill>
                  <a:srgbClr val="000000"/>
                </a:solidFill>
                <a:latin typeface="Constantia"/>
                <a:ea typeface="DejaVu Sans"/>
              </a:rPr>
              <a:t>в психолого-педагогической литературе.</a:t>
            </a:r>
            <a:endParaRPr sz="2800"/>
          </a:p>
          <a:p>
            <a:pPr>
              <a:lnSpc>
                <a:spcPct val="100000"/>
              </a:lnSpc>
            </a:pPr>
            <a:r>
              <a:rPr lang="ru-RU" sz="2800" dirty="0">
                <a:solidFill>
                  <a:srgbClr val="000000"/>
                </a:solidFill>
                <a:latin typeface="Constantia"/>
                <a:ea typeface="DejaVu Sans"/>
              </a:rPr>
              <a:t>Разработать модель  программы </a:t>
            </a:r>
            <a:r>
              <a:rPr lang="ru-RU" sz="2800" dirty="0" smtClean="0">
                <a:solidFill>
                  <a:srgbClr val="000000"/>
                </a:solidFill>
                <a:latin typeface="Constantia"/>
                <a:ea typeface="DejaVu Sans"/>
              </a:rPr>
              <a:t>развития цвета восприятия  </a:t>
            </a:r>
            <a:r>
              <a:rPr lang="ru-RU" sz="2800" dirty="0">
                <a:solidFill>
                  <a:srgbClr val="000000"/>
                </a:solidFill>
                <a:latin typeface="Constantia"/>
                <a:ea typeface="DejaVu Sans"/>
              </a:rPr>
              <a:t>у младших дошкольников, через аппликацию.</a:t>
            </a:r>
            <a:endParaRPr sz="2800"/>
          </a:p>
          <a:p>
            <a:pPr>
              <a:lnSpc>
                <a:spcPct val="100000"/>
              </a:lnSpc>
            </a:pPr>
            <a:r>
              <a:rPr lang="ru-RU" sz="2800" dirty="0">
                <a:solidFill>
                  <a:srgbClr val="000000"/>
                </a:solidFill>
                <a:latin typeface="Constantia"/>
                <a:ea typeface="DejaVu Sans"/>
              </a:rPr>
              <a:t>Разработать критерии и показатели уровня развития чувства цвета.</a:t>
            </a:r>
            <a:endParaRPr sz="2800"/>
          </a:p>
          <a:p>
            <a:pPr>
              <a:lnSpc>
                <a:spcPct val="100000"/>
              </a:lnSpc>
            </a:pPr>
            <a:r>
              <a:rPr lang="ru-RU" sz="2800" dirty="0">
                <a:solidFill>
                  <a:srgbClr val="000000"/>
                </a:solidFill>
                <a:latin typeface="Constantia"/>
                <a:ea typeface="DejaVu Sans"/>
              </a:rPr>
              <a:t>Теоретически обосновать и экспериментально проверить влияние занятий аппликацией на развитие чувства цвета.</a:t>
            </a:r>
            <a:endParaRPr sz="2800"/>
          </a:p>
          <a:p>
            <a:pPr>
              <a:lnSpc>
                <a:spcPct val="100000"/>
              </a:lnSpc>
            </a:pPr>
            <a:r>
              <a:rPr lang="ru-RU" sz="2800" dirty="0">
                <a:solidFill>
                  <a:srgbClr val="000000"/>
                </a:solidFill>
                <a:latin typeface="Constantia"/>
                <a:ea typeface="DejaVu Sans"/>
              </a:rPr>
              <a:t>Разработать рекомендации для воспитателей по развитию чувства цвета. </a:t>
            </a:r>
            <a:endParaRPr sz="2800"/>
          </a:p>
          <a:p>
            <a:pPr>
              <a:lnSpc>
                <a:spcPct val="100000"/>
              </a:lnSpc>
            </a:pPr>
            <a:r>
              <a:rPr lang="ru-RU" sz="2000" dirty="0">
                <a:solidFill>
                  <a:srgbClr val="FFFFFF"/>
                </a:solidFill>
                <a:latin typeface="Book Antiqua"/>
                <a:ea typeface="DejaVu Sans"/>
              </a:rPr>
              <a:t>, беседа, эксперимент. </a:t>
            </a:r>
            <a:endParaRPr/>
          </a:p>
          <a:p>
            <a:pPr>
              <a:lnSpc>
                <a:spcPct val="100000"/>
              </a:lnSpc>
            </a:pPr>
            <a:r>
              <a:rPr lang="ru-RU" sz="2000" b="1" dirty="0">
                <a:solidFill>
                  <a:srgbClr val="FFFFFF"/>
                </a:solidFill>
                <a:latin typeface="Book Antiqua"/>
                <a:ea typeface="DejaVu Sans"/>
              </a:rPr>
              <a:t>Практическая значимость исследования </a:t>
            </a:r>
            <a:r>
              <a:rPr lang="ru-RU" sz="2000" dirty="0">
                <a:solidFill>
                  <a:srgbClr val="FFFFFF"/>
                </a:solidFill>
                <a:latin typeface="Book Antiqua"/>
                <a:ea typeface="DejaVu Sans"/>
              </a:rPr>
              <a:t>состоит в разработке сборника дидактических игр по формированию изобразительных способностей,  который может быть использован студентами и воспитателями в ДОУ.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500034" y="285728"/>
            <a:ext cx="8184966" cy="1130152"/>
          </a:xfrm>
          <a:prstGeom prst="rect">
            <a:avLst/>
          </a:prstGeom>
          <a:noFill/>
          <a:ln>
            <a:noFill/>
          </a:ln>
        </p:spPr>
      </p:sp>
      <p:sp>
        <p:nvSpPr>
          <p:cNvPr id="97" name="CustomShape 2"/>
          <p:cNvSpPr/>
          <p:nvPr/>
        </p:nvSpPr>
        <p:spPr>
          <a:xfrm>
            <a:off x="0" y="1071546"/>
            <a:ext cx="8695440" cy="5356614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2800" dirty="0">
                <a:solidFill>
                  <a:srgbClr val="FFFFFF"/>
                </a:solidFill>
                <a:latin typeface="Book Antiqua"/>
                <a:ea typeface="DejaVu Sans"/>
              </a:rPr>
              <a:t>I этап: Констатирующий эксперимент. </a:t>
            </a:r>
            <a:endParaRPr/>
          </a:p>
          <a:p>
            <a:pPr>
              <a:lnSpc>
                <a:spcPct val="100000"/>
              </a:lnSpc>
            </a:pPr>
            <a:r>
              <a:rPr lang="ru-RU" sz="2800" dirty="0">
                <a:solidFill>
                  <a:srgbClr val="FFFFFF"/>
                </a:solidFill>
                <a:latin typeface="Book Antiqua"/>
                <a:ea typeface="DejaVu Sans"/>
              </a:rPr>
              <a:t>Цель: выявить уровень формирования изобразительных способностей у дошкольников.</a:t>
            </a:r>
            <a:endParaRPr/>
          </a:p>
          <a:p>
            <a:pPr>
              <a:lnSpc>
                <a:spcPct val="100000"/>
              </a:lnSpc>
            </a:pPr>
            <a:r>
              <a:rPr lang="ru-RU" sz="2800" dirty="0">
                <a:solidFill>
                  <a:srgbClr val="FFFFFF"/>
                </a:solidFill>
                <a:latin typeface="Book Antiqua"/>
                <a:ea typeface="DejaVu Sans"/>
              </a:rPr>
              <a:t>Сроки: (март 2017г.).</a:t>
            </a:r>
            <a:endParaRPr/>
          </a:p>
          <a:p>
            <a:pPr>
              <a:lnSpc>
                <a:spcPct val="100000"/>
              </a:lnSpc>
            </a:pPr>
            <a:r>
              <a:rPr lang="ru-RU" sz="2800" dirty="0">
                <a:solidFill>
                  <a:srgbClr val="FFFFFF"/>
                </a:solidFill>
                <a:latin typeface="Book Antiqua"/>
                <a:ea typeface="DejaVu Sans"/>
              </a:rPr>
              <a:t>II этап: Формирующий эксперимент. </a:t>
            </a:r>
            <a:endParaRPr/>
          </a:p>
          <a:p>
            <a:pPr>
              <a:lnSpc>
                <a:spcPct val="100000"/>
              </a:lnSpc>
            </a:pPr>
            <a:r>
              <a:rPr lang="ru-RU" sz="2800" dirty="0">
                <a:solidFill>
                  <a:srgbClr val="FFFFFF"/>
                </a:solidFill>
                <a:latin typeface="Book Antiqua"/>
                <a:ea typeface="DejaVu Sans"/>
              </a:rPr>
              <a:t>Цель:  систематизация и апробация дидактических игр с включением в разные структурные части дня и   занятия.</a:t>
            </a:r>
            <a:endParaRPr/>
          </a:p>
          <a:p>
            <a:pPr>
              <a:lnSpc>
                <a:spcPct val="100000"/>
              </a:lnSpc>
            </a:pPr>
            <a:r>
              <a:rPr lang="ru-RU" sz="2800" dirty="0">
                <a:solidFill>
                  <a:srgbClr val="FFFFFF"/>
                </a:solidFill>
                <a:latin typeface="Book Antiqua"/>
                <a:ea typeface="DejaVu Sans"/>
              </a:rPr>
              <a:t>Сроки: сентябрь 2017 г. – октябрь 2018 г.</a:t>
            </a:r>
            <a:endParaRPr/>
          </a:p>
          <a:p>
            <a:pPr>
              <a:lnSpc>
                <a:spcPct val="100000"/>
              </a:lnSpc>
            </a:pPr>
            <a:r>
              <a:rPr lang="ru-RU" sz="2800" dirty="0">
                <a:solidFill>
                  <a:srgbClr val="FFFFFF"/>
                </a:solidFill>
                <a:latin typeface="Book Antiqua"/>
                <a:ea typeface="DejaVu Sans"/>
              </a:rPr>
              <a:t>III этап: Контрольный эксперимент.</a:t>
            </a:r>
            <a:endParaRPr/>
          </a:p>
          <a:p>
            <a:pPr>
              <a:lnSpc>
                <a:spcPct val="100000"/>
              </a:lnSpc>
            </a:pPr>
            <a:r>
              <a:rPr lang="ru-RU" sz="2800" dirty="0">
                <a:solidFill>
                  <a:srgbClr val="FFFFFF"/>
                </a:solidFill>
                <a:latin typeface="Book Antiqua"/>
                <a:ea typeface="DejaVu Sans"/>
              </a:rPr>
              <a:t>Цель: выявление результативности проводимой работы и подтверждения выдвинутой гипотезы </a:t>
            </a:r>
            <a:endParaRPr/>
          </a:p>
          <a:p>
            <a:pPr>
              <a:lnSpc>
                <a:spcPct val="100000"/>
              </a:lnSpc>
            </a:pPr>
            <a:r>
              <a:rPr lang="ru-RU" sz="2800" dirty="0">
                <a:solidFill>
                  <a:srgbClr val="FFFFFF"/>
                </a:solidFill>
                <a:latin typeface="Book Antiqua"/>
                <a:ea typeface="DejaVu Sans"/>
              </a:rPr>
              <a:t>Сроки: ноябрь 2018 г.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98" name="CustomShape 3"/>
          <p:cNvSpPr/>
          <p:nvPr/>
        </p:nvSpPr>
        <p:spPr>
          <a:xfrm>
            <a:off x="142920" y="1645920"/>
            <a:ext cx="8642880" cy="3930840"/>
          </a:xfrm>
          <a:prstGeom prst="rect">
            <a:avLst/>
          </a:prstGeom>
          <a:noFill/>
          <a:ln w="9360">
            <a:noFill/>
          </a:ln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ru-RU" sz="2800">
                <a:solidFill>
                  <a:srgbClr val="00000A"/>
                </a:solidFill>
                <a:latin typeface="Arial"/>
                <a:ea typeface="Times New Roman"/>
              </a:rPr>
              <a:t>Методы исследования </a:t>
            </a:r>
            <a:endParaRPr/>
          </a:p>
          <a:p>
            <a:pPr>
              <a:lnSpc>
                <a:spcPct val="100000"/>
              </a:lnSpc>
            </a:pPr>
            <a:r>
              <a:rPr lang="ru-RU" sz="2800">
                <a:solidFill>
                  <a:srgbClr val="00000A"/>
                </a:solidFill>
                <a:latin typeface="Arial"/>
                <a:ea typeface="Times New Roman"/>
              </a:rPr>
              <a:t>Теоретические: сравнение, обобщения анализ, идеализация, моделизация.</a:t>
            </a:r>
            <a:endParaRPr/>
          </a:p>
          <a:p>
            <a:pPr>
              <a:lnSpc>
                <a:spcPct val="100000"/>
              </a:lnSpc>
            </a:pPr>
            <a:r>
              <a:rPr lang="ru-RU" sz="2800">
                <a:solidFill>
                  <a:srgbClr val="00000A"/>
                </a:solidFill>
                <a:latin typeface="Arial"/>
                <a:ea typeface="Times New Roman"/>
              </a:rPr>
              <a:t>Эмпирические: беседа, анализ педагогического опыта по развитию чувства цвета младших дошкольников в процессе занятий аппликацией, педагогический эксперимент.</a:t>
            </a:r>
            <a:endParaRPr/>
          </a:p>
          <a:p>
            <a:pPr>
              <a:lnSpc>
                <a:spcPct val="100000"/>
              </a:lnSpc>
            </a:pPr>
            <a:r>
              <a:rPr lang="ru-RU" sz="2800">
                <a:solidFill>
                  <a:srgbClr val="00000A"/>
                </a:solidFill>
                <a:latin typeface="Arial"/>
                <a:ea typeface="Times New Roman"/>
              </a:rPr>
              <a:t>Математическая обработка результатов данных эксперимента.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1"/>
          <p:cNvSpPr/>
          <p:nvPr/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>
            <a:noFill/>
          </a:ln>
        </p:spPr>
      </p:sp>
      <p:sp>
        <p:nvSpPr>
          <p:cNvPr id="100" name="CustomShape 2"/>
          <p:cNvSpPr/>
          <p:nvPr/>
        </p:nvSpPr>
        <p:spPr>
          <a:xfrm>
            <a:off x="504000" y="1152000"/>
            <a:ext cx="7487640" cy="3455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endParaRPr/>
          </a:p>
          <a:p>
            <a:endParaRPr/>
          </a:p>
          <a:p>
            <a:pPr algn="ctr">
              <a:lnSpc>
                <a:spcPct val="100000"/>
              </a:lnSpc>
            </a:pPr>
            <a:r>
              <a:rPr lang="ru-RU" sz="2200" dirty="0">
                <a:latin typeface="Arial"/>
              </a:rPr>
              <a:t>   </a:t>
            </a:r>
            <a:endParaRPr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0"/>
            <a:ext cx="91440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Этапы исследования: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Констатирующий эксперимент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Сроки проведения: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Май 2017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A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Цель: Выявить первоначальный уровень развития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цвета восприятия у младших дошкольников.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     2.  Формирующий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эксперимент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A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Сроки проведения: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Сентябрь 2017 – май 2018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A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Цель: Реализовать программу по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развитию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rgbClr val="00000A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цвета восприятия у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младших дошкольников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A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Контрольный эксперимент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Сроки проведения: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май  2018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A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Цель: Выявить динамику показателя уровней развития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цвета восприятия.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ustomShape 1"/>
          <p:cNvSpPr/>
          <p:nvPr/>
        </p:nvSpPr>
        <p:spPr>
          <a:xfrm>
            <a:off x="940320" y="432000"/>
            <a:ext cx="7194960" cy="38502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ru-RU" sz="2000">
                <a:latin typeface="Arial"/>
              </a:rPr>
              <a:t>Для выявления уровней развития творческих умений нами были использованы следующие диагностические средства: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2000">
                <a:latin typeface="Arial"/>
              </a:rPr>
              <a:t>Беседа на выяснение потенциального интереса детей к 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2000">
                <a:latin typeface="Arial"/>
              </a:rPr>
              <a:t>изобразительной деятельности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2000">
                <a:latin typeface="Arial"/>
              </a:rPr>
              <a:t>Диагностическая методика «Изучение восприятия цвета»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2000">
                <a:latin typeface="Arial"/>
              </a:rPr>
              <a:t>Цель: выявить знание сенсорных эталонов цвета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2000">
                <a:latin typeface="Arial"/>
              </a:rPr>
              <a:t>Автор: Г.А.Урунтаева, Ю.А.Афонькина. 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2000">
                <a:latin typeface="Arial"/>
              </a:rPr>
              <a:t>Диагностическая методика: «Изучение цвета»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2000">
                <a:latin typeface="Arial"/>
              </a:rPr>
              <a:t>Цель: выявить уровень знаний основных цветов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2000">
                <a:latin typeface="Arial"/>
              </a:rPr>
              <a:t>Автор: Е.А. Аркина.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CustomShape 1"/>
          <p:cNvSpPr/>
          <p:nvPr/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>
            <a:noFill/>
          </a:ln>
        </p:spPr>
      </p:sp>
      <p:sp>
        <p:nvSpPr>
          <p:cNvPr id="103" name="CustomShape 2"/>
          <p:cNvSpPr/>
          <p:nvPr/>
        </p:nvSpPr>
        <p:spPr>
          <a:xfrm>
            <a:off x="457200" y="1600200"/>
            <a:ext cx="8227800" cy="4851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SzPct val="65000"/>
              <a:buFont typeface="Wingdings 2" charset="2"/>
              <a:buChar char=""/>
            </a:pPr>
            <a:r>
              <a:rPr lang="ru-RU" sz="2800">
                <a:solidFill>
                  <a:srgbClr val="FFFFFF"/>
                </a:solidFill>
                <a:latin typeface="Book Antiqua"/>
                <a:ea typeface="DejaVu Sans"/>
              </a:rPr>
              <a:t>Наличие дидактического материала в групповой комнате.</a:t>
            </a:r>
            <a:endParaRPr/>
          </a:p>
          <a:p>
            <a:pPr>
              <a:lnSpc>
                <a:spcPct val="100000"/>
              </a:lnSpc>
              <a:buSzPct val="65000"/>
              <a:buFont typeface="Wingdings 2" charset="2"/>
              <a:buChar char=""/>
            </a:pPr>
            <a:r>
              <a:rPr lang="ru-RU" sz="2800">
                <a:solidFill>
                  <a:srgbClr val="FFFFFF"/>
                </a:solidFill>
                <a:latin typeface="Book Antiqua"/>
                <a:ea typeface="DejaVu Sans"/>
              </a:rPr>
              <a:t>Наличие основ изобразительных умений.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graphicFrame>
        <p:nvGraphicFramePr>
          <p:cNvPr id="104" name="Диаграмма 4"/>
          <p:cNvGraphicFramePr/>
          <p:nvPr/>
        </p:nvGraphicFramePr>
        <p:xfrm>
          <a:off x="216000" y="2664000"/>
          <a:ext cx="6213960" cy="3713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5" name="CustomShape 3"/>
          <p:cNvSpPr/>
          <p:nvPr/>
        </p:nvSpPr>
        <p:spPr>
          <a:xfrm>
            <a:off x="785880" y="576720"/>
            <a:ext cx="6928560" cy="1311120"/>
          </a:xfrm>
          <a:prstGeom prst="rect">
            <a:avLst/>
          </a:prstGeom>
          <a:noFill/>
          <a:ln w="93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000" i="1">
                <a:solidFill>
                  <a:srgbClr val="00000A"/>
                </a:solidFill>
                <a:latin typeface="Times New Roman"/>
                <a:ea typeface="Droid Sans Fallback"/>
              </a:rPr>
              <a:t>Рисунок 1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2000" i="1">
                <a:solidFill>
                  <a:srgbClr val="00000A"/>
                </a:solidFill>
                <a:latin typeface="Times New Roman"/>
                <a:ea typeface="Droid Sans Fallback"/>
              </a:rPr>
              <a:t>Результаты беседы на выявление потенциального интереса детей к изобразительной деятельности (экспериментальная группа)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ustomShape 1"/>
          <p:cNvSpPr/>
          <p:nvPr/>
        </p:nvSpPr>
        <p:spPr>
          <a:xfrm>
            <a:off x="910800" y="936000"/>
            <a:ext cx="7944480" cy="3887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pic>
        <p:nvPicPr>
          <p:cNvPr id="107" name="Рисунок 106"/>
          <p:cNvPicPr/>
          <p:nvPr/>
        </p:nvPicPr>
        <p:blipFill>
          <a:blip r:embed="rId2"/>
          <a:stretch>
            <a:fillRect/>
          </a:stretch>
        </p:blipFill>
        <p:spPr>
          <a:xfrm>
            <a:off x="2232000" y="2087640"/>
            <a:ext cx="5831280" cy="3311640"/>
          </a:xfrm>
          <a:prstGeom prst="rect">
            <a:avLst/>
          </a:prstGeom>
          <a:ln>
            <a:noFill/>
          </a:ln>
        </p:spPr>
      </p:pic>
      <p:sp>
        <p:nvSpPr>
          <p:cNvPr id="108" name="CustomShape 2"/>
          <p:cNvSpPr/>
          <p:nvPr/>
        </p:nvSpPr>
        <p:spPr>
          <a:xfrm>
            <a:off x="1008000" y="648000"/>
            <a:ext cx="7339680" cy="1075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ru-RU" sz="1000">
                <a:latin typeface="Arial"/>
              </a:rPr>
              <a:t>Рисунок 4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1400">
                <a:latin typeface="Arial"/>
              </a:rPr>
              <a:t>Результаты беседы на выявление потенциального интереса детей к изобразительной деятельности (контрольная группа)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573</Words>
  <PresentationFormat>Экран (4:3)</PresentationFormat>
  <Paragraphs>93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Office Theme</vt:lpstr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Результаты констатирующего эксперимента 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5</cp:revision>
  <dcterms:modified xsi:type="dcterms:W3CDTF">2017-12-07T08:18:42Z</dcterms:modified>
</cp:coreProperties>
</file>