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</p:sldMasterIdLst>
  <p:notesMasterIdLst>
    <p:notesMasterId r:id="rId24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82C2C-6DC9-431E-B5F8-EB9023B0BC05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C59FA-1834-4120-A423-9548E2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8F23689-1513-444E-8AB5-E1207258E652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9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0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9A3B5A-1D0B-4A54-B2DA-40D937D8699C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0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5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328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A485-ADC1-4338-A3CB-FA3CA06C13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613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7CB8D08-3C9F-4628-BA64-D40A0C6DAE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1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BEF6-7D62-4080-8777-17BD7EDE37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372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8A99-C900-4D05-BDB6-E1D27ED52A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751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0F45-D8CA-4D95-92FF-516A2900AA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493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FD49-B61C-4602-B462-B5D083A6F9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52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96062-96EA-4E4F-A2A1-44B96806F2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591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247B-4409-4A2A-AF03-889FB5E378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619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1EF3-9AB3-416A-BEFF-8947AB7B30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791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9369-D90E-4ACC-88C0-CC014FEF17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9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544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A9A3-5E1E-422F-A7E0-92CA97FC36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284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A485-ADC1-4338-A3CB-FA3CA06C13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A4B6310B-6B88-422A-BDDC-476C850F9C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5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DC9AB-3573-4219-B124-1ADBA6E6ED6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0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2D6DF-6D27-4852-BB50-40C8708580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3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CF337-C12E-45BE-9C34-1A577094C5C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1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B6ACC-548A-4776-A55C-A4096F5BF9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2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20ED5-3061-4D27-A179-D7F6921433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48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F9907-8404-4AF9-BC6A-0C144B66D2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F2399-C5E6-425F-B096-14DD5235B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9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3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B8249-6F10-4207-B396-83A869011C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8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890D0-0604-416C-9E03-54582C83E7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77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A3415-2846-4450-B82E-AA6300A275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50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371D6AE4-5580-45E8-A104-85FC844A79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307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A3F2-4740-4C7F-AB71-2F81E22EA3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6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27A7-BA3B-4219-BDA8-887CD16D39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916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A7DB1-2666-4EFC-B64F-4D28EB9130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362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46EC8-5AA9-4488-A4A8-4920B04DC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96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E520B-E2CE-417D-9E63-2AEA2B5E80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144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026A-6C94-4332-B84B-1E186A7D0F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0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76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B3443-2D98-42C0-8F49-35EC340178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955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F5A3A-CBC2-42E6-B4C0-1D57B0A72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863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0983F-E8EF-47ED-A821-85D6ADC456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443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C99DE-F8AD-417F-ACBB-141455692B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37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DE1B0-D417-4440-B326-2E370925BC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896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A4B6310B-6B88-422A-BDDC-476C850F9C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08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DC9AB-3573-4219-B124-1ADBA6E6ED6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2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2D6DF-6D27-4852-BB50-40C8708580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1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CF337-C12E-45BE-9C34-1A577094C5C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B6ACC-548A-4776-A55C-A4096F5BF9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2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95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20ED5-3061-4D27-A179-D7F6921433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37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F9907-8404-4AF9-BC6A-0C144B66D2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8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F2399-C5E6-425F-B096-14DD5235B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87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B8249-6F10-4207-B396-83A869011C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15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890D0-0604-416C-9E03-54582C83E7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78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A3415-2846-4450-B82E-AA6300A275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03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A4B6310B-6B88-422A-BDDC-476C850F9C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3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DC9AB-3573-4219-B124-1ADBA6E6ED6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1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2D6DF-6D27-4852-BB50-40C8708580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58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CF337-C12E-45BE-9C34-1A577094C5C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4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60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B6ACC-548A-4776-A55C-A4096F5BF9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47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20ED5-3061-4D27-A179-D7F6921433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98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F9907-8404-4AF9-BC6A-0C144B66D2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27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F2399-C5E6-425F-B096-14DD5235B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84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B8249-6F10-4207-B396-83A869011C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0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890D0-0604-416C-9E03-54582C83E7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78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A3415-2846-4450-B82E-AA6300A275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38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7CB8D08-3C9F-4628-BA64-D40A0C6DAE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57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BEF6-7D62-4080-8777-17BD7EDE37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21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8A99-C900-4D05-BDB6-E1D27ED52A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81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0F45-D8CA-4D95-92FF-516A2900AA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30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FD49-B61C-4602-B462-B5D083A6F9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8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96062-96EA-4E4F-A2A1-44B96806F2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42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247B-4409-4A2A-AF03-889FB5E378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90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1EF3-9AB3-416A-BEFF-8947AB7B30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01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9369-D90E-4ACC-88C0-CC014FEF17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261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A9A3-5E1E-422F-A7E0-92CA97FC36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70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A485-ADC1-4338-A3CB-FA3CA06C13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75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7CB8D08-3C9F-4628-BA64-D40A0C6DAE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574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BEF6-7D62-4080-8777-17BD7EDE37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4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96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8A99-C900-4D05-BDB6-E1D27ED52A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1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0F45-D8CA-4D95-92FF-516A2900AA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37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FD49-B61C-4602-B462-B5D083A6F9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36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96062-96EA-4E4F-A2A1-44B96806F2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14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247B-4409-4A2A-AF03-889FB5E378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96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1EF3-9AB3-416A-BEFF-8947AB7B30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30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9369-D90E-4ACC-88C0-CC014FEF17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32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A9A3-5E1E-422F-A7E0-92CA97FC36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90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A485-ADC1-4338-A3CB-FA3CA06C13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547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7CB8D08-3C9F-4628-BA64-D40A0C6DAE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5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834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BEF6-7D62-4080-8777-17BD7EDE37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22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8A99-C900-4D05-BDB6-E1D27ED52A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002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0F45-D8CA-4D95-92FF-516A2900AA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264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FD49-B61C-4602-B462-B5D083A6F9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42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96062-96EA-4E4F-A2A1-44B96806F2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2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247B-4409-4A2A-AF03-889FB5E378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9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1EF3-9AB3-416A-BEFF-8947AB7B30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25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9369-D90E-4ACC-88C0-CC014FEF17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071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A9A3-5E1E-422F-A7E0-92CA97FC36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56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A485-ADC1-4338-A3CB-FA3CA06C13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5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8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7CB8D08-3C9F-4628-BA64-D40A0C6DAE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08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BEF6-7D62-4080-8777-17BD7EDE37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83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8A99-C900-4D05-BDB6-E1D27ED52A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0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0F45-D8CA-4D95-92FF-516A2900AA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242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FD49-B61C-4602-B462-B5D083A6F9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70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96062-96EA-4E4F-A2A1-44B96806F2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498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247B-4409-4A2A-AF03-889FB5E378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283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1EF3-9AB3-416A-BEFF-8947AB7B30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300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9369-D90E-4ACC-88C0-CC014FEF17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71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A9A3-5E1E-422F-A7E0-92CA97FC36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AED0-8818-4E5A-B877-75C4D756EAD0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1734-81ED-46F9-8979-AA5375E8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2B3D8-0FF3-4B0C-A65F-6A1B6598219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543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407EE9-1899-48B8-B611-A4F901EAB7F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549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193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94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95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96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97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98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99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00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01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02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03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04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05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6119A5-5F99-48FF-BCBD-2203711ECA2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9090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407EE9-1899-48B8-B611-A4F901EAB7F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094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407EE9-1899-48B8-B611-A4F901EAB7F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380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2B3D8-0FF3-4B0C-A65F-6A1B6598219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450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2B3D8-0FF3-4B0C-A65F-6A1B6598219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326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2B3D8-0FF3-4B0C-A65F-6A1B6598219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638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2B3D8-0FF3-4B0C-A65F-6A1B6598219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58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913" y="19675"/>
            <a:ext cx="8540750" cy="75212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333CC"/>
                </a:solidFill>
                <a:effectLst/>
                <a:latin typeface="Calibri" panose="020F0502020204030204" pitchFamily="34" charset="0"/>
              </a:rPr>
              <a:t>Делимость электрического заряда</a:t>
            </a:r>
            <a:endParaRPr lang="ru-RU" sz="3200" b="1" dirty="0">
              <a:solidFill>
                <a:srgbClr val="3333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резентация по физике Делимость электрического заряда.Электрон. Строение  атомов(8 класс) доклад, проект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8962"/>
          <a:stretch/>
        </p:blipFill>
        <p:spPr>
          <a:xfrm>
            <a:off x="136641" y="771803"/>
            <a:ext cx="8870717" cy="53914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86288" y="771803"/>
            <a:ext cx="4427083" cy="246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513" y="3312367"/>
            <a:ext cx="4735058" cy="286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3237722"/>
            <a:ext cx="4435359" cy="29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7758" y="108469"/>
            <a:ext cx="8541010" cy="2046903"/>
          </a:xfrm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i="1" dirty="0" smtClean="0">
                <a:solidFill>
                  <a:srgbClr val="CC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Положительный ион </a:t>
            </a:r>
            <a:r>
              <a:rPr lang="ru-RU" altLang="ru-RU" sz="2800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– атом, потерявший один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или несколько электронов. </a:t>
            </a:r>
            <a:endParaRPr lang="en-US" altLang="ru-RU" sz="2800" dirty="0" smtClean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ru-RU" sz="2800" b="1" i="1" dirty="0">
                <a:solidFill>
                  <a:srgbClr val="EEEEFF">
                    <a:lumMod val="50000"/>
                  </a:srgb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Отрицательный ион 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– атом, присоединивший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один</a:t>
            </a:r>
          </a:p>
          <a:p>
            <a:pPr eaLnBrk="1" hangingPunct="1"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несколько электронов.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 smtClean="0">
              <a:effectLst/>
            </a:endParaRPr>
          </a:p>
        </p:txBody>
      </p:sp>
      <p:pic>
        <p:nvPicPr>
          <p:cNvPr id="10" name="Picture 2" descr="http://ua.convdocs.org/pars_docs/refs/49/48642/48642_html_2c17184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29" y="2155372"/>
            <a:ext cx="5964009" cy="447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8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503" y="1476538"/>
            <a:ext cx="8474917" cy="428978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>
                <a:effectLst/>
                <a:latin typeface="Calibri" pitchFamily="34" charset="0"/>
              </a:rPr>
              <a:t>№ 2</a:t>
            </a:r>
            <a:r>
              <a:rPr lang="ru-RU" dirty="0" smtClean="0">
                <a:effectLst/>
                <a:latin typeface="Calibri" pitchFamily="34" charset="0"/>
              </a:rPr>
              <a:t>. </a:t>
            </a:r>
            <a:r>
              <a:rPr lang="ru-RU" dirty="0">
                <a:effectLst/>
                <a:latin typeface="Calibri" pitchFamily="34" charset="0"/>
                <a:cs typeface="Arial" pitchFamily="34" charset="0"/>
              </a:rPr>
              <a:t>Определите число </a:t>
            </a:r>
            <a:r>
              <a:rPr lang="ru-RU" i="1" dirty="0"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электронов</a:t>
            </a:r>
            <a:r>
              <a:rPr lang="ru-RU" dirty="0"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lang="ru-RU" i="1" dirty="0"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протонов</a:t>
            </a:r>
            <a:r>
              <a:rPr lang="ru-RU" dirty="0">
                <a:effectLst/>
                <a:latin typeface="Calibri" pitchFamily="34" charset="0"/>
                <a:cs typeface="Arial" pitchFamily="34" charset="0"/>
              </a:rPr>
              <a:t> и </a:t>
            </a:r>
            <a:r>
              <a:rPr lang="ru-RU" i="1" dirty="0" smtClean="0">
                <a:effectLst/>
                <a:latin typeface="Calibri" pitchFamily="34" charset="0"/>
                <a:cs typeface="Arial" pitchFamily="34" charset="0"/>
              </a:rPr>
              <a:t>нейтронов</a:t>
            </a:r>
            <a:r>
              <a:rPr lang="ru-RU" dirty="0"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effectLst/>
                <a:latin typeface="Calibri" pitchFamily="34" charset="0"/>
              </a:rPr>
              <a:t>в атоме </a:t>
            </a:r>
            <a:r>
              <a:rPr lang="ru-RU" b="1" dirty="0" smtClean="0">
                <a:effectLst/>
                <a:latin typeface="Calibri" pitchFamily="34" charset="0"/>
              </a:rPr>
              <a:t>золота.</a:t>
            </a:r>
          </a:p>
          <a:p>
            <a:pPr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= 79, р = 79, </a:t>
            </a:r>
            <a:r>
              <a:rPr lang="en-US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ru-RU" alt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 – 79 </a:t>
            </a:r>
            <a:r>
              <a:rPr lang="ru-RU" alt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118</a:t>
            </a:r>
          </a:p>
          <a:p>
            <a:pPr>
              <a:buNone/>
              <a:defRPr/>
            </a:pP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6" name="Объект 2"/>
          <p:cNvSpPr>
            <a:spLocks noGrp="1"/>
          </p:cNvSpPr>
          <p:nvPr>
            <p:ph sz="half" idx="1"/>
          </p:nvPr>
        </p:nvSpPr>
        <p:spPr>
          <a:xfrm>
            <a:off x="370503" y="26892"/>
            <a:ext cx="8474917" cy="1167426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>
                <a:effectLst/>
                <a:latin typeface="Calibri" panose="020F0502020204030204" pitchFamily="34" charset="0"/>
              </a:rPr>
              <a:t>№1. </a:t>
            </a:r>
            <a:r>
              <a:rPr lang="ru-RU" altLang="ru-RU" dirty="0">
                <a:effectLst/>
                <a:latin typeface="Calibri" panose="020F0502020204030204" pitchFamily="34" charset="0"/>
              </a:rPr>
              <a:t>Чему равен заряд ядра в Кулонах у атома </a:t>
            </a:r>
            <a:r>
              <a:rPr lang="ru-RU" altLang="ru-RU" b="1" dirty="0" smtClean="0">
                <a:effectLst/>
                <a:latin typeface="Calibri" panose="020F0502020204030204" pitchFamily="34" charset="0"/>
              </a:rPr>
              <a:t>фтора?</a:t>
            </a:r>
            <a:endParaRPr lang="ru-RU" altLang="ru-RU" b="1" dirty="0">
              <a:effectLst/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 = 14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,4∙10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⁻¹⁹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3200" dirty="0" smtClean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21298" y="0"/>
            <a:ext cx="8689327" cy="1143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80000"/>
              <a:buFont typeface="Arial" pitchFamily="34" charset="0"/>
              <a:buNone/>
              <a:defRPr/>
            </a:pPr>
            <a:r>
              <a:rPr lang="ru-RU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Проводники, непроводники и полупроводники</a:t>
            </a:r>
            <a:endParaRPr lang="ru-RU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6676" name="Picture 2" descr="http://i.ytimg.com/vi/3cVs4EX8OIk/sd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1" b="11269"/>
          <a:stretch/>
        </p:blipFill>
        <p:spPr bwMode="auto">
          <a:xfrm>
            <a:off x="5422835" y="1941540"/>
            <a:ext cx="3462435" cy="199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Проводник в электростатическом поле. Проводники, полупроводники, диэлектр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474"/>
            <a:ext cx="5172204" cy="30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5557" y="1357604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олупроводники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87217" y="1305616"/>
            <a:ext cx="0" cy="2770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7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53143"/>
              </p:ext>
            </p:extLst>
          </p:nvPr>
        </p:nvGraphicFramePr>
        <p:xfrm>
          <a:off x="245707" y="715865"/>
          <a:ext cx="8506407" cy="446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9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5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1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628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Проводники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47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Непроводники (диэлектрики)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47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Полупроводники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4359" y="121298"/>
            <a:ext cx="462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</a:rPr>
              <a:t>п</a:t>
            </a:r>
            <a:r>
              <a:rPr lang="ru-RU" sz="3200" b="1" dirty="0" smtClean="0"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latin typeface="Calibri" panose="020F0502020204030204" pitchFamily="34" charset="0"/>
              </a:rPr>
              <a:t>31. Заполните таблицу</a:t>
            </a:r>
            <a:endParaRPr lang="ru-RU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1586" name="Picture 2" descr="Делимость электрического заряда. Строение атома - презентация онлай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3" b="5224"/>
          <a:stretch/>
        </p:blipFill>
        <p:spPr bwMode="auto">
          <a:xfrm>
            <a:off x="107504" y="332656"/>
            <a:ext cx="878794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1714" y="9501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66FF"/>
              </a:buClr>
              <a:buSzPct val="80000"/>
              <a:defRPr/>
            </a:pPr>
            <a:r>
              <a:rPr lang="en-US" sz="4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электрический заряд</a:t>
            </a:r>
            <a:r>
              <a:rPr lang="en-US" sz="28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i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94717"/>
              </p:ext>
            </p:extLst>
          </p:nvPr>
        </p:nvGraphicFramePr>
        <p:xfrm>
          <a:off x="4501476" y="1027907"/>
          <a:ext cx="38877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4" imgW="1028254" imgH="215806" progId="Equation.3">
                  <p:embed/>
                </p:oleObj>
              </mc:Choice>
              <mc:Fallback>
                <p:oleObj name="Формула" r:id="rId4" imgW="102825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476" y="1027907"/>
                        <a:ext cx="38877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51714" y="2174033"/>
            <a:ext cx="4643735" cy="1278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2610" name="Picture 2" descr="Презентация по физике &amp;quot;Делимость электрического заряда.Электрон. Строение  атомов&amp;quot;(8 клас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70020"/>
            <a:ext cx="8383885" cy="67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88640"/>
            <a:ext cx="8540750" cy="56165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48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ru-RU" sz="2800" i="1" dirty="0" smtClean="0">
                <a:effectLst/>
                <a:latin typeface="Arial" pitchFamily="34" charset="0"/>
                <a:cs typeface="Arial" pitchFamily="34" charset="0"/>
              </a:rPr>
              <a:t>заряд электрона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40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effectLst/>
                <a:latin typeface="Arial" pitchFamily="34" charset="0"/>
                <a:cs typeface="Arial" pitchFamily="34" charset="0"/>
              </a:rPr>
              <a:t>– элементарный заряд</a:t>
            </a:r>
            <a:endParaRPr lang="en-US" sz="2800" i="1" dirty="0" smtClean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sz="2800" i="1" dirty="0" smtClean="0">
              <a:effectLst/>
              <a:latin typeface="Arial" pitchFamily="34" charset="0"/>
              <a:cs typeface="Arial" pitchFamily="34" charset="0"/>
            </a:endParaRPr>
          </a:p>
          <a:p>
            <a:pPr lvl="0" eaLnBrk="1" hangingPunct="1">
              <a:buClr>
                <a:srgbClr val="9966FF"/>
              </a:buClr>
              <a:buNone/>
              <a:defRPr/>
            </a:pPr>
            <a:r>
              <a:rPr lang="en-US" sz="4400" i="1" dirty="0" smtClean="0">
                <a:solidFill>
                  <a:srgbClr val="EEEEFF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solidFill>
                  <a:srgbClr val="EEEEFF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ru-RU" sz="2800" i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заряд электрона</a:t>
            </a:r>
          </a:p>
          <a:p>
            <a:pPr eaLnBrk="1" hangingPunct="1">
              <a:buFont typeface="Arial" charset="0"/>
              <a:buNone/>
              <a:defRPr/>
            </a:pPr>
            <a:endParaRPr lang="ru-RU" sz="4000" dirty="0" smtClean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93164"/>
              </p:ext>
            </p:extLst>
          </p:nvPr>
        </p:nvGraphicFramePr>
        <p:xfrm>
          <a:off x="5019449" y="1316012"/>
          <a:ext cx="27971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3" imgW="1002865" imgH="228501" progId="Equation.3">
                  <p:embed/>
                </p:oleObj>
              </mc:Choice>
              <mc:Fallback>
                <p:oleObj name="Формула" r:id="rId3" imgW="100286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449" y="1316012"/>
                        <a:ext cx="2797175" cy="6873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26893"/>
              </p:ext>
            </p:extLst>
          </p:nvPr>
        </p:nvGraphicFramePr>
        <p:xfrm>
          <a:off x="4760590" y="391418"/>
          <a:ext cx="33274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5" imgW="1193800" imgH="241300" progId="Equation.3">
                  <p:embed/>
                </p:oleObj>
              </mc:Choice>
              <mc:Fallback>
                <p:oleObj name="Формула" r:id="rId5" imgW="1193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590" y="391418"/>
                        <a:ext cx="3327400" cy="7254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4.2. Задач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90" y="2436161"/>
            <a:ext cx="2926898" cy="8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7504" y="2516015"/>
            <a:ext cx="586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4637" y="2491273"/>
            <a:ext cx="3564294" cy="671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76250"/>
            <a:ext cx="8640762" cy="11588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effectLst/>
                <a:latin typeface="Calibri" pitchFamily="34" charset="0"/>
                <a:cs typeface="Arial" pitchFamily="34" charset="0"/>
              </a:rPr>
              <a:t>количество избыточных или недостающих электронов на заряженном теле.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755650" y="1989138"/>
            <a:ext cx="2252663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N</a:t>
            </a:r>
            <a:r>
              <a:rPr lang="en-US" altLang="ru-RU" sz="4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altLang="ru-RU" sz="5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3800" y="1989138"/>
            <a:ext cx="2428875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N</a:t>
            </a:r>
            <a:r>
              <a:rPr lang="en-US" altLang="ru-RU" sz="4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ru-RU" sz="5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3030538"/>
            <a:ext cx="321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Для положительного заряда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1700" y="3043238"/>
            <a:ext cx="3155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Для отрицательного заряда</a:t>
            </a:r>
          </a:p>
        </p:txBody>
      </p:sp>
    </p:spTree>
    <p:extLst>
      <p:ext uri="{BB962C8B-B14F-4D97-AF65-F5344CB8AC3E}">
        <p14:creationId xmlns:p14="http://schemas.microsoft.com/office/powerpoint/2010/main" val="30622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843" grpId="0" animBg="1"/>
      <p:bldP spid="4" grpId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540750" cy="628650"/>
          </a:xfrm>
        </p:spPr>
        <p:txBody>
          <a:bodyPr/>
          <a:lstStyle/>
          <a:p>
            <a:r>
              <a:rPr lang="ru-RU" altLang="ru-RU" sz="3600" b="1" dirty="0" smtClean="0">
                <a:effectLst/>
                <a:latin typeface="Calibri" panose="020F0502020204030204" pitchFamily="34" charset="0"/>
              </a:rPr>
              <a:t>Решение задач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628650"/>
            <a:ext cx="8687091" cy="1410089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effectLst/>
                <a:latin typeface="Calibri" pitchFamily="34" charset="0"/>
              </a:rPr>
              <a:t>.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равен заряд стеклянной палочки, если при трении о шелк она потеряла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5·10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¹³ </a:t>
            </a:r>
            <a:r>
              <a:rPr lang="ru-RU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электронов</a:t>
            </a:r>
            <a:r>
              <a:rPr lang="ru-RU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?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Ответ дать в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микрокулонах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мкКл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r="7245" b="48844"/>
          <a:stretch/>
        </p:blipFill>
        <p:spPr>
          <a:xfrm>
            <a:off x="116969" y="2202023"/>
            <a:ext cx="8784435" cy="27058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969" y="2202023"/>
            <a:ext cx="2486272" cy="2705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3241" y="2202023"/>
            <a:ext cx="6298163" cy="93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3241" y="3135086"/>
            <a:ext cx="1464906" cy="63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8147" y="3135086"/>
            <a:ext cx="3284375" cy="63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2522" y="3135086"/>
            <a:ext cx="1548882" cy="63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03241" y="3769567"/>
            <a:ext cx="6298163" cy="46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03241" y="4236098"/>
            <a:ext cx="6298163" cy="671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167950" y="100533"/>
            <a:ext cx="8705461" cy="14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избыточных электронов  приобрел пластмассовый стержень при трении о шерсть, если его заряд равен  </a:t>
            </a:r>
            <a:r>
              <a:rPr lang="ru-RU" altLang="ru-RU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- 96 </a:t>
            </a:r>
            <a:r>
              <a:rPr lang="ru-RU" altLang="ru-RU" b="1" kern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нКл</a:t>
            </a:r>
            <a:r>
              <a:rPr lang="ru-RU" altLang="ru-RU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1" r="4183" b="49796"/>
          <a:stretch/>
        </p:blipFill>
        <p:spPr>
          <a:xfrm>
            <a:off x="139957" y="1530220"/>
            <a:ext cx="8854320" cy="26685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957" y="1530220"/>
            <a:ext cx="2407300" cy="2668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47257" y="1530220"/>
            <a:ext cx="1651519" cy="2668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98776" y="1530220"/>
            <a:ext cx="4795501" cy="102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98776" y="2556588"/>
            <a:ext cx="4795501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98776" y="3275045"/>
            <a:ext cx="4795501" cy="923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8661"/>
            <a:ext cx="8540750" cy="64847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атома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6436" name="Picture 4" descr="http://image.slidesharecdn.com/random-150111142714-conversion-gate02/95/-8-638.jpg?cb=14210080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8571" r="7456" b="9660"/>
          <a:stretch/>
        </p:blipFill>
        <p:spPr bwMode="auto">
          <a:xfrm>
            <a:off x="195942" y="877077"/>
            <a:ext cx="8397552" cy="579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143375" y="285167"/>
            <a:ext cx="50006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номер элемента в таблице Менделеева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число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14313" y="2999792"/>
            <a:ext cx="40719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>
                <a:solidFill>
                  <a:srgbClr val="000000"/>
                </a:solidFill>
              </a:rPr>
              <a:t> (+)  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Электроны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b="1" i="1" dirty="0">
                <a:solidFill>
                  <a:srgbClr val="E1E1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>
                <a:solidFill>
                  <a:srgbClr val="000000"/>
                </a:solidFill>
              </a:rPr>
              <a:t> (-)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Нейтроны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заряда</a:t>
            </a:r>
            <a:r>
              <a:rPr lang="ru-RU" sz="2400" dirty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Ядро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+ n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8133" name="Line 25"/>
          <p:cNvSpPr>
            <a:spLocks noChangeShapeType="1"/>
          </p:cNvSpPr>
          <p:nvPr/>
        </p:nvSpPr>
        <p:spPr bwMode="auto">
          <a:xfrm>
            <a:off x="3929063" y="335967"/>
            <a:ext cx="0" cy="609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48134" name="Picture 20" descr="http://5terka.com/images/fiz79lukashikivanova/fiz79lukashikivanova-17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0917"/>
            <a:ext cx="23749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Box 19"/>
          <p:cNvSpPr txBox="1">
            <a:spLocks noChangeArrowheads="1"/>
          </p:cNvSpPr>
          <p:nvPr/>
        </p:nvSpPr>
        <p:spPr bwMode="auto">
          <a:xfrm>
            <a:off x="2571750" y="785230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48137" name="TextBox 21"/>
          <p:cNvSpPr txBox="1">
            <a:spLocks noChangeArrowheads="1"/>
          </p:cNvSpPr>
          <p:nvPr/>
        </p:nvSpPr>
        <p:spPr bwMode="auto">
          <a:xfrm>
            <a:off x="714375" y="70855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48138" name="TextBox 22"/>
          <p:cNvSpPr txBox="1">
            <a:spLocks noChangeArrowheads="1"/>
          </p:cNvSpPr>
          <p:nvPr/>
        </p:nvSpPr>
        <p:spPr bwMode="auto">
          <a:xfrm>
            <a:off x="2031539" y="2493356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altLang="ru-RU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endCxn id="48137" idx="3"/>
          </p:cNvCxnSpPr>
          <p:nvPr/>
        </p:nvCxnSpPr>
        <p:spPr>
          <a:xfrm flipH="1" flipV="1">
            <a:off x="1078577" y="332465"/>
            <a:ext cx="564487" cy="952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48137" idx="3"/>
          </p:cNvCxnSpPr>
          <p:nvPr/>
        </p:nvCxnSpPr>
        <p:spPr>
          <a:xfrm flipH="1" flipV="1">
            <a:off x="1078577" y="332465"/>
            <a:ext cx="493049" cy="1524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000250" y="1713917"/>
            <a:ext cx="62578" cy="119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290305" y="1713042"/>
            <a:ext cx="772523" cy="1212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43375" y="1999667"/>
            <a:ext cx="3541290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EEEE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solidFill>
                  <a:srgbClr val="EEEE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нейтральном атоме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–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4" name="Прямоугольник 35"/>
          <p:cNvSpPr>
            <a:spLocks noChangeArrowheads="1"/>
          </p:cNvSpPr>
          <p:nvPr/>
        </p:nvSpPr>
        <p:spPr bwMode="auto">
          <a:xfrm>
            <a:off x="4286250" y="3999917"/>
            <a:ext cx="19685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0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24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</a:t>
            </a:r>
            <a:r>
              <a:rPr lang="ru-RU" altLang="ru-RU" sz="40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40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Z·e</a:t>
            </a:r>
            <a:endParaRPr lang="ru-RU" altLang="ru-RU" sz="40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5" name="TextBox 36"/>
          <p:cNvSpPr txBox="1">
            <a:spLocks noChangeArrowheads="1"/>
          </p:cNvSpPr>
          <p:nvPr/>
        </p:nvSpPr>
        <p:spPr bwMode="auto">
          <a:xfrm>
            <a:off x="6357938" y="3928480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</a:rPr>
              <a:t>Заряд ядра в Кулонах (Кл)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894114" y="485192"/>
            <a:ext cx="677636" cy="727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2526866" y="18376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</a:t>
            </a: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317784" y="173438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37434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7" grpId="0"/>
      <p:bldP spid="48138" grpId="0"/>
      <p:bldP spid="48144" grpId="0" animBg="1"/>
      <p:bldP spid="48145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264</Words>
  <Application>Microsoft Office PowerPoint</Application>
  <PresentationFormat>Экран (4:3)</PresentationFormat>
  <Paragraphs>57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Граница</vt:lpstr>
      <vt:lpstr>1_Граница</vt:lpstr>
      <vt:lpstr>2_Граница</vt:lpstr>
      <vt:lpstr>3_Граница</vt:lpstr>
      <vt:lpstr>4_Граница</vt:lpstr>
      <vt:lpstr>5_Граница</vt:lpstr>
      <vt:lpstr>6_Граница</vt:lpstr>
      <vt:lpstr>7_Граница</vt:lpstr>
      <vt:lpstr>8_Граница</vt:lpstr>
      <vt:lpstr>Формула</vt:lpstr>
      <vt:lpstr>Делимость электрического заряда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</vt:lpstr>
      <vt:lpstr>Презентация PowerPoint</vt:lpstr>
      <vt:lpstr>Строение атома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Делимость электрического заряда</dc:title>
  <dc:creator>пк</dc:creator>
  <cp:lastModifiedBy>пк</cp:lastModifiedBy>
  <cp:revision>16</cp:revision>
  <dcterms:created xsi:type="dcterms:W3CDTF">2021-12-21T18:27:35Z</dcterms:created>
  <dcterms:modified xsi:type="dcterms:W3CDTF">2021-12-26T07:07:41Z</dcterms:modified>
</cp:coreProperties>
</file>