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2" r:id="rId2"/>
    <p:sldId id="259" r:id="rId3"/>
    <p:sldId id="284" r:id="rId4"/>
    <p:sldId id="261" r:id="rId5"/>
    <p:sldId id="262" r:id="rId6"/>
    <p:sldId id="273" r:id="rId7"/>
    <p:sldId id="269" r:id="rId8"/>
    <p:sldId id="258" r:id="rId9"/>
    <p:sldId id="274" r:id="rId10"/>
    <p:sldId id="283" r:id="rId11"/>
    <p:sldId id="287" r:id="rId12"/>
    <p:sldId id="290" r:id="rId13"/>
    <p:sldId id="288" r:id="rId14"/>
    <p:sldId id="292" r:id="rId15"/>
    <p:sldId id="293" r:id="rId16"/>
    <p:sldId id="294" r:id="rId17"/>
    <p:sldId id="266" r:id="rId18"/>
    <p:sldId id="263" r:id="rId19"/>
    <p:sldId id="278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FF"/>
    <a:srgbClr val="FF9900"/>
    <a:srgbClr val="FFCC00"/>
    <a:srgbClr val="9966FF"/>
    <a:srgbClr val="FFFF99"/>
    <a:srgbClr val="FF99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07" autoAdjust="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7974A3-D9C6-4949-B3BB-4B2F87A55C8D}" type="datetime1">
              <a:rPr lang="ru-RU" smtClean="0"/>
              <a:pPr rtl="0"/>
              <a:t>04.02.2021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9E2DD4-2E30-4434-A427-2EC50491079F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4E6609-429A-4322-AD92-66C8B4AC72E5}" type="datetime1">
              <a:rPr lang="ru-RU" noProof="0" smtClean="0"/>
              <a:pPr rtl="0"/>
              <a:t>04.02.2021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8375C1-7C5C-42A2-80F2-05631BB3764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174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7457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34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343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60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003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65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315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587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73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373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38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rtlCol="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9377000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4908609-0EC4-4718-AC46-A50BB2DA333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xmlns="" id="{C61EBC7C-80CF-489F-86B3-58949081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xmlns="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41759595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Название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2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xmlns="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3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xmlns="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xmlns="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38971707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</p:spTree>
    <p:extLst>
      <p:ext uri="{BB962C8B-B14F-4D97-AF65-F5344CB8AC3E}">
        <p14:creationId xmlns="" xmlns:p14="http://schemas.microsoft.com/office/powerpoint/2010/main" val="9669204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502111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0500618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B617A5-FA6C-44C9-ABCB-DCA5D4615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xmlns="" id="{0A122ACD-5C8B-4CDA-89C5-565C88865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 2">
            <a:extLst>
              <a:ext uri="{FF2B5EF4-FFF2-40B4-BE49-F238E27FC236}">
                <a16:creationId xmlns:a16="http://schemas.microsoft.com/office/drawing/2014/main" xmlns="" id="{A1844C96-F6D4-4E32-8A11-B1815109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54025"/>
            <a:ext cx="54720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Текст 4">
            <a:extLst>
              <a:ext uri="{FF2B5EF4-FFF2-40B4-BE49-F238E27FC236}">
                <a16:creationId xmlns:a16="http://schemas.microsoft.com/office/drawing/2014/main" xmlns="" id="{EA0BCCC6-F846-426B-B421-41B835224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700" y="1654025"/>
            <a:ext cx="54593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5530977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xmlns="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xmlns="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16015389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cxnSp>
        <p:nvCxnSpPr>
          <p:cNvPr id="8" name="Прямая со стрелкой 7">
            <a:extLst>
              <a:ext uri="{FF2B5EF4-FFF2-40B4-BE49-F238E27FC236}">
                <a16:creationId xmlns:a16="http://schemas.microsoft.com/office/drawing/2014/main" xmlns="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xmlns="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xmlns="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xmlns="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xmlns="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xmlns="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xmlns="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5291107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altLang="zh-CN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  <a:endParaRPr lang="ru-RU" altLang="zh-CN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altLang="zh-CN" noProof="0" smtClean="0"/>
              <a:pPr rtl="0"/>
              <a:t>‹#›</a:t>
            </a:fld>
            <a:endParaRPr lang="ru-RU" altLang="zh-CN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  <a:endParaRPr lang="ru-RU" altLang="zh-CN" noProof="0"/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xmlns="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1" name="Рисунок 4">
            <a:extLst>
              <a:ext uri="{FF2B5EF4-FFF2-40B4-BE49-F238E27FC236}">
                <a16:creationId xmlns:a16="http://schemas.microsoft.com/office/drawing/2014/main" xmlns="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xmlns="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xmlns="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xmlns="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5" name="Рисунок 4">
            <a:extLst>
              <a:ext uri="{FF2B5EF4-FFF2-40B4-BE49-F238E27FC236}">
                <a16:creationId xmlns:a16="http://schemas.microsoft.com/office/drawing/2014/main" xmlns="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xmlns="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xmlns="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xmlns="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</p:spTree>
    <p:extLst>
      <p:ext uri="{BB962C8B-B14F-4D97-AF65-F5344CB8AC3E}">
        <p14:creationId xmlns="" xmlns:p14="http://schemas.microsoft.com/office/powerpoint/2010/main" val="16389493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xmlns="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Рисунок 15">
            <a:extLst>
              <a:ext uri="{FF2B5EF4-FFF2-40B4-BE49-F238E27FC236}">
                <a16:creationId xmlns:a16="http://schemas.microsoft.com/office/drawing/2014/main" xmlns="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34620516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00128617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24342674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0592846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602381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 rtl="0"/>
            <a:r>
              <a:rPr lang="ru-RU" noProof="0"/>
              <a:t>Контактный номер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 rtl="0"/>
            <a:r>
              <a:rPr lang="ru-RU" noProof="0"/>
              <a:t>Электронная почта или контакт в социальной сети</a:t>
            </a:r>
          </a:p>
        </p:txBody>
      </p:sp>
    </p:spTree>
    <p:extLst>
      <p:ext uri="{BB962C8B-B14F-4D97-AF65-F5344CB8AC3E}">
        <p14:creationId xmlns="" xmlns:p14="http://schemas.microsoft.com/office/powerpoint/2010/main" val="41008153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знакомительные версии мобильных прило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Рисунок 8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Рисунок 9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xmlns="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xmlns="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C4EB921-BD58-4C2E-BDD5-FC8D262982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3CB44DE3-C599-4EA7-BFDA-4E39AE89FC0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A4392E45-2A0B-49BF-9952-79C42AF8DE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12301276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з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3627155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183102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="" xmlns:p14="http://schemas.microsoft.com/office/powerpoint/2010/main" val="41868349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xmlns="" id="{DF554488-3F7D-4F3A-9AAF-73FB0977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 rtlCol="0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19967577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Рисунок 2">
            <a:extLst>
              <a:ext uri="{FF2B5EF4-FFF2-40B4-BE49-F238E27FC236}">
                <a16:creationId xmlns:a16="http://schemas.microsoft.com/office/drawing/2014/main" xmlns="" id="{56321125-B861-4CD5-8023-6E40351765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04181" y="457201"/>
            <a:ext cx="5504688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8771880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9">
            <a:extLst>
              <a:ext uri="{FF2B5EF4-FFF2-40B4-BE49-F238E27FC236}">
                <a16:creationId xmlns:a16="http://schemas.microsoft.com/office/drawing/2014/main" xmlns="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rtlCol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="" xmlns:p14="http://schemas.microsoft.com/office/powerpoint/2010/main" val="1495666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rtlCol="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</p:spTree>
    <p:extLst>
      <p:ext uri="{BB962C8B-B14F-4D97-AF65-F5344CB8AC3E}">
        <p14:creationId xmlns="" xmlns:p14="http://schemas.microsoft.com/office/powerpoint/2010/main" val="34206620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40648382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54662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ункта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xmlns="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xmlns="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</p:spTree>
    <p:extLst>
      <p:ext uri="{BB962C8B-B14F-4D97-AF65-F5344CB8AC3E}">
        <p14:creationId xmlns="" xmlns:p14="http://schemas.microsoft.com/office/powerpoint/2010/main" val="30408431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613424"/>
            <a:ext cx="3974900" cy="246591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rtlCol="0"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Выделенный текст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свой макет экрана</a:t>
            </a:r>
          </a:p>
        </p:txBody>
      </p:sp>
    </p:spTree>
    <p:extLst>
      <p:ext uri="{BB962C8B-B14F-4D97-AF65-F5344CB8AC3E}">
        <p14:creationId xmlns=""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Строка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1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2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3</a:t>
            </a:r>
          </a:p>
        </p:txBody>
      </p:sp>
    </p:spTree>
    <p:extLst>
      <p:ext uri="{BB962C8B-B14F-4D97-AF65-F5344CB8AC3E}">
        <p14:creationId xmlns="" xmlns:p14="http://schemas.microsoft.com/office/powerpoint/2010/main" val="23068040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6A7F847-7F52-4026-B418-55C25C28C4CB}"/>
              </a:ext>
            </a:extLst>
          </p:cNvPr>
          <p:cNvSpPr/>
          <p:nvPr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0ED0A63-77FF-4992-99DD-A09E96E22ACC}"/>
              </a:ext>
            </a:extLst>
          </p:cNvPr>
          <p:cNvSpPr/>
          <p:nvPr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6335A3F-070E-4B0E-A4FA-9B3279A2897C}"/>
              </a:ext>
            </a:extLst>
          </p:cNvPr>
          <p:cNvSpPr/>
          <p:nvPr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xmlns="" id="{7C7EB16B-9FE5-4954-8D9A-47381E739BF5}"/>
              </a:ext>
            </a:extLst>
          </p:cNvPr>
          <p:cNvSpPr txBox="1"/>
          <p:nvPr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rtl="0"/>
            <a:r>
              <a:rPr lang="ru-RU" sz="1200" b="0" noProof="0">
                <a:solidFill>
                  <a:schemeClr val="bg1">
                    <a:lumMod val="65000"/>
                  </a:schemeClr>
                </a:solidFill>
                <a:latin typeface="+mn-lt"/>
              </a:rPr>
              <a:t>ИМЯ ИЛИ ЛОГОТИП</a:t>
            </a:r>
          </a:p>
        </p:txBody>
      </p:sp>
    </p:spTree>
    <p:extLst>
      <p:ext uri="{BB962C8B-B14F-4D97-AF65-F5344CB8AC3E}">
        <p14:creationId xmlns=""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1661e5d-1ce7-4dee-8265-bd4222fb3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106" y="0"/>
            <a:ext cx="12202044" cy="68580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93CFE69-79B0-440B-949E-DA17AD834A10}"/>
              </a:ext>
            </a:extLst>
          </p:cNvPr>
          <p:cNvSpPr/>
          <p:nvPr/>
        </p:nvSpPr>
        <p:spPr>
          <a:xfrm>
            <a:off x="572511" y="0"/>
            <a:ext cx="4434919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65019" y="795647"/>
            <a:ext cx="4013860" cy="3491345"/>
          </a:xfrm>
        </p:spPr>
        <p:txBody>
          <a:bodyPr rtlCol="0"/>
          <a:lstStyle/>
          <a:p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Методический семинар «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Цифровизация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образования: новые условия, новые возможности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899116" y="4651169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41268" y="4785756"/>
            <a:ext cx="4417621" cy="1888177"/>
          </a:xfrm>
        </p:spPr>
        <p:txBody>
          <a:bodyPr rtlCol="0"/>
          <a:lstStyle/>
          <a:p>
            <a:pPr algn="ctr" rtl="0"/>
            <a:r>
              <a:rPr lang="ru-RU" sz="2000" dirty="0" err="1" smtClean="0"/>
              <a:t>Газизова</a:t>
            </a:r>
            <a:r>
              <a:rPr lang="ru-RU" sz="2000" dirty="0" smtClean="0"/>
              <a:t> Розалия </a:t>
            </a:r>
            <a:r>
              <a:rPr lang="ru-RU" sz="2000" dirty="0" err="1" smtClean="0"/>
              <a:t>Рафаилевна</a:t>
            </a:r>
            <a:r>
              <a:rPr lang="ru-RU" sz="2000" dirty="0" smtClean="0"/>
              <a:t> </a:t>
            </a:r>
          </a:p>
          <a:p>
            <a:pPr algn="ctr" rtl="0"/>
            <a:r>
              <a:rPr lang="ru-RU" sz="2000" dirty="0" smtClean="0"/>
              <a:t>воспитатель МАДОУ </a:t>
            </a:r>
          </a:p>
          <a:p>
            <a:pPr algn="ctr" rtl="0"/>
            <a:r>
              <a:rPr lang="ru-RU" sz="2000" dirty="0" smtClean="0"/>
              <a:t>«</a:t>
            </a:r>
            <a:r>
              <a:rPr lang="ru-RU" sz="2000" dirty="0" err="1" smtClean="0"/>
              <a:t>Бардымский</a:t>
            </a:r>
            <a:r>
              <a:rPr lang="ru-RU" sz="2000" dirty="0" smtClean="0"/>
              <a:t> детский сад»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4195822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Люди на собрании, сидящие за столом">
            <a:extLst>
              <a:ext uri="{FF2B5EF4-FFF2-40B4-BE49-F238E27FC236}">
                <a16:creationId xmlns:a16="http://schemas.microsoft.com/office/drawing/2014/main" xmlns="" id="{183BC1DD-FC8F-4036-B43A-743B2FF4F0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308758" y="0"/>
            <a:ext cx="11450003" cy="6365363"/>
          </a:xfr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6A60A77-3CD9-2340-9CBF-AB127828C253}"/>
              </a:ext>
            </a:extLst>
          </p:cNvPr>
          <p:cNvSpPr/>
          <p:nvPr/>
        </p:nvSpPr>
        <p:spPr>
          <a:xfrm>
            <a:off x="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AFED906-603E-4575-A8EB-18849F6201A6}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56977" y="2365125"/>
            <a:ext cx="7278284" cy="2387600"/>
          </a:xfrm>
        </p:spPr>
        <p:txBody>
          <a:bodyPr rtlCol="0"/>
          <a:lstStyle/>
          <a:p>
            <a:pPr rtl="0"/>
            <a:r>
              <a:rPr lang="ru-RU" noProof="1" smtClean="0"/>
              <a:t>Информационно-образовательные ресурсы в моей работе</a:t>
            </a:r>
            <a:endParaRPr lang="ru-RU" noProof="1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42D433C-2521-498F-AEB8-751A77CDE32F}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667179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 rtlCol="0"/>
          <a:lstStyle/>
          <a:p>
            <a:pPr rtl="0"/>
            <a:endParaRPr lang="ru-RU" noProof="1"/>
          </a:p>
        </p:txBody>
      </p:sp>
      <p:grpSp>
        <p:nvGrpSpPr>
          <p:cNvPr id="21" name="Группа 20" hidden="1">
            <a:extLst>
              <a:ext uri="{FF2B5EF4-FFF2-40B4-BE49-F238E27FC236}">
                <a16:creationId xmlns:a16="http://schemas.microsoft.com/office/drawing/2014/main" xmlns="" id="{B6C6CF9E-253E-4427-A32A-5C2467E9C3E7}"/>
              </a:ext>
            </a:extLst>
          </p:cNvPr>
          <p:cNvGrpSpPr/>
          <p:nvPr/>
        </p:nvGrpSpPr>
        <p:grpSpPr>
          <a:xfrm>
            <a:off x="10474628" y="262234"/>
            <a:ext cx="1404722" cy="299741"/>
            <a:chOff x="6510608" y="1858229"/>
            <a:chExt cx="2159571" cy="460812"/>
          </a:xfrm>
          <a:gradFill>
            <a:gsLst>
              <a:gs pos="0">
                <a:schemeClr val="accent1"/>
              </a:gs>
              <a:gs pos="51300">
                <a:schemeClr val="accent2"/>
              </a:gs>
              <a:gs pos="100000">
                <a:schemeClr val="accent3"/>
              </a:gs>
            </a:gsLst>
            <a:lin ang="0" scaled="0"/>
          </a:gradFill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xmlns="" id="{56EFE9CD-48EA-4600-88AA-120E29187B70}"/>
                </a:ext>
              </a:extLst>
            </p:cNvPr>
            <p:cNvSpPr/>
            <p:nvPr/>
          </p:nvSpPr>
          <p:spPr>
            <a:xfrm>
              <a:off x="6510608" y="1858229"/>
              <a:ext cx="351467" cy="351467"/>
            </a:xfrm>
            <a:custGeom>
              <a:avLst/>
              <a:gdLst>
                <a:gd name="connsiteX0" fmla="*/ 154255 w 351467"/>
                <a:gd name="connsiteY0" fmla="*/ 228454 h 351467"/>
                <a:gd name="connsiteX1" fmla="*/ 29289 w 351467"/>
                <a:gd name="connsiteY1" fmla="*/ 29289 h 351467"/>
                <a:gd name="connsiteX2" fmla="*/ 115203 w 351467"/>
                <a:gd name="connsiteY2" fmla="*/ 29289 h 351467"/>
                <a:gd name="connsiteX3" fmla="*/ 193307 w 351467"/>
                <a:gd name="connsiteY3" fmla="*/ 162065 h 351467"/>
                <a:gd name="connsiteX4" fmla="*/ 271411 w 351467"/>
                <a:gd name="connsiteY4" fmla="*/ 29289 h 351467"/>
                <a:gd name="connsiteX5" fmla="*/ 353420 w 351467"/>
                <a:gd name="connsiteY5" fmla="*/ 29289 h 351467"/>
                <a:gd name="connsiteX6" fmla="*/ 228454 w 351467"/>
                <a:gd name="connsiteY6" fmla="*/ 224548 h 351467"/>
                <a:gd name="connsiteX7" fmla="*/ 228454 w 351467"/>
                <a:gd name="connsiteY7" fmla="*/ 353420 h 351467"/>
                <a:gd name="connsiteX8" fmla="*/ 154255 w 351467"/>
                <a:gd name="connsiteY8" fmla="*/ 353420 h 351467"/>
                <a:gd name="connsiteX9" fmla="*/ 154255 w 351467"/>
                <a:gd name="connsiteY9" fmla="*/ 228454 h 3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467" h="351467">
                  <a:moveTo>
                    <a:pt x="154255" y="228454"/>
                  </a:moveTo>
                  <a:lnTo>
                    <a:pt x="29289" y="29289"/>
                  </a:lnTo>
                  <a:lnTo>
                    <a:pt x="115203" y="29289"/>
                  </a:lnTo>
                  <a:lnTo>
                    <a:pt x="193307" y="162065"/>
                  </a:lnTo>
                  <a:lnTo>
                    <a:pt x="271411" y="29289"/>
                  </a:lnTo>
                  <a:lnTo>
                    <a:pt x="353420" y="29289"/>
                  </a:lnTo>
                  <a:lnTo>
                    <a:pt x="228454" y="224548"/>
                  </a:lnTo>
                  <a:lnTo>
                    <a:pt x="228454" y="353420"/>
                  </a:lnTo>
                  <a:lnTo>
                    <a:pt x="154255" y="353420"/>
                  </a:lnTo>
                  <a:lnTo>
                    <a:pt x="154255" y="2284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xmlns="" id="{F519FE9E-CD3D-4D03-9E47-BC22664E57E7}"/>
                </a:ext>
              </a:extLst>
            </p:cNvPr>
            <p:cNvSpPr/>
            <p:nvPr/>
          </p:nvSpPr>
          <p:spPr>
            <a:xfrm>
              <a:off x="6783972" y="1928522"/>
              <a:ext cx="312415" cy="312415"/>
            </a:xfrm>
            <a:custGeom>
              <a:avLst/>
              <a:gdLst>
                <a:gd name="connsiteX0" fmla="*/ 29289 w 312415"/>
                <a:gd name="connsiteY0" fmla="*/ 162065 h 312415"/>
                <a:gd name="connsiteX1" fmla="*/ 29289 w 312415"/>
                <a:gd name="connsiteY1" fmla="*/ 162065 h 312415"/>
                <a:gd name="connsiteX2" fmla="*/ 165971 w 312415"/>
                <a:gd name="connsiteY2" fmla="*/ 29289 h 312415"/>
                <a:gd name="connsiteX3" fmla="*/ 302652 w 312415"/>
                <a:gd name="connsiteY3" fmla="*/ 158160 h 312415"/>
                <a:gd name="connsiteX4" fmla="*/ 302652 w 312415"/>
                <a:gd name="connsiteY4" fmla="*/ 158160 h 312415"/>
                <a:gd name="connsiteX5" fmla="*/ 165971 w 312415"/>
                <a:gd name="connsiteY5" fmla="*/ 287031 h 312415"/>
                <a:gd name="connsiteX6" fmla="*/ 29289 w 312415"/>
                <a:gd name="connsiteY6" fmla="*/ 162065 h 312415"/>
                <a:gd name="connsiteX7" fmla="*/ 232359 w 312415"/>
                <a:gd name="connsiteY7" fmla="*/ 162065 h 312415"/>
                <a:gd name="connsiteX8" fmla="*/ 232359 w 312415"/>
                <a:gd name="connsiteY8" fmla="*/ 162065 h 312415"/>
                <a:gd name="connsiteX9" fmla="*/ 165971 w 312415"/>
                <a:gd name="connsiteY9" fmla="*/ 91772 h 312415"/>
                <a:gd name="connsiteX10" fmla="*/ 99582 w 312415"/>
                <a:gd name="connsiteY10" fmla="*/ 162065 h 312415"/>
                <a:gd name="connsiteX11" fmla="*/ 99582 w 312415"/>
                <a:gd name="connsiteY11" fmla="*/ 162065 h 312415"/>
                <a:gd name="connsiteX12" fmla="*/ 165971 w 312415"/>
                <a:gd name="connsiteY12" fmla="*/ 232359 h 312415"/>
                <a:gd name="connsiteX13" fmla="*/ 232359 w 312415"/>
                <a:gd name="connsiteY13" fmla="*/ 162065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415" h="312415">
                  <a:moveTo>
                    <a:pt x="29289" y="162065"/>
                  </a:moveTo>
                  <a:lnTo>
                    <a:pt x="29289" y="162065"/>
                  </a:lnTo>
                  <a:cubicBezTo>
                    <a:pt x="29289" y="87867"/>
                    <a:pt x="87867" y="29289"/>
                    <a:pt x="165971" y="29289"/>
                  </a:cubicBezTo>
                  <a:cubicBezTo>
                    <a:pt x="244075" y="29289"/>
                    <a:pt x="302652" y="87867"/>
                    <a:pt x="302652" y="158160"/>
                  </a:cubicBezTo>
                  <a:lnTo>
                    <a:pt x="302652" y="158160"/>
                  </a:lnTo>
                  <a:cubicBezTo>
                    <a:pt x="302652" y="228454"/>
                    <a:pt x="244075" y="287031"/>
                    <a:pt x="165971" y="287031"/>
                  </a:cubicBezTo>
                  <a:cubicBezTo>
                    <a:pt x="87867" y="290937"/>
                    <a:pt x="29289" y="236264"/>
                    <a:pt x="29289" y="162065"/>
                  </a:cubicBezTo>
                  <a:close/>
                  <a:moveTo>
                    <a:pt x="232359" y="162065"/>
                  </a:moveTo>
                  <a:lnTo>
                    <a:pt x="232359" y="162065"/>
                  </a:lnTo>
                  <a:cubicBezTo>
                    <a:pt x="232359" y="123013"/>
                    <a:pt x="205023" y="91772"/>
                    <a:pt x="165971" y="91772"/>
                  </a:cubicBezTo>
                  <a:cubicBezTo>
                    <a:pt x="126919" y="91772"/>
                    <a:pt x="99582" y="123013"/>
                    <a:pt x="99582" y="162065"/>
                  </a:cubicBezTo>
                  <a:lnTo>
                    <a:pt x="99582" y="162065"/>
                  </a:lnTo>
                  <a:cubicBezTo>
                    <a:pt x="99582" y="197212"/>
                    <a:pt x="126919" y="232359"/>
                    <a:pt x="165971" y="232359"/>
                  </a:cubicBezTo>
                  <a:cubicBezTo>
                    <a:pt x="208928" y="232359"/>
                    <a:pt x="232359" y="201117"/>
                    <a:pt x="232359" y="162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E0F44737-B820-487B-8BCF-50DFB953CCB1}"/>
                </a:ext>
              </a:extLst>
            </p:cNvPr>
            <p:cNvSpPr/>
            <p:nvPr/>
          </p:nvSpPr>
          <p:spPr>
            <a:xfrm>
              <a:off x="7084671" y="1936333"/>
              <a:ext cx="273363" cy="312415"/>
            </a:xfrm>
            <a:custGeom>
              <a:avLst/>
              <a:gdLst>
                <a:gd name="connsiteX0" fmla="*/ 29289 w 273363"/>
                <a:gd name="connsiteY0" fmla="*/ 189402 h 312415"/>
                <a:gd name="connsiteX1" fmla="*/ 29289 w 273363"/>
                <a:gd name="connsiteY1" fmla="*/ 29289 h 312415"/>
                <a:gd name="connsiteX2" fmla="*/ 99582 w 273363"/>
                <a:gd name="connsiteY2" fmla="*/ 29289 h 312415"/>
                <a:gd name="connsiteX3" fmla="*/ 99582 w 273363"/>
                <a:gd name="connsiteY3" fmla="*/ 169876 h 312415"/>
                <a:gd name="connsiteX4" fmla="*/ 142540 w 273363"/>
                <a:gd name="connsiteY4" fmla="*/ 220643 h 312415"/>
                <a:gd name="connsiteX5" fmla="*/ 185497 w 273363"/>
                <a:gd name="connsiteY5" fmla="*/ 169876 h 312415"/>
                <a:gd name="connsiteX6" fmla="*/ 185497 w 273363"/>
                <a:gd name="connsiteY6" fmla="*/ 29289 h 312415"/>
                <a:gd name="connsiteX7" fmla="*/ 255790 w 273363"/>
                <a:gd name="connsiteY7" fmla="*/ 29289 h 312415"/>
                <a:gd name="connsiteX8" fmla="*/ 255790 w 273363"/>
                <a:gd name="connsiteY8" fmla="*/ 279221 h 312415"/>
                <a:gd name="connsiteX9" fmla="*/ 185497 w 273363"/>
                <a:gd name="connsiteY9" fmla="*/ 279221 h 312415"/>
                <a:gd name="connsiteX10" fmla="*/ 185497 w 273363"/>
                <a:gd name="connsiteY10" fmla="*/ 244074 h 312415"/>
                <a:gd name="connsiteX11" fmla="*/ 111298 w 273363"/>
                <a:gd name="connsiteY11" fmla="*/ 283126 h 312415"/>
                <a:gd name="connsiteX12" fmla="*/ 29289 w 273363"/>
                <a:gd name="connsiteY12" fmla="*/ 189402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63" h="312415">
                  <a:moveTo>
                    <a:pt x="29289" y="189402"/>
                  </a:moveTo>
                  <a:lnTo>
                    <a:pt x="29289" y="29289"/>
                  </a:lnTo>
                  <a:lnTo>
                    <a:pt x="99582" y="29289"/>
                  </a:lnTo>
                  <a:lnTo>
                    <a:pt x="99582" y="169876"/>
                  </a:lnTo>
                  <a:cubicBezTo>
                    <a:pt x="99582" y="205022"/>
                    <a:pt x="115203" y="220643"/>
                    <a:pt x="142540" y="220643"/>
                  </a:cubicBezTo>
                  <a:cubicBezTo>
                    <a:pt x="169876" y="220643"/>
                    <a:pt x="185497" y="205022"/>
                    <a:pt x="185497" y="169876"/>
                  </a:cubicBezTo>
                  <a:lnTo>
                    <a:pt x="185497" y="29289"/>
                  </a:lnTo>
                  <a:lnTo>
                    <a:pt x="255790" y="29289"/>
                  </a:lnTo>
                  <a:lnTo>
                    <a:pt x="255790" y="279221"/>
                  </a:lnTo>
                  <a:lnTo>
                    <a:pt x="185497" y="279221"/>
                  </a:lnTo>
                  <a:lnTo>
                    <a:pt x="185497" y="244074"/>
                  </a:lnTo>
                  <a:cubicBezTo>
                    <a:pt x="169876" y="263600"/>
                    <a:pt x="146445" y="283126"/>
                    <a:pt x="111298" y="283126"/>
                  </a:cubicBezTo>
                  <a:cubicBezTo>
                    <a:pt x="60530" y="283126"/>
                    <a:pt x="29289" y="247980"/>
                    <a:pt x="29289" y="1894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xmlns="" id="{9F8906E3-194C-4A7B-9B6F-BF9D3EFF28A9}"/>
                </a:ext>
              </a:extLst>
            </p:cNvPr>
            <p:cNvSpPr/>
            <p:nvPr/>
          </p:nvSpPr>
          <p:spPr>
            <a:xfrm>
              <a:off x="7354130" y="1932003"/>
              <a:ext cx="195260" cy="312415"/>
            </a:xfrm>
            <a:custGeom>
              <a:avLst/>
              <a:gdLst>
                <a:gd name="connsiteX0" fmla="*/ 29289 w 195259"/>
                <a:gd name="connsiteY0" fmla="*/ 33618 h 312415"/>
                <a:gd name="connsiteX1" fmla="*/ 99582 w 195259"/>
                <a:gd name="connsiteY1" fmla="*/ 33618 h 312415"/>
                <a:gd name="connsiteX2" fmla="*/ 99582 w 195259"/>
                <a:gd name="connsiteY2" fmla="*/ 84386 h 312415"/>
                <a:gd name="connsiteX3" fmla="*/ 181591 w 195259"/>
                <a:gd name="connsiteY3" fmla="*/ 29713 h 312415"/>
                <a:gd name="connsiteX4" fmla="*/ 181591 w 195259"/>
                <a:gd name="connsiteY4" fmla="*/ 103912 h 312415"/>
                <a:gd name="connsiteX5" fmla="*/ 177686 w 195259"/>
                <a:gd name="connsiteY5" fmla="*/ 103912 h 312415"/>
                <a:gd name="connsiteX6" fmla="*/ 99582 w 195259"/>
                <a:gd name="connsiteY6" fmla="*/ 193731 h 312415"/>
                <a:gd name="connsiteX7" fmla="*/ 99582 w 195259"/>
                <a:gd name="connsiteY7" fmla="*/ 287456 h 312415"/>
                <a:gd name="connsiteX8" fmla="*/ 29289 w 195259"/>
                <a:gd name="connsiteY8" fmla="*/ 287456 h 312415"/>
                <a:gd name="connsiteX9" fmla="*/ 29289 w 195259"/>
                <a:gd name="connsiteY9" fmla="*/ 33618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59" h="312415">
                  <a:moveTo>
                    <a:pt x="29289" y="33618"/>
                  </a:moveTo>
                  <a:lnTo>
                    <a:pt x="99582" y="33618"/>
                  </a:lnTo>
                  <a:lnTo>
                    <a:pt x="99582" y="84386"/>
                  </a:lnTo>
                  <a:cubicBezTo>
                    <a:pt x="115203" y="49239"/>
                    <a:pt x="138634" y="25808"/>
                    <a:pt x="181591" y="29713"/>
                  </a:cubicBezTo>
                  <a:lnTo>
                    <a:pt x="181591" y="103912"/>
                  </a:lnTo>
                  <a:lnTo>
                    <a:pt x="177686" y="103912"/>
                  </a:lnTo>
                  <a:cubicBezTo>
                    <a:pt x="130824" y="103912"/>
                    <a:pt x="99582" y="131248"/>
                    <a:pt x="99582" y="193731"/>
                  </a:cubicBezTo>
                  <a:lnTo>
                    <a:pt x="99582" y="287456"/>
                  </a:lnTo>
                  <a:lnTo>
                    <a:pt x="29289" y="287456"/>
                  </a:lnTo>
                  <a:lnTo>
                    <a:pt x="29289" y="33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xmlns="" id="{DBD481A7-D8E6-4EC8-95C1-2C7D2A8766B0}"/>
                </a:ext>
              </a:extLst>
            </p:cNvPr>
            <p:cNvSpPr/>
            <p:nvPr/>
          </p:nvSpPr>
          <p:spPr>
            <a:xfrm>
              <a:off x="7533769" y="1858229"/>
              <a:ext cx="273363" cy="351467"/>
            </a:xfrm>
            <a:custGeom>
              <a:avLst/>
              <a:gdLst>
                <a:gd name="connsiteX0" fmla="*/ 29289 w 273363"/>
                <a:gd name="connsiteY0" fmla="*/ 29289 h 351467"/>
                <a:gd name="connsiteX1" fmla="*/ 99582 w 273363"/>
                <a:gd name="connsiteY1" fmla="*/ 29289 h 351467"/>
                <a:gd name="connsiteX2" fmla="*/ 99582 w 273363"/>
                <a:gd name="connsiteY2" fmla="*/ 290937 h 351467"/>
                <a:gd name="connsiteX3" fmla="*/ 263601 w 273363"/>
                <a:gd name="connsiteY3" fmla="*/ 290937 h 351467"/>
                <a:gd name="connsiteX4" fmla="*/ 263601 w 273363"/>
                <a:gd name="connsiteY4" fmla="*/ 357325 h 351467"/>
                <a:gd name="connsiteX5" fmla="*/ 29289 w 273363"/>
                <a:gd name="connsiteY5" fmla="*/ 357325 h 351467"/>
                <a:gd name="connsiteX6" fmla="*/ 29289 w 273363"/>
                <a:gd name="connsiteY6" fmla="*/ 29289 h 3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363" h="351467">
                  <a:moveTo>
                    <a:pt x="29289" y="29289"/>
                  </a:moveTo>
                  <a:lnTo>
                    <a:pt x="99582" y="29289"/>
                  </a:lnTo>
                  <a:lnTo>
                    <a:pt x="99582" y="290937"/>
                  </a:lnTo>
                  <a:lnTo>
                    <a:pt x="263601" y="290937"/>
                  </a:lnTo>
                  <a:lnTo>
                    <a:pt x="263601" y="357325"/>
                  </a:lnTo>
                  <a:lnTo>
                    <a:pt x="29289" y="357325"/>
                  </a:lnTo>
                  <a:lnTo>
                    <a:pt x="29289" y="292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6C26FE9-675A-4EF7-8373-CD61A41E74BE}"/>
                </a:ext>
              </a:extLst>
            </p:cNvPr>
            <p:cNvSpPr/>
            <p:nvPr/>
          </p:nvSpPr>
          <p:spPr>
            <a:xfrm>
              <a:off x="7775891" y="1928522"/>
              <a:ext cx="312415" cy="312415"/>
            </a:xfrm>
            <a:custGeom>
              <a:avLst/>
              <a:gdLst>
                <a:gd name="connsiteX0" fmla="*/ 29289 w 312415"/>
                <a:gd name="connsiteY0" fmla="*/ 162065 h 312415"/>
                <a:gd name="connsiteX1" fmla="*/ 29289 w 312415"/>
                <a:gd name="connsiteY1" fmla="*/ 162065 h 312415"/>
                <a:gd name="connsiteX2" fmla="*/ 165971 w 312415"/>
                <a:gd name="connsiteY2" fmla="*/ 29289 h 312415"/>
                <a:gd name="connsiteX3" fmla="*/ 302652 w 312415"/>
                <a:gd name="connsiteY3" fmla="*/ 158160 h 312415"/>
                <a:gd name="connsiteX4" fmla="*/ 302652 w 312415"/>
                <a:gd name="connsiteY4" fmla="*/ 158160 h 312415"/>
                <a:gd name="connsiteX5" fmla="*/ 165971 w 312415"/>
                <a:gd name="connsiteY5" fmla="*/ 287031 h 312415"/>
                <a:gd name="connsiteX6" fmla="*/ 29289 w 312415"/>
                <a:gd name="connsiteY6" fmla="*/ 162065 h 312415"/>
                <a:gd name="connsiteX7" fmla="*/ 232359 w 312415"/>
                <a:gd name="connsiteY7" fmla="*/ 162065 h 312415"/>
                <a:gd name="connsiteX8" fmla="*/ 232359 w 312415"/>
                <a:gd name="connsiteY8" fmla="*/ 162065 h 312415"/>
                <a:gd name="connsiteX9" fmla="*/ 165971 w 312415"/>
                <a:gd name="connsiteY9" fmla="*/ 91772 h 312415"/>
                <a:gd name="connsiteX10" fmla="*/ 99582 w 312415"/>
                <a:gd name="connsiteY10" fmla="*/ 162065 h 312415"/>
                <a:gd name="connsiteX11" fmla="*/ 99582 w 312415"/>
                <a:gd name="connsiteY11" fmla="*/ 162065 h 312415"/>
                <a:gd name="connsiteX12" fmla="*/ 165971 w 312415"/>
                <a:gd name="connsiteY12" fmla="*/ 232359 h 312415"/>
                <a:gd name="connsiteX13" fmla="*/ 232359 w 312415"/>
                <a:gd name="connsiteY13" fmla="*/ 162065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415" h="312415">
                  <a:moveTo>
                    <a:pt x="29289" y="162065"/>
                  </a:moveTo>
                  <a:lnTo>
                    <a:pt x="29289" y="162065"/>
                  </a:lnTo>
                  <a:cubicBezTo>
                    <a:pt x="29289" y="87867"/>
                    <a:pt x="87867" y="29289"/>
                    <a:pt x="165971" y="29289"/>
                  </a:cubicBezTo>
                  <a:cubicBezTo>
                    <a:pt x="244075" y="29289"/>
                    <a:pt x="302652" y="87867"/>
                    <a:pt x="302652" y="158160"/>
                  </a:cubicBezTo>
                  <a:lnTo>
                    <a:pt x="302652" y="158160"/>
                  </a:lnTo>
                  <a:cubicBezTo>
                    <a:pt x="302652" y="228454"/>
                    <a:pt x="244075" y="287031"/>
                    <a:pt x="165971" y="287031"/>
                  </a:cubicBezTo>
                  <a:cubicBezTo>
                    <a:pt x="87867" y="290937"/>
                    <a:pt x="29289" y="236264"/>
                    <a:pt x="29289" y="162065"/>
                  </a:cubicBezTo>
                  <a:close/>
                  <a:moveTo>
                    <a:pt x="232359" y="162065"/>
                  </a:moveTo>
                  <a:lnTo>
                    <a:pt x="232359" y="162065"/>
                  </a:lnTo>
                  <a:cubicBezTo>
                    <a:pt x="232359" y="123013"/>
                    <a:pt x="205023" y="91772"/>
                    <a:pt x="165971" y="91772"/>
                  </a:cubicBezTo>
                  <a:cubicBezTo>
                    <a:pt x="126919" y="91772"/>
                    <a:pt x="99582" y="123013"/>
                    <a:pt x="99582" y="162065"/>
                  </a:cubicBezTo>
                  <a:lnTo>
                    <a:pt x="99582" y="162065"/>
                  </a:lnTo>
                  <a:cubicBezTo>
                    <a:pt x="99582" y="197212"/>
                    <a:pt x="126919" y="232359"/>
                    <a:pt x="165971" y="232359"/>
                  </a:cubicBezTo>
                  <a:cubicBezTo>
                    <a:pt x="205023" y="232359"/>
                    <a:pt x="232359" y="201117"/>
                    <a:pt x="232359" y="162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24588720-CF68-4E8C-9DBF-31165C84CBD4}"/>
                </a:ext>
              </a:extLst>
            </p:cNvPr>
            <p:cNvSpPr/>
            <p:nvPr/>
          </p:nvSpPr>
          <p:spPr>
            <a:xfrm>
              <a:off x="8060970" y="1928522"/>
              <a:ext cx="312415" cy="390519"/>
            </a:xfrm>
            <a:custGeom>
              <a:avLst/>
              <a:gdLst>
                <a:gd name="connsiteX0" fmla="*/ 44910 w 312415"/>
                <a:gd name="connsiteY0" fmla="*/ 337799 h 390519"/>
                <a:gd name="connsiteX1" fmla="*/ 68341 w 312415"/>
                <a:gd name="connsiteY1" fmla="*/ 283126 h 390519"/>
                <a:gd name="connsiteX2" fmla="*/ 154255 w 312415"/>
                <a:gd name="connsiteY2" fmla="*/ 306557 h 390519"/>
                <a:gd name="connsiteX3" fmla="*/ 224549 w 312415"/>
                <a:gd name="connsiteY3" fmla="*/ 236264 h 390519"/>
                <a:gd name="connsiteX4" fmla="*/ 224549 w 312415"/>
                <a:gd name="connsiteY4" fmla="*/ 224548 h 390519"/>
                <a:gd name="connsiteX5" fmla="*/ 142539 w 312415"/>
                <a:gd name="connsiteY5" fmla="*/ 263600 h 390519"/>
                <a:gd name="connsiteX6" fmla="*/ 29289 w 312415"/>
                <a:gd name="connsiteY6" fmla="*/ 146445 h 390519"/>
                <a:gd name="connsiteX7" fmla="*/ 29289 w 312415"/>
                <a:gd name="connsiteY7" fmla="*/ 146445 h 390519"/>
                <a:gd name="connsiteX8" fmla="*/ 142539 w 312415"/>
                <a:gd name="connsiteY8" fmla="*/ 29289 h 390519"/>
                <a:gd name="connsiteX9" fmla="*/ 224549 w 312415"/>
                <a:gd name="connsiteY9" fmla="*/ 68341 h 390519"/>
                <a:gd name="connsiteX10" fmla="*/ 224549 w 312415"/>
                <a:gd name="connsiteY10" fmla="*/ 37099 h 390519"/>
                <a:gd name="connsiteX11" fmla="*/ 294842 w 312415"/>
                <a:gd name="connsiteY11" fmla="*/ 37099 h 390519"/>
                <a:gd name="connsiteX12" fmla="*/ 294842 w 312415"/>
                <a:gd name="connsiteY12" fmla="*/ 232359 h 390519"/>
                <a:gd name="connsiteX13" fmla="*/ 263601 w 312415"/>
                <a:gd name="connsiteY13" fmla="*/ 329989 h 390519"/>
                <a:gd name="connsiteX14" fmla="*/ 154255 w 312415"/>
                <a:gd name="connsiteY14" fmla="*/ 365135 h 390519"/>
                <a:gd name="connsiteX15" fmla="*/ 44910 w 312415"/>
                <a:gd name="connsiteY15" fmla="*/ 337799 h 390519"/>
                <a:gd name="connsiteX16" fmla="*/ 224549 w 312415"/>
                <a:gd name="connsiteY16" fmla="*/ 150350 h 390519"/>
                <a:gd name="connsiteX17" fmla="*/ 224549 w 312415"/>
                <a:gd name="connsiteY17" fmla="*/ 150350 h 390519"/>
                <a:gd name="connsiteX18" fmla="*/ 162065 w 312415"/>
                <a:gd name="connsiteY18" fmla="*/ 91772 h 390519"/>
                <a:gd name="connsiteX19" fmla="*/ 99582 w 312415"/>
                <a:gd name="connsiteY19" fmla="*/ 150350 h 390519"/>
                <a:gd name="connsiteX20" fmla="*/ 99582 w 312415"/>
                <a:gd name="connsiteY20" fmla="*/ 150350 h 390519"/>
                <a:gd name="connsiteX21" fmla="*/ 162065 w 312415"/>
                <a:gd name="connsiteY21" fmla="*/ 208928 h 390519"/>
                <a:gd name="connsiteX22" fmla="*/ 224549 w 312415"/>
                <a:gd name="connsiteY22" fmla="*/ 150350 h 39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2415" h="390519">
                  <a:moveTo>
                    <a:pt x="44910" y="337799"/>
                  </a:moveTo>
                  <a:lnTo>
                    <a:pt x="68341" y="283126"/>
                  </a:lnTo>
                  <a:cubicBezTo>
                    <a:pt x="95677" y="298747"/>
                    <a:pt x="119108" y="306557"/>
                    <a:pt x="154255" y="306557"/>
                  </a:cubicBezTo>
                  <a:cubicBezTo>
                    <a:pt x="201117" y="306557"/>
                    <a:pt x="224549" y="283126"/>
                    <a:pt x="224549" y="236264"/>
                  </a:cubicBezTo>
                  <a:lnTo>
                    <a:pt x="224549" y="224548"/>
                  </a:lnTo>
                  <a:cubicBezTo>
                    <a:pt x="205023" y="247980"/>
                    <a:pt x="181591" y="263600"/>
                    <a:pt x="142539" y="263600"/>
                  </a:cubicBezTo>
                  <a:cubicBezTo>
                    <a:pt x="83962" y="263600"/>
                    <a:pt x="29289" y="220643"/>
                    <a:pt x="29289" y="146445"/>
                  </a:cubicBezTo>
                  <a:lnTo>
                    <a:pt x="29289" y="146445"/>
                  </a:lnTo>
                  <a:cubicBezTo>
                    <a:pt x="29289" y="72246"/>
                    <a:pt x="83962" y="29289"/>
                    <a:pt x="142539" y="29289"/>
                  </a:cubicBezTo>
                  <a:cubicBezTo>
                    <a:pt x="181591" y="29289"/>
                    <a:pt x="205023" y="44910"/>
                    <a:pt x="224549" y="68341"/>
                  </a:cubicBezTo>
                  <a:lnTo>
                    <a:pt x="224549" y="37099"/>
                  </a:lnTo>
                  <a:lnTo>
                    <a:pt x="294842" y="37099"/>
                  </a:lnTo>
                  <a:lnTo>
                    <a:pt x="294842" y="232359"/>
                  </a:lnTo>
                  <a:cubicBezTo>
                    <a:pt x="294842" y="279221"/>
                    <a:pt x="283126" y="310463"/>
                    <a:pt x="263601" y="329989"/>
                  </a:cubicBezTo>
                  <a:cubicBezTo>
                    <a:pt x="240169" y="353420"/>
                    <a:pt x="205023" y="365135"/>
                    <a:pt x="154255" y="365135"/>
                  </a:cubicBezTo>
                  <a:cubicBezTo>
                    <a:pt x="115203" y="361230"/>
                    <a:pt x="76151" y="353420"/>
                    <a:pt x="44910" y="337799"/>
                  </a:cubicBezTo>
                  <a:close/>
                  <a:moveTo>
                    <a:pt x="224549" y="150350"/>
                  </a:moveTo>
                  <a:lnTo>
                    <a:pt x="224549" y="150350"/>
                  </a:lnTo>
                  <a:cubicBezTo>
                    <a:pt x="224549" y="115203"/>
                    <a:pt x="197212" y="91772"/>
                    <a:pt x="162065" y="91772"/>
                  </a:cubicBezTo>
                  <a:cubicBezTo>
                    <a:pt x="126919" y="91772"/>
                    <a:pt x="99582" y="115203"/>
                    <a:pt x="99582" y="150350"/>
                  </a:cubicBezTo>
                  <a:lnTo>
                    <a:pt x="99582" y="150350"/>
                  </a:lnTo>
                  <a:cubicBezTo>
                    <a:pt x="99582" y="185497"/>
                    <a:pt x="126919" y="208928"/>
                    <a:pt x="162065" y="208928"/>
                  </a:cubicBezTo>
                  <a:cubicBezTo>
                    <a:pt x="201117" y="208928"/>
                    <a:pt x="224549" y="181591"/>
                    <a:pt x="224549" y="1503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9699B46C-8436-4DB4-8FF1-254BCD5399CB}"/>
                </a:ext>
              </a:extLst>
            </p:cNvPr>
            <p:cNvSpPr/>
            <p:nvPr/>
          </p:nvSpPr>
          <p:spPr>
            <a:xfrm>
              <a:off x="8357764" y="1928522"/>
              <a:ext cx="312415" cy="312415"/>
            </a:xfrm>
            <a:custGeom>
              <a:avLst/>
              <a:gdLst>
                <a:gd name="connsiteX0" fmla="*/ 29289 w 312415"/>
                <a:gd name="connsiteY0" fmla="*/ 162065 h 312415"/>
                <a:gd name="connsiteX1" fmla="*/ 29289 w 312415"/>
                <a:gd name="connsiteY1" fmla="*/ 162065 h 312415"/>
                <a:gd name="connsiteX2" fmla="*/ 165971 w 312415"/>
                <a:gd name="connsiteY2" fmla="*/ 29289 h 312415"/>
                <a:gd name="connsiteX3" fmla="*/ 302652 w 312415"/>
                <a:gd name="connsiteY3" fmla="*/ 158160 h 312415"/>
                <a:gd name="connsiteX4" fmla="*/ 302652 w 312415"/>
                <a:gd name="connsiteY4" fmla="*/ 158160 h 312415"/>
                <a:gd name="connsiteX5" fmla="*/ 165971 w 312415"/>
                <a:gd name="connsiteY5" fmla="*/ 287031 h 312415"/>
                <a:gd name="connsiteX6" fmla="*/ 29289 w 312415"/>
                <a:gd name="connsiteY6" fmla="*/ 162065 h 312415"/>
                <a:gd name="connsiteX7" fmla="*/ 228454 w 312415"/>
                <a:gd name="connsiteY7" fmla="*/ 162065 h 312415"/>
                <a:gd name="connsiteX8" fmla="*/ 228454 w 312415"/>
                <a:gd name="connsiteY8" fmla="*/ 162065 h 312415"/>
                <a:gd name="connsiteX9" fmla="*/ 162066 w 312415"/>
                <a:gd name="connsiteY9" fmla="*/ 91772 h 312415"/>
                <a:gd name="connsiteX10" fmla="*/ 95677 w 312415"/>
                <a:gd name="connsiteY10" fmla="*/ 162065 h 312415"/>
                <a:gd name="connsiteX11" fmla="*/ 95677 w 312415"/>
                <a:gd name="connsiteY11" fmla="*/ 162065 h 312415"/>
                <a:gd name="connsiteX12" fmla="*/ 162066 w 312415"/>
                <a:gd name="connsiteY12" fmla="*/ 232359 h 312415"/>
                <a:gd name="connsiteX13" fmla="*/ 228454 w 312415"/>
                <a:gd name="connsiteY13" fmla="*/ 162065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415" h="312415">
                  <a:moveTo>
                    <a:pt x="29289" y="162065"/>
                  </a:moveTo>
                  <a:lnTo>
                    <a:pt x="29289" y="162065"/>
                  </a:lnTo>
                  <a:cubicBezTo>
                    <a:pt x="29289" y="87867"/>
                    <a:pt x="87867" y="29289"/>
                    <a:pt x="165971" y="29289"/>
                  </a:cubicBezTo>
                  <a:cubicBezTo>
                    <a:pt x="244075" y="29289"/>
                    <a:pt x="302652" y="87867"/>
                    <a:pt x="302652" y="158160"/>
                  </a:cubicBezTo>
                  <a:lnTo>
                    <a:pt x="302652" y="158160"/>
                  </a:lnTo>
                  <a:cubicBezTo>
                    <a:pt x="302652" y="228454"/>
                    <a:pt x="244075" y="287031"/>
                    <a:pt x="165971" y="287031"/>
                  </a:cubicBezTo>
                  <a:cubicBezTo>
                    <a:pt x="83962" y="290937"/>
                    <a:pt x="29289" y="236264"/>
                    <a:pt x="29289" y="162065"/>
                  </a:cubicBezTo>
                  <a:close/>
                  <a:moveTo>
                    <a:pt x="228454" y="162065"/>
                  </a:moveTo>
                  <a:lnTo>
                    <a:pt x="228454" y="162065"/>
                  </a:lnTo>
                  <a:cubicBezTo>
                    <a:pt x="228454" y="123013"/>
                    <a:pt x="201117" y="91772"/>
                    <a:pt x="162066" y="91772"/>
                  </a:cubicBezTo>
                  <a:cubicBezTo>
                    <a:pt x="123014" y="91772"/>
                    <a:pt x="95677" y="123013"/>
                    <a:pt x="95677" y="162065"/>
                  </a:cubicBezTo>
                  <a:lnTo>
                    <a:pt x="95677" y="162065"/>
                  </a:lnTo>
                  <a:cubicBezTo>
                    <a:pt x="95677" y="197212"/>
                    <a:pt x="123014" y="232359"/>
                    <a:pt x="162066" y="232359"/>
                  </a:cubicBezTo>
                  <a:cubicBezTo>
                    <a:pt x="205023" y="232359"/>
                    <a:pt x="228454" y="201117"/>
                    <a:pt x="228454" y="162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10</a:t>
            </a:fld>
            <a:endParaRPr lang="ru-RU" noProof="1"/>
          </a:p>
        </p:txBody>
      </p:sp>
    </p:spTree>
    <p:extLst>
      <p:ext uri="{BB962C8B-B14F-4D97-AF65-F5344CB8AC3E}">
        <p14:creationId xmlns="" xmlns:p14="http://schemas.microsoft.com/office/powerpoint/2010/main" val="3286716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00" y="431999"/>
            <a:ext cx="11340000" cy="51802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Мультимедийная установка в группе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11</a:t>
            </a:fld>
            <a:endParaRPr lang="ru-RU" noProof="0"/>
          </a:p>
        </p:txBody>
      </p:sp>
      <p:pic>
        <p:nvPicPr>
          <p:cNvPr id="4" name="Рисунок 3" descr="Am0tf1-_iC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384" y="1175657"/>
            <a:ext cx="5392730" cy="4346369"/>
          </a:xfrm>
          <a:prstGeom prst="rect">
            <a:avLst/>
          </a:prstGeom>
        </p:spPr>
      </p:pic>
      <p:pic>
        <p:nvPicPr>
          <p:cNvPr id="7" name="Рисунок 6" descr="lxwfx69ys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5317" y="1876302"/>
            <a:ext cx="5778922" cy="43251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Использование на мероприятиях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6" name="Рисунок 5" descr="ZuJPy8kwB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0227" y="2122415"/>
            <a:ext cx="5943342" cy="3965323"/>
          </a:xfrm>
          <a:prstGeom prst="rect">
            <a:avLst/>
          </a:prstGeom>
        </p:spPr>
      </p:pic>
      <p:pic>
        <p:nvPicPr>
          <p:cNvPr id="7" name="Рисунок 6" descr="0N-CWylxYo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597" y="1179444"/>
            <a:ext cx="5488334" cy="4015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Развитие театрализованной деятельности детей посредством ЦОС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13</a:t>
            </a:fld>
            <a:endParaRPr lang="ru-RU" noProof="0"/>
          </a:p>
        </p:txBody>
      </p:sp>
      <p:pic>
        <p:nvPicPr>
          <p:cNvPr id="4" name="Рисунок 3" descr="nK7_hVrcC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827" y="1399567"/>
            <a:ext cx="5587422" cy="4181836"/>
          </a:xfrm>
          <a:prstGeom prst="rect">
            <a:avLst/>
          </a:prstGeom>
        </p:spPr>
      </p:pic>
      <p:pic>
        <p:nvPicPr>
          <p:cNvPr id="7" name="Рисунок 6" descr="vM6nMqo3M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7420" y="2226365"/>
            <a:ext cx="5882984" cy="3925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ЦОС в нашем ДОУ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14</a:t>
            </a:fld>
            <a:endParaRPr lang="ru-RU" noProof="0"/>
          </a:p>
        </p:txBody>
      </p:sp>
      <p:pic>
        <p:nvPicPr>
          <p:cNvPr id="4" name="Рисунок 3" descr="gBx9rOhay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670" y="1056904"/>
            <a:ext cx="5658241" cy="4234840"/>
          </a:xfrm>
          <a:prstGeom prst="rect">
            <a:avLst/>
          </a:prstGeom>
        </p:spPr>
      </p:pic>
      <p:pic>
        <p:nvPicPr>
          <p:cNvPr id="5" name="Рисунок 4" descr="p_xuUjm_f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4837" y="1009401"/>
            <a:ext cx="5759657" cy="4310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3787" y="5438898"/>
            <a:ext cx="24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Панель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681" y="5427023"/>
            <a:ext cx="484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Интерактивная доска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Дистанционные формы работы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15</a:t>
            </a:fld>
            <a:endParaRPr lang="ru-RU" noProof="0"/>
          </a:p>
        </p:txBody>
      </p:sp>
      <p:pic>
        <p:nvPicPr>
          <p:cNvPr id="4" name="Рисунок 3" descr="DyUSdbF83JQ.jpg"/>
          <p:cNvPicPr>
            <a:picLocks noChangeAspect="1"/>
          </p:cNvPicPr>
          <p:nvPr/>
        </p:nvPicPr>
        <p:blipFill>
          <a:blip r:embed="rId2" cstate="print"/>
          <a:srcRect t="10736" r="874" b="10996"/>
          <a:stretch>
            <a:fillRect/>
          </a:stretch>
        </p:blipFill>
        <p:spPr>
          <a:xfrm>
            <a:off x="574718" y="997747"/>
            <a:ext cx="3071007" cy="5388482"/>
          </a:xfrm>
          <a:prstGeom prst="rect">
            <a:avLst/>
          </a:prstGeom>
        </p:spPr>
      </p:pic>
      <p:pic>
        <p:nvPicPr>
          <p:cNvPr id="5" name="Рисунок 4" descr="xIHBil6jG6k.jpg"/>
          <p:cNvPicPr>
            <a:picLocks noChangeAspect="1"/>
          </p:cNvPicPr>
          <p:nvPr/>
        </p:nvPicPr>
        <p:blipFill>
          <a:blip r:embed="rId3" cstate="print"/>
          <a:srcRect t="10909" r="-280" b="11861"/>
          <a:stretch>
            <a:fillRect/>
          </a:stretch>
        </p:blipFill>
        <p:spPr>
          <a:xfrm>
            <a:off x="4327318" y="965086"/>
            <a:ext cx="3177887" cy="5438660"/>
          </a:xfrm>
          <a:prstGeom prst="rect">
            <a:avLst/>
          </a:prstGeom>
        </p:spPr>
      </p:pic>
      <p:pic>
        <p:nvPicPr>
          <p:cNvPr id="6" name="Рисунок 5" descr="ZDr6lQx1HjA.jpg"/>
          <p:cNvPicPr>
            <a:picLocks noChangeAspect="1"/>
          </p:cNvPicPr>
          <p:nvPr/>
        </p:nvPicPr>
        <p:blipFill>
          <a:blip r:embed="rId4" cstate="print"/>
          <a:srcRect t="5368" r="-2205" b="13074"/>
          <a:stretch>
            <a:fillRect/>
          </a:stretch>
        </p:blipFill>
        <p:spPr>
          <a:xfrm>
            <a:off x="8234300" y="988494"/>
            <a:ext cx="2904755" cy="5151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49" y="289496"/>
            <a:ext cx="11340000" cy="432000"/>
          </a:xfrm>
        </p:spPr>
        <p:txBody>
          <a:bodyPr/>
          <a:lstStyle/>
          <a:p>
            <a:pPr algn="ctr"/>
            <a:r>
              <a:rPr lang="ru-RU" sz="2800" dirty="0" smtClean="0"/>
              <a:t>Образовательные платформы, которые я использую 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16</a:t>
            </a:fld>
            <a:endParaRPr lang="ru-RU" noProof="0"/>
          </a:p>
        </p:txBody>
      </p:sp>
      <p:pic>
        <p:nvPicPr>
          <p:cNvPr id="4" name="Рисунок 3" descr="PiyF7Vy_05E.jpg"/>
          <p:cNvPicPr>
            <a:picLocks noChangeAspect="1"/>
          </p:cNvPicPr>
          <p:nvPr/>
        </p:nvPicPr>
        <p:blipFill>
          <a:blip r:embed="rId2" cstate="print"/>
          <a:srcRect t="10216" r="-665" b="57576"/>
          <a:stretch>
            <a:fillRect/>
          </a:stretch>
        </p:blipFill>
        <p:spPr>
          <a:xfrm>
            <a:off x="178130" y="1432222"/>
            <a:ext cx="4907264" cy="3489054"/>
          </a:xfrm>
          <a:prstGeom prst="rect">
            <a:avLst/>
          </a:prstGeom>
        </p:spPr>
      </p:pic>
      <p:pic>
        <p:nvPicPr>
          <p:cNvPr id="5" name="Рисунок 4" descr="Fxjk881SI6c.jpg"/>
          <p:cNvPicPr>
            <a:picLocks noChangeAspect="1"/>
          </p:cNvPicPr>
          <p:nvPr/>
        </p:nvPicPr>
        <p:blipFill>
          <a:blip r:embed="rId3" cstate="print"/>
          <a:srcRect l="11007" t="39134" r="25501" b="31602"/>
          <a:stretch>
            <a:fillRect/>
          </a:stretch>
        </p:blipFill>
        <p:spPr>
          <a:xfrm>
            <a:off x="5118954" y="2034124"/>
            <a:ext cx="2280062" cy="233533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5979D46-D664-4267-B673-E6B048C084A4}"/>
              </a:ext>
            </a:extLst>
          </p:cNvPr>
          <p:cNvCxnSpPr>
            <a:cxnSpLocks/>
          </p:cNvCxnSpPr>
          <p:nvPr/>
        </p:nvCxnSpPr>
        <p:spPr>
          <a:xfrm>
            <a:off x="0" y="6376553"/>
            <a:ext cx="4629646" cy="49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88" b="57752"/>
          <a:stretch/>
        </p:blipFill>
        <p:spPr bwMode="auto">
          <a:xfrm>
            <a:off x="7378019" y="1468235"/>
            <a:ext cx="4627169" cy="39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5385A3C-2778-4B23-9530-DFD5A61D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smtClean="0"/>
              <a:t>Результаты использования </a:t>
            </a:r>
            <a:r>
              <a:rPr lang="ru-RU" b="1" dirty="0" err="1" smtClean="0"/>
              <a:t>цифровизации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53193EEC-42F5-4A40-BD02-0CE3C0DAE85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5950" y="1045584"/>
            <a:ext cx="2991649" cy="276639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108000" rtlCol="0"/>
          <a:lstStyle/>
          <a:p>
            <a:r>
              <a:rPr lang="ru-RU" sz="1600" dirty="0" smtClean="0"/>
              <a:t>Повышение эффективности процесса обучения</a:t>
            </a:r>
            <a:endParaRPr lang="ru-RU" sz="16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03BE848-3222-4622-8610-FFB9FFFD4138}"/>
              </a:ext>
            </a:extLst>
          </p:cNvPr>
          <p:cNvCxnSpPr>
            <a:cxnSpLocks/>
          </p:cNvCxnSpPr>
          <p:nvPr/>
        </p:nvCxnSpPr>
        <p:spPr>
          <a:xfrm>
            <a:off x="1328838" y="2969232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A1A6A7-6F19-4288-85D6-5B84C5AFEDD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64318" y="1031619"/>
            <a:ext cx="2979630" cy="27328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/>
          <a:lstStyle/>
          <a:p>
            <a:r>
              <a:rPr lang="ru-RU" sz="1600" dirty="0" smtClean="0"/>
              <a:t>Активизация познавательной деятельности детей</a:t>
            </a:r>
            <a:endParaRPr lang="ru-RU" sz="17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BE6D00D-52E6-45D5-93DA-8687991C2967}"/>
              </a:ext>
            </a:extLst>
          </p:cNvPr>
          <p:cNvCxnSpPr>
            <a:cxnSpLocks/>
          </p:cNvCxnSpPr>
          <p:nvPr/>
        </p:nvCxnSpPr>
        <p:spPr>
          <a:xfrm>
            <a:off x="5004548" y="2945483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E28C1D-A3A4-44CF-9AF6-C1E3D7B8967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34598" y="1009402"/>
            <a:ext cx="2980706" cy="27432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rtlCol="0"/>
          <a:lstStyle/>
          <a:p>
            <a:r>
              <a:rPr lang="ru-RU" sz="1600" dirty="0" smtClean="0"/>
              <a:t>Создание общедоступной коллекции </a:t>
            </a:r>
            <a:r>
              <a:rPr lang="ru-RU" sz="1600" dirty="0" err="1" smtClean="0"/>
              <a:t>компьютерно-игровых</a:t>
            </a:r>
            <a:r>
              <a:rPr lang="ru-RU" sz="1600" dirty="0" smtClean="0"/>
              <a:t> методик</a:t>
            </a:r>
            <a:endParaRPr lang="ru-RU" sz="17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85A09F-6080-4B8E-A419-A64803280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17</a:t>
            </a:fld>
            <a:endParaRPr lang="ru-RU"/>
          </a:p>
        </p:txBody>
      </p:sp>
      <p:sp>
        <p:nvSpPr>
          <p:cNvPr id="19" name="Текст 1">
            <a:extLst>
              <a:ext uri="{FF2B5EF4-FFF2-40B4-BE49-F238E27FC236}">
                <a16:creationId xmlns:a16="http://schemas.microsoft.com/office/drawing/2014/main" xmlns="" id="{53193EEC-42F5-4A40-BD02-0CE3C0DAE85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4969" y="3859358"/>
            <a:ext cx="2958881" cy="27195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108000" rtlCol="0"/>
          <a:lstStyle/>
          <a:p>
            <a:r>
              <a:rPr lang="ru-RU" sz="1600" dirty="0" smtClean="0"/>
              <a:t>Создание банка данных по различным направлениям деятельности</a:t>
            </a:r>
            <a:endParaRPr lang="ru-RU" sz="1600" dirty="0"/>
          </a:p>
        </p:txBody>
      </p:sp>
      <p:sp>
        <p:nvSpPr>
          <p:cNvPr id="26" name="Текст 1">
            <a:extLst>
              <a:ext uri="{FF2B5EF4-FFF2-40B4-BE49-F238E27FC236}">
                <a16:creationId xmlns:a16="http://schemas.microsoft.com/office/drawing/2014/main" xmlns="" id="{53193EEC-42F5-4A40-BD02-0CE3C0DAE85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85073" y="3859355"/>
            <a:ext cx="3018253" cy="27433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/>
          <a:lstStyle/>
          <a:p>
            <a:r>
              <a:rPr lang="ru-RU" sz="1600" dirty="0" smtClean="0"/>
              <a:t>Распространение опыта успешного использования дистанционных технологий в образовательно-воспитательном процессе ДОУ</a:t>
            </a:r>
            <a:endParaRPr lang="ru-RU" sz="1600" dirty="0"/>
          </a:p>
        </p:txBody>
      </p:sp>
      <p:sp>
        <p:nvSpPr>
          <p:cNvPr id="27" name="Текст 1">
            <a:extLst>
              <a:ext uri="{FF2B5EF4-FFF2-40B4-BE49-F238E27FC236}">
                <a16:creationId xmlns:a16="http://schemas.microsoft.com/office/drawing/2014/main" xmlns="" id="{53193EEC-42F5-4A40-BD02-0CE3C0DAE85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68299" y="3800104"/>
            <a:ext cx="2982630" cy="281445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rtlCol="0"/>
          <a:lstStyle/>
          <a:p>
            <a:r>
              <a:rPr lang="ru-RU" sz="1600" dirty="0" smtClean="0"/>
              <a:t>Обеспечение массового доступа к дистанционным и облачным технологиям всех групп пользователей</a:t>
            </a:r>
            <a:endParaRPr lang="ru-RU" sz="1600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2BE6D00D-52E6-45D5-93DA-8687991C2967}"/>
              </a:ext>
            </a:extLst>
          </p:cNvPr>
          <p:cNvCxnSpPr>
            <a:cxnSpLocks/>
          </p:cNvCxnSpPr>
          <p:nvPr/>
        </p:nvCxnSpPr>
        <p:spPr>
          <a:xfrm>
            <a:off x="8980802" y="6114214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A03BE848-3222-4622-8610-FFB9FFFD4138}"/>
              </a:ext>
            </a:extLst>
          </p:cNvPr>
          <p:cNvCxnSpPr>
            <a:cxnSpLocks/>
          </p:cNvCxnSpPr>
          <p:nvPr/>
        </p:nvCxnSpPr>
        <p:spPr>
          <a:xfrm>
            <a:off x="5020084" y="6327970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258409DB-08AB-499E-AEE2-60288B07CC14}"/>
              </a:ext>
            </a:extLst>
          </p:cNvPr>
          <p:cNvCxnSpPr>
            <a:cxnSpLocks/>
          </p:cNvCxnSpPr>
          <p:nvPr/>
        </p:nvCxnSpPr>
        <p:spPr>
          <a:xfrm>
            <a:off x="8832616" y="3121632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258409DB-08AB-499E-AEE2-60288B07CC14}"/>
              </a:ext>
            </a:extLst>
          </p:cNvPr>
          <p:cNvCxnSpPr>
            <a:cxnSpLocks/>
          </p:cNvCxnSpPr>
          <p:nvPr/>
        </p:nvCxnSpPr>
        <p:spPr>
          <a:xfrm>
            <a:off x="1293764" y="5926189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6615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build="p" animBg="1"/>
      <p:bldP spid="4" grpId="0" build="p" animBg="1"/>
      <p:bldP spid="19" grpId="0" build="p" animBg="1"/>
      <p:bldP spid="26" grpId="0" build="p" animBg="1"/>
      <p:bldP spid="2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EAE0D-88F0-4123-A369-92983D7E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4000" dirty="0" smtClean="0"/>
              <a:t>Вывод</a:t>
            </a:r>
            <a:endParaRPr lang="ru-RU" sz="4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873866-C6DF-4447-8D2F-8A88CF14E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6548" y="2048557"/>
            <a:ext cx="3975100" cy="1744662"/>
          </a:xfrm>
        </p:spPr>
        <p:txBody>
          <a:bodyPr rtlCol="0"/>
          <a:lstStyle/>
          <a:p>
            <a:pPr rtl="0"/>
            <a:r>
              <a:rPr lang="ru-RU" sz="2800" dirty="0" smtClean="0">
                <a:solidFill>
                  <a:srgbClr val="3399FF"/>
                </a:solidFill>
              </a:rPr>
              <a:t>ЦОС органично входит в нашу деятельность. Создает новые возможности и реалии.</a:t>
            </a:r>
            <a:endParaRPr lang="ru-RU" sz="2800" dirty="0">
              <a:solidFill>
                <a:srgbClr val="3399FF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7A106A1-5BFA-4033-8A49-0E0F2A688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18</a:t>
            </a:fld>
            <a:endParaRPr lang="ru-RU" dirty="0"/>
          </a:p>
        </p:txBody>
      </p:sp>
      <p:pic>
        <p:nvPicPr>
          <p:cNvPr id="13" name="Рисунок 12" descr="Fotolia_44502616_S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7677" b="767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096664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Online_Tool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5537" r="5537"/>
          <a:stretch>
            <a:fillRect/>
          </a:stretch>
        </p:blipFill>
        <p:spPr>
          <a:xfrm>
            <a:off x="0" y="0"/>
            <a:ext cx="12192000" cy="6786563"/>
          </a:xfr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A851B3CA-790D-465D-9B97-AA9876E357B9}"/>
              </a:ext>
            </a:extLst>
          </p:cNvPr>
          <p:cNvSpPr/>
          <p:nvPr/>
        </p:nvSpPr>
        <p:spPr>
          <a:xfrm>
            <a:off x="6383502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539896" y="3218213"/>
            <a:ext cx="3571782" cy="1546386"/>
          </a:xfrm>
        </p:spPr>
        <p:txBody>
          <a:bodyPr rtlCol="0"/>
          <a:lstStyle/>
          <a:p>
            <a:pPr rtl="0"/>
            <a:r>
              <a:rPr lang="ru-RU" sz="4600" noProof="1"/>
              <a:t>Спасибо за внимание!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484822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8567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76" y="593766"/>
            <a:ext cx="4416225" cy="4036782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3600" noProof="1" smtClean="0">
                <a:solidFill>
                  <a:schemeClr val="accent1"/>
                </a:solidFill>
              </a:rPr>
              <a:t>Развитие цифрового образования в ДОУ</a:t>
            </a:r>
            <a:endParaRPr lang="ru-RU" sz="3600" noProof="1">
              <a:solidFill>
                <a:schemeClr val="accent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5610602" y="3577690"/>
            <a:ext cx="5749483" cy="1343026"/>
          </a:xfrm>
        </p:spPr>
        <p:txBody>
          <a:bodyPr rtlCol="0"/>
          <a:lstStyle/>
          <a:p>
            <a:pPr rtl="0"/>
            <a:endParaRPr lang="ru-RU" noProof="1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68893E2F-227D-4472-B59F-3DEBF46C0EDC}"/>
              </a:ext>
            </a:extLst>
          </p:cNvPr>
          <p:cNvCxnSpPr>
            <a:cxnSpLocks/>
          </p:cNvCxnSpPr>
          <p:nvPr/>
        </p:nvCxnSpPr>
        <p:spPr bwMode="ltGray">
          <a:xfrm>
            <a:off x="5348910" y="5669294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CAA3871B-5A80-4D63-B9BD-FFAB1FF70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66254" y="2018805"/>
            <a:ext cx="5213267" cy="4191989"/>
          </a:xfrm>
        </p:spPr>
        <p:txBody>
          <a:bodyPr rtlCol="0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В настоящее время окружающее цифровое пространство стало неотъемлемой составляющей жизни ребёнка, начиная с раннего возраста. Для  современных детей познавательная, исследовательская, игровая деятельность с помощью компьютерных средств является повседневным, привлекательным занятием, доступным способом получения новых знаний и впечатлений.</a:t>
            </a:r>
            <a:endParaRPr lang="ru-RU" sz="2000" noProof="1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AEF3E39-2332-4C12-9142-1DB674D9F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2</a:t>
            </a:fld>
            <a:endParaRPr lang="ru-RU" noProof="1"/>
          </a:p>
        </p:txBody>
      </p:sp>
      <p:pic>
        <p:nvPicPr>
          <p:cNvPr id="8" name="Рисунок 7" descr="L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5773" y="-1"/>
            <a:ext cx="6436424" cy="5367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0665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5769" y="0"/>
            <a:ext cx="6400801" cy="5332021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3</a:t>
            </a:fld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98764" y="950026"/>
            <a:ext cx="4393870" cy="401386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Государственная программа Российской Федерации «Развитие образования» на 2018 — 2025 годы включает в себя приоритетный проект «Современная цифровая образовательная среда в Российской Федерации»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8893E2F-227D-4472-B59F-3DEBF46C0EDC}"/>
              </a:ext>
            </a:extLst>
          </p:cNvPr>
          <p:cNvCxnSpPr>
            <a:cxnSpLocks/>
          </p:cNvCxnSpPr>
          <p:nvPr/>
        </p:nvCxnSpPr>
        <p:spPr bwMode="ltGray">
          <a:xfrm>
            <a:off x="5348911" y="5728670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21352" y="4809507"/>
            <a:ext cx="4974545" cy="1603168"/>
          </a:xfrm>
        </p:spPr>
        <p:txBody>
          <a:bodyPr rtlCol="0"/>
          <a:lstStyle/>
          <a:p>
            <a:r>
              <a:rPr lang="ru-RU" dirty="0" smtClean="0"/>
              <a:t>Разберем более подробно, что же такое ЦОС в ДОУ?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</a:extLst>
          </p:cNvPr>
          <p:cNvCxnSpPr>
            <a:cxnSpLocks/>
          </p:cNvCxnSpPr>
          <p:nvPr/>
        </p:nvCxnSpPr>
        <p:spPr bwMode="ltGray">
          <a:xfrm>
            <a:off x="443221" y="4671766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23" name="Рисунок 22" descr="f3a6cebb8caa729f33446067e226f6b1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094" r="1094"/>
          <a:stretch>
            <a:fillRect/>
          </a:stretch>
        </p:blipFill>
        <p:spPr>
          <a:xfrm>
            <a:off x="432000" y="0"/>
            <a:ext cx="5472000" cy="4310743"/>
          </a:xfrm>
        </p:spPr>
      </p:pic>
      <p:sp>
        <p:nvSpPr>
          <p:cNvPr id="31" name="Текст 30"/>
          <p:cNvSpPr>
            <a:spLocks noGrp="1"/>
          </p:cNvSpPr>
          <p:nvPr>
            <p:ph type="body" sz="quarter" idx="14"/>
          </p:nvPr>
        </p:nvSpPr>
        <p:spPr>
          <a:xfrm>
            <a:off x="6288001" y="415636"/>
            <a:ext cx="5159811" cy="5925787"/>
          </a:xfrm>
        </p:spPr>
        <p:txBody>
          <a:bodyPr/>
          <a:lstStyle/>
          <a:p>
            <a:r>
              <a:rPr lang="ru-RU" sz="2000" b="1" dirty="0" smtClean="0">
                <a:latin typeface="Calibri" pitchFamily="34" charset="0"/>
              </a:rPr>
              <a:t>Цифровая образовательная среда (ЦОС)– </a:t>
            </a:r>
            <a:r>
              <a:rPr lang="ru-RU" sz="2000" dirty="0" smtClean="0">
                <a:latin typeface="Calibri" pitchFamily="34" charset="0"/>
              </a:rPr>
              <a:t>это открытая совокупность информационных систем, предназначенных для обеспечения различных задач образовательного процесса.</a:t>
            </a:r>
          </a:p>
          <a:p>
            <a:r>
              <a:rPr lang="ru-RU" sz="2000" dirty="0" smtClean="0">
                <a:latin typeface="Calibri" pitchFamily="34" charset="0"/>
              </a:rPr>
              <a:t>Дошкольники, знакомясь с компьютерными технологиями и узнавая их возможности, испытывают интерес, удивление и радость от общения с ними. Интерактивные обучающие игры дают возможность организовать одновременное обучение детей, обладающих различными способностями и возможностями, выстраивать образовательную деятельность на основе индивидуальных особенностей каждого ребенка. Цифровые технологии являются эффективным средством для решения задач развивающего обучения и реализации деятельного подхода, обогащения развивающей среды ДОУ. </a:t>
            </a: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733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41268" y="5158715"/>
            <a:ext cx="5014005" cy="1206459"/>
          </a:xfrm>
        </p:spPr>
        <p:txBody>
          <a:bodyPr rtlCol="0"/>
          <a:lstStyle/>
          <a:p>
            <a:pPr algn="ctr" rtl="0"/>
            <a:r>
              <a:rPr lang="ru-RU" dirty="0" smtClean="0"/>
              <a:t>Значение </a:t>
            </a:r>
            <a:r>
              <a:rPr lang="ru-RU" dirty="0" err="1" smtClean="0"/>
              <a:t>цифровизации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</a:extLst>
          </p:cNvPr>
          <p:cNvCxnSpPr>
            <a:cxnSpLocks/>
          </p:cNvCxnSpPr>
          <p:nvPr/>
        </p:nvCxnSpPr>
        <p:spPr bwMode="gray">
          <a:xfrm>
            <a:off x="502599" y="4894852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74694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40" name="Рисунок 39" descr="879147_1000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7575" r="7575"/>
          <a:stretch>
            <a:fillRect/>
          </a:stretch>
        </p:blipFill>
        <p:spPr>
          <a:xfrm>
            <a:off x="432000" y="0"/>
            <a:ext cx="5472000" cy="4488873"/>
          </a:xfrm>
        </p:spPr>
      </p:pic>
      <p:sp>
        <p:nvSpPr>
          <p:cNvPr id="35" name="Текст 34"/>
          <p:cNvSpPr>
            <a:spLocks noGrp="1"/>
          </p:cNvSpPr>
          <p:nvPr>
            <p:ph type="body" sz="quarter" idx="20"/>
          </p:nvPr>
        </p:nvSpPr>
        <p:spPr>
          <a:xfrm>
            <a:off x="6780810" y="771896"/>
            <a:ext cx="5047013" cy="439387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</a:rPr>
              <a:t>Цифровые технологии являются эффективным средством для решения задач развивающего обучения и реализации деятельного подхода, обогащения развивающей среды ДОУ.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</a:rPr>
              <a:t>В процессе решения виртуальных образовательных задач у детей развиваются творческий потенциал, инициатива, любознательность, настойчивость, трудолюбие, ответственность, что является целевыми ориентирами ФГОС дошкольного образования.</a:t>
            </a: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9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звитие-сети-оптимизирование-seo-и-идея-проекта-вебсайта-128494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4465" y="3443843"/>
            <a:ext cx="3187535" cy="3187535"/>
          </a:xfrm>
          <a:prstGeom prst="rect">
            <a:avLst/>
          </a:prstGeom>
        </p:spPr>
      </p:pic>
      <p:sp>
        <p:nvSpPr>
          <p:cNvPr id="73" name="Заголовок 72">
            <a:extLst>
              <a:ext uri="{FF2B5EF4-FFF2-40B4-BE49-F238E27FC236}">
                <a16:creationId xmlns:a16="http://schemas.microsoft.com/office/drawing/2014/main" xmlns="" id="{59944BFF-EB0E-47AA-AE6D-B2808E11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Единое информационно-образовательное пространство детского сада обеспечит:</a:t>
            </a:r>
            <a:endParaRPr lang="ru-RU" dirty="0"/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xmlns="" id="{80BC67F4-4E33-4709-9D60-593B322A8C48}"/>
              </a:ext>
            </a:extLst>
          </p:cNvPr>
          <p:cNvCxnSpPr>
            <a:cxnSpLocks/>
          </p:cNvCxnSpPr>
          <p:nvPr/>
        </p:nvCxnSpPr>
        <p:spPr>
          <a:xfrm>
            <a:off x="454813" y="1527542"/>
            <a:ext cx="8392304" cy="43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Текст 75">
            <a:extLst>
              <a:ext uri="{FF2B5EF4-FFF2-40B4-BE49-F238E27FC236}">
                <a16:creationId xmlns:a16="http://schemas.microsoft.com/office/drawing/2014/main" xmlns="" id="{F85615EC-ED58-4535-8364-5453CA87C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62" y="1876302"/>
            <a:ext cx="10161728" cy="3769310"/>
          </a:xfrm>
        </p:spPr>
        <p:txBody>
          <a:bodyPr rtlCol="0"/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создание дополнительных условий для социализации детей;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формирование критического мышления в условиях работы с информацией, способностей осуществлять выбор и нести за него ответственность;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формирование творческих навыков;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формирование навыков коллективной работы и совместного мышления, умения сотрудничать со сверстниками и взрослыми;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развитие инициативы;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развитие коммуникативных способностей и навыков выступлений;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проведение культурно-просветительской работы (правовое, эстетическое и др. воспитание).</a:t>
            </a:r>
            <a:endParaRPr lang="ru-RU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82747A2-82B9-46DD-AB31-C25C5835E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6</a:t>
            </a:fld>
            <a:endParaRPr lang="ru-RU" noProof="1"/>
          </a:p>
        </p:txBody>
      </p:sp>
    </p:spTree>
    <p:extLst>
      <p:ext uri="{BB962C8B-B14F-4D97-AF65-F5344CB8AC3E}">
        <p14:creationId xmlns="" xmlns:p14="http://schemas.microsoft.com/office/powerpoint/2010/main" val="1283557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FB75A2-ED76-4879-9DA8-A4CFA762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Задачи цифровизации в дошкольном образовании</a:t>
            </a:r>
            <a:endParaRPr lang="ru-RU" noProof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BFB630-797D-4BB3-8868-CBF966536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04162"/>
            <a:ext cx="3600000" cy="843148"/>
          </a:xfrm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r>
              <a:rPr lang="ru-RU" dirty="0" smtClean="0"/>
              <a:t>Для дошкольников:</a:t>
            </a:r>
            <a:endParaRPr lang="ru-RU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989F7C25-3463-4C76-A455-D20A312326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256312"/>
            <a:ext cx="3600000" cy="3823026"/>
          </a:xfrm>
        </p:spPr>
        <p:txBody>
          <a:bodyPr lIns="137160" rIns="137160" rtlCol="0"/>
          <a:lstStyle/>
          <a:p>
            <a:r>
              <a:rPr lang="ru-RU" dirty="0" smtClean="0"/>
              <a:t>расширение возможностей построения образовательной траектории;</a:t>
            </a:r>
          </a:p>
          <a:p>
            <a:r>
              <a:rPr lang="ru-RU" dirty="0" smtClean="0"/>
              <a:t>доступ к самым современным образовательным ресурсам;</a:t>
            </a:r>
          </a:p>
          <a:p>
            <a:r>
              <a:rPr lang="ru-RU" dirty="0" smtClean="0"/>
              <a:t> растворение рамок образовательных организаций до масштабов всего мира.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DD4EA26-D1CF-447D-9275-30DF8584DD6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2000" y="1389414"/>
            <a:ext cx="3600000" cy="843148"/>
          </a:xfrm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2">
                <a:lumMod val="75000"/>
              </a:schemeClr>
            </a:solidFill>
          </a:ln>
        </p:spPr>
        <p:txBody>
          <a:bodyPr rtlCol="0"/>
          <a:lstStyle/>
          <a:p>
            <a:r>
              <a:rPr lang="ru-RU" dirty="0" smtClean="0"/>
              <a:t>Для родителей:</a:t>
            </a:r>
            <a:endParaRPr lang="ru-RU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B992CF22-512B-4CE4-8046-E36F2B7A9AC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256312"/>
            <a:ext cx="3600000" cy="3823026"/>
          </a:xfrm>
        </p:spPr>
        <p:txBody>
          <a:bodyPr lIns="137160" rIns="137160" rtlCol="0"/>
          <a:lstStyle/>
          <a:p>
            <a:r>
              <a:rPr lang="ru-RU" dirty="0" smtClean="0"/>
              <a:t>расширение образовательных возможностей для ребенка;</a:t>
            </a:r>
          </a:p>
          <a:p>
            <a:r>
              <a:rPr lang="ru-RU" dirty="0" smtClean="0"/>
              <a:t>повышение прозрачности образовательного процесса;</a:t>
            </a:r>
          </a:p>
          <a:p>
            <a:r>
              <a:rPr lang="ru-RU" dirty="0" smtClean="0"/>
              <a:t>облегчение коммуникации со всеми участниками образовательного процесса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4896734-70E8-4052-A63A-95F4F8DD00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2000" y="1389414"/>
            <a:ext cx="3600000" cy="807522"/>
          </a:xfrm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1"/>
            </a:solidFill>
          </a:ln>
        </p:spPr>
        <p:txBody>
          <a:bodyPr rtlCol="0"/>
          <a:lstStyle/>
          <a:p>
            <a:r>
              <a:rPr lang="ru-RU" dirty="0" smtClean="0"/>
              <a:t>Для воспитателя:</a:t>
            </a:r>
            <a:endParaRPr lang="ru-RU" dirty="0"/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xmlns="" id="{E7952536-315E-4C3D-883B-243405D2989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222368"/>
            <a:ext cx="3600000" cy="3857797"/>
          </a:xfrm>
        </p:spPr>
        <p:txBody>
          <a:bodyPr lIns="137160" rIns="137160" rtlCol="0"/>
          <a:lstStyle/>
          <a:p>
            <a:r>
              <a:rPr lang="ru-RU" dirty="0" smtClean="0"/>
              <a:t>повышение удобства мониторинга за образовательным процессом;</a:t>
            </a:r>
          </a:p>
          <a:p>
            <a:r>
              <a:rPr lang="ru-RU" dirty="0" smtClean="0"/>
              <a:t>формирование новых возможностей организации образовательного процесса;</a:t>
            </a:r>
          </a:p>
          <a:p>
            <a:r>
              <a:rPr lang="ru-RU" dirty="0" smtClean="0"/>
              <a:t>формирование новых условий для мотивации дошкольников при выполнении заданий;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6B98374-402C-493E-B043-05E76BE57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7</a:t>
            </a:fld>
            <a:endParaRPr lang="ru-RU" noProof="1"/>
          </a:p>
        </p:txBody>
      </p:sp>
    </p:spTree>
    <p:extLst>
      <p:ext uri="{BB962C8B-B14F-4D97-AF65-F5344CB8AC3E}">
        <p14:creationId xmlns="" xmlns:p14="http://schemas.microsoft.com/office/powerpoint/2010/main" val="469580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15" grpId="0" build="p" animBg="1"/>
      <p:bldP spid="5" grpId="0" build="p" animBg="1"/>
      <p:bldP spid="16" grpId="0" build="p" animBg="1"/>
      <p:bldP spid="6" grpId="0" build="p" animBg="1"/>
      <p:bldP spid="1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цифровое-образовани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2386" y="2159606"/>
            <a:ext cx="5259614" cy="341470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F218344-56B2-4D7E-A91A-A9A083F4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55200" cy="779283"/>
          </a:xfrm>
        </p:spPr>
        <p:txBody>
          <a:bodyPr rtlCol="0"/>
          <a:lstStyle/>
          <a:p>
            <a:r>
              <a:rPr lang="ru-RU" sz="2800" b="1" dirty="0" smtClean="0"/>
              <a:t>Направление моей деятельности при </a:t>
            </a:r>
            <a:r>
              <a:rPr lang="ru-RU" sz="2800" b="1" dirty="0" err="1" smtClean="0"/>
              <a:t>цифровизации</a:t>
            </a:r>
            <a:r>
              <a:rPr lang="ru-RU" sz="2800" b="1" dirty="0" smtClean="0"/>
              <a:t> педагогического процесса: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0099E5-DE93-4E9D-9158-ED2F595D3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9"/>
          </p:nvPr>
        </p:nvSpPr>
        <p:spPr>
          <a:xfrm>
            <a:off x="332510" y="1460665"/>
            <a:ext cx="10913423" cy="4476997"/>
          </a:xfrm>
        </p:spPr>
        <p:txBody>
          <a:bodyPr wrap="square"/>
          <a:lstStyle/>
          <a:p>
            <a:r>
              <a:rPr lang="ru-RU" dirty="0" smtClean="0"/>
              <a:t>1. Использование информационных ресурсов сети Интернет в организации познавательной деятельности дошкольников в организованной учебной деятельности.</a:t>
            </a:r>
          </a:p>
          <a:p>
            <a:r>
              <a:rPr lang="ru-RU" dirty="0" smtClean="0"/>
              <a:t>2. Дистанционное образование, повышение квалификации.</a:t>
            </a:r>
          </a:p>
          <a:p>
            <a:r>
              <a:rPr lang="ru-RU" dirty="0" smtClean="0"/>
              <a:t>3. Внедрение информационных технологий и ресурсов сети Интернет в отдельные этапы традиционного занятия.</a:t>
            </a:r>
          </a:p>
          <a:p>
            <a:r>
              <a:rPr lang="ru-RU" dirty="0" smtClean="0"/>
              <a:t>4. Создание </a:t>
            </a:r>
            <a:r>
              <a:rPr lang="ru-RU" dirty="0" err="1" smtClean="0"/>
              <a:t>Интернет-занятий</a:t>
            </a:r>
            <a:r>
              <a:rPr lang="ru-RU" dirty="0" smtClean="0"/>
              <a:t>, интегрированных занятий.</a:t>
            </a:r>
          </a:p>
          <a:p>
            <a:r>
              <a:rPr lang="ru-RU" dirty="0" smtClean="0"/>
              <a:t>5. Занятия на основе готовых программных продуктов.</a:t>
            </a:r>
          </a:p>
          <a:p>
            <a:r>
              <a:rPr lang="ru-RU" dirty="0" smtClean="0"/>
              <a:t>6. Разработка собственного программного обеспечения, формирование и использование ресурсной базы </a:t>
            </a:r>
            <a:r>
              <a:rPr lang="ru-RU" dirty="0" err="1" smtClean="0"/>
              <a:t>медиатеки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7. Создание банка данных развития дошкольников, базы </a:t>
            </a:r>
            <a:r>
              <a:rPr lang="ru-RU" dirty="0" err="1" smtClean="0"/>
              <a:t>портфолио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8944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>
                <a:solidFill>
                  <a:schemeClr val="tx1"/>
                </a:solidFill>
              </a:rPr>
              <a:t>Цифровая образовательная среда в нашем ДОУ</a:t>
            </a:r>
            <a:endParaRPr lang="ru-RU" noProof="1">
              <a:solidFill>
                <a:schemeClr val="tx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9</a:t>
            </a:fld>
            <a:endParaRPr lang="ru-RU" noProof="1"/>
          </a:p>
        </p:txBody>
      </p:sp>
      <p:sp>
        <p:nvSpPr>
          <p:cNvPr id="30" name="Прямоугольник с одним скругленным углом 29"/>
          <p:cNvSpPr/>
          <p:nvPr/>
        </p:nvSpPr>
        <p:spPr>
          <a:xfrm>
            <a:off x="5522024" y="1270661"/>
            <a:ext cx="3633850" cy="2470066"/>
          </a:xfrm>
          <a:prstGeom prst="round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с одним скругленным углом 30"/>
          <p:cNvSpPr/>
          <p:nvPr/>
        </p:nvSpPr>
        <p:spPr>
          <a:xfrm rot="10800000">
            <a:off x="1840671" y="3738745"/>
            <a:ext cx="3669477" cy="2424548"/>
          </a:xfrm>
          <a:prstGeom prst="round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с одним скругленным углом 31"/>
          <p:cNvSpPr/>
          <p:nvPr/>
        </p:nvSpPr>
        <p:spPr>
          <a:xfrm flipV="1">
            <a:off x="5522024" y="3752603"/>
            <a:ext cx="3633850" cy="2410689"/>
          </a:xfrm>
          <a:prstGeom prst="round1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одним скругленным углом 32"/>
          <p:cNvSpPr/>
          <p:nvPr/>
        </p:nvSpPr>
        <p:spPr>
          <a:xfrm flipH="1">
            <a:off x="1840675" y="1270660"/>
            <a:ext cx="3669476" cy="2470067"/>
          </a:xfrm>
          <a:prstGeom prst="round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25682" y="1401289"/>
            <a:ext cx="3075709" cy="2208810"/>
          </a:xfrm>
        </p:spPr>
        <p:txBody>
          <a:bodyPr rtlCol="0"/>
          <a:lstStyle/>
          <a:p>
            <a:pPr rtl="0"/>
            <a:r>
              <a:rPr lang="ru-RU" sz="1600" b="1" noProof="1" smtClean="0">
                <a:solidFill>
                  <a:schemeClr val="bg1"/>
                </a:solidFill>
                <a:latin typeface="Calibri" pitchFamily="34" charset="0"/>
              </a:rPr>
              <a:t>Инфраструктура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Каналы связи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Единая сеть передачи данных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Оборудование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Локальные сети</a:t>
            </a:r>
          </a:p>
          <a:p>
            <a:pPr algn="l" rtl="0">
              <a:buFont typeface="Arial" pitchFamily="34" charset="0"/>
              <a:buChar char="•"/>
            </a:pPr>
            <a:endParaRPr lang="ru-RU" noProof="1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57553" y="1391760"/>
            <a:ext cx="3106437" cy="2206463"/>
          </a:xfrm>
        </p:spPr>
        <p:txBody>
          <a:bodyPr rtlCol="0"/>
          <a:lstStyle/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ru-RU" sz="1600" b="1" noProof="1" smtClean="0">
                <a:solidFill>
                  <a:schemeClr val="bg1"/>
                </a:solidFill>
                <a:latin typeface="Calibri" pitchFamily="34" charset="0"/>
              </a:rPr>
              <a:t>Ресурсы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</a:rPr>
              <a:t>Электронные книги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</a:rPr>
              <a:t>Цифровые и электронные ресурсы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</a:rPr>
              <a:t>Подписки на образовательные каналы</a:t>
            </a:r>
            <a:endParaRPr lang="ru-RU" sz="1600" noProof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036189" y="3849954"/>
            <a:ext cx="3200829" cy="2099584"/>
          </a:xfrm>
        </p:spPr>
        <p:txBody>
          <a:bodyPr rtlCol="0"/>
          <a:lstStyle/>
          <a:p>
            <a:pPr rtl="0"/>
            <a:r>
              <a:rPr lang="ru-RU" sz="1600" b="1" noProof="1" smtClean="0">
                <a:solidFill>
                  <a:schemeClr val="bg1"/>
                </a:solidFill>
                <a:latin typeface="Calibri" pitchFamily="34" charset="0"/>
              </a:rPr>
              <a:t>Кадры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</a:rPr>
              <a:t>Повышение квалификации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</a:rPr>
              <a:t>Самообразование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</a:rPr>
              <a:t>Портфолио воспитателя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</a:rPr>
              <a:t>Трансляция опыта</a:t>
            </a:r>
            <a:endParaRPr lang="ru-RU" sz="1600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759532" y="3906982"/>
            <a:ext cx="3063833" cy="2066305"/>
          </a:xfrm>
        </p:spPr>
        <p:txBody>
          <a:bodyPr rtlCol="0"/>
          <a:lstStyle/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ru-RU" sz="1600" b="1" noProof="1" smtClean="0">
                <a:solidFill>
                  <a:schemeClr val="bg1"/>
                </a:solidFill>
                <a:latin typeface="Calibri" pitchFamily="34" charset="0"/>
              </a:rPr>
              <a:t>Методика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</a:rPr>
              <a:t>Онлайн обучение</a:t>
            </a:r>
          </a:p>
          <a:p>
            <a:pPr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noProof="1" smtClean="0">
                <a:solidFill>
                  <a:schemeClr val="bg1"/>
                </a:solidFill>
                <a:latin typeface="Calibri" pitchFamily="34" charset="0"/>
              </a:rPr>
              <a:t>Индивидуальные обучения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745170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f33781529_win32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677660_TF33781529" id="{A44938B0-BC5A-4767-BF30-38C8000CE585}" vid="{A994127E-A67F-4C85-9FD0-DD3FF82BA15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tf33781529_win32</Template>
  <TotalTime>0</TotalTime>
  <Words>621</Words>
  <Application>Microsoft Office PowerPoint</Application>
  <PresentationFormat>Произвольный</PresentationFormat>
  <Paragraphs>108</Paragraphs>
  <Slides>19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tf33781529_win32</vt:lpstr>
      <vt:lpstr>Методический семинар «Цифровизация образования: новые условия, новые возможности</vt:lpstr>
      <vt:lpstr>Слайд 2</vt:lpstr>
      <vt:lpstr>Слайд 3</vt:lpstr>
      <vt:lpstr>Разберем более подробно, что же такое ЦОС в ДОУ?</vt:lpstr>
      <vt:lpstr>Значение цифровизации</vt:lpstr>
      <vt:lpstr>Единое информационно-образовательное пространство детского сада обеспечит:</vt:lpstr>
      <vt:lpstr>Задачи цифровизации в дошкольном образовании</vt:lpstr>
      <vt:lpstr>Направление моей деятельности при цифровизации педагогического процесса:</vt:lpstr>
      <vt:lpstr>Цифровая образовательная среда в нашем ДОУ</vt:lpstr>
      <vt:lpstr>Информационно-образовательные ресурсы в моей работе</vt:lpstr>
      <vt:lpstr>Мультимедийная установка в группе</vt:lpstr>
      <vt:lpstr>Использование на мероприятиях </vt:lpstr>
      <vt:lpstr>Развитие театрализованной деятельности детей посредством ЦОС</vt:lpstr>
      <vt:lpstr>ЦОС в нашем ДОУ</vt:lpstr>
      <vt:lpstr>Дистанционные формы работы </vt:lpstr>
      <vt:lpstr>Образовательные платформы, которые я использую </vt:lpstr>
      <vt:lpstr>Результаты использования цифровизации: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2021-02-02T10:06:30Z</dcterms:created>
  <dcterms:modified xsi:type="dcterms:W3CDTF">2021-02-04T18:57:38Z</dcterms:modified>
</cp:coreProperties>
</file>