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7" r:id="rId6"/>
    <p:sldId id="261" r:id="rId7"/>
    <p:sldId id="262" r:id="rId8"/>
    <p:sldId id="263" r:id="rId9"/>
    <p:sldId id="265" r:id="rId10"/>
    <p:sldId id="266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11"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84" autoAdjust="0"/>
  </p:normalViewPr>
  <p:slideViewPr>
    <p:cSldViewPr>
      <p:cViewPr varScale="1">
        <p:scale>
          <a:sx n="75" d="100"/>
          <a:sy n="75" d="100"/>
        </p:scale>
        <p:origin x="-46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7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75BA37-968D-45BD-82DA-B04A704CAEB5}" type="datetimeFigureOut">
              <a:rPr lang="ru-RU" smtClean="0"/>
              <a:pPr/>
              <a:t>27.04.2009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E0F7F8-356D-42F6-873E-351331AFA6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DB6410-B93F-4DCE-8095-49376B3A82C0}" type="datetimeFigureOut">
              <a:rPr lang="ru-RU" smtClean="0"/>
              <a:pPr/>
              <a:t>27.04.2009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36F5A2-FA68-4D25-B2DB-D0BA0E1862D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6F5A2-FA68-4D25-B2DB-D0BA0E1862D1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36F5A2-FA68-4D25-B2DB-D0BA0E1862D1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36FF-CE47-42A0-910B-A92F513D8DB4}" type="datetimeFigureOut">
              <a:rPr lang="ru-RU" smtClean="0"/>
              <a:pPr/>
              <a:t>27.04.2009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3B688-C740-426E-AF4F-06D9D749D2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36FF-CE47-42A0-910B-A92F513D8DB4}" type="datetimeFigureOut">
              <a:rPr lang="ru-RU" smtClean="0"/>
              <a:pPr/>
              <a:t>27.04.2009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3B688-C740-426E-AF4F-06D9D749D2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36FF-CE47-42A0-910B-A92F513D8DB4}" type="datetimeFigureOut">
              <a:rPr lang="ru-RU" smtClean="0"/>
              <a:pPr/>
              <a:t>27.04.2009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3B688-C740-426E-AF4F-06D9D749D2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36FF-CE47-42A0-910B-A92F513D8DB4}" type="datetimeFigureOut">
              <a:rPr lang="ru-RU" smtClean="0"/>
              <a:pPr/>
              <a:t>27.04.2009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3B688-C740-426E-AF4F-06D9D749D2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36FF-CE47-42A0-910B-A92F513D8DB4}" type="datetimeFigureOut">
              <a:rPr lang="ru-RU" smtClean="0"/>
              <a:pPr/>
              <a:t>27.04.2009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3B688-C740-426E-AF4F-06D9D749D2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36FF-CE47-42A0-910B-A92F513D8DB4}" type="datetimeFigureOut">
              <a:rPr lang="ru-RU" smtClean="0"/>
              <a:pPr/>
              <a:t>27.04.2009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3B688-C740-426E-AF4F-06D9D749D2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36FF-CE47-42A0-910B-A92F513D8DB4}" type="datetimeFigureOut">
              <a:rPr lang="ru-RU" smtClean="0"/>
              <a:pPr/>
              <a:t>27.04.2009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3B688-C740-426E-AF4F-06D9D749D2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36FF-CE47-42A0-910B-A92F513D8DB4}" type="datetimeFigureOut">
              <a:rPr lang="ru-RU" smtClean="0"/>
              <a:pPr/>
              <a:t>27.04.2009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3B688-C740-426E-AF4F-06D9D749D2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36FF-CE47-42A0-910B-A92F513D8DB4}" type="datetimeFigureOut">
              <a:rPr lang="ru-RU" smtClean="0"/>
              <a:pPr/>
              <a:t>27.04.2009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3B688-C740-426E-AF4F-06D9D749D2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A36FF-CE47-42A0-910B-A92F513D8DB4}" type="datetimeFigureOut">
              <a:rPr lang="ru-RU" smtClean="0"/>
              <a:pPr/>
              <a:t>27.04.2009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3B688-C740-426E-AF4F-06D9D749D24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142976" y="1857364"/>
            <a:ext cx="6929486" cy="2143140"/>
          </a:xfrm>
        </p:spPr>
        <p:txBody>
          <a:bodyPr anchor="b"/>
          <a:lstStyle>
            <a:lvl1pPr algn="l">
              <a:defRPr sz="16600" b="0"/>
            </a:lvl1pPr>
          </a:lstStyle>
          <a:p>
            <a:r>
              <a:rPr lang="ru-RU" dirty="0" smtClean="0"/>
              <a:t>П О Р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 hasCustomPrompt="1"/>
          </p:nvPr>
        </p:nvSpPr>
        <p:spPr>
          <a:xfrm>
            <a:off x="1000100" y="500043"/>
            <a:ext cx="7072362" cy="857255"/>
          </a:xfrm>
        </p:spPr>
        <p:txBody>
          <a:bodyPr anchor="ctr" anchorCtr="0"/>
          <a:lstStyle>
            <a:lvl1pPr marL="0" indent="0" algn="l">
              <a:buNone/>
              <a:defRPr sz="3600" b="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                Типы речи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142976" y="4000504"/>
            <a:ext cx="2000264" cy="2363781"/>
          </a:xfrm>
        </p:spPr>
        <p:txBody>
          <a:bodyPr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ru-RU" sz="1400" dirty="0" smtClean="0"/>
              <a:t>Что произошло?</a:t>
            </a:r>
          </a:p>
          <a:p>
            <a:r>
              <a:rPr lang="ru-RU" sz="1400" dirty="0" smtClean="0"/>
              <a:t>Несколько рисунков-</a:t>
            </a:r>
          </a:p>
          <a:p>
            <a:r>
              <a:rPr lang="ru-RU" sz="1400" dirty="0" smtClean="0"/>
              <a:t>фотографий; глаголы</a:t>
            </a:r>
            <a:endParaRPr lang="ru-RU" sz="1400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500430" y="4000504"/>
            <a:ext cx="1947866" cy="2435219"/>
          </a:xfrm>
        </p:spPr>
        <p:txBody>
          <a:bodyPr/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r>
              <a:rPr lang="ru-RU" sz="1400" dirty="0" smtClean="0"/>
              <a:t>Какой?</a:t>
            </a:r>
          </a:p>
          <a:p>
            <a:r>
              <a:rPr lang="ru-RU" sz="1400" dirty="0" smtClean="0"/>
              <a:t>Один рисунок-</a:t>
            </a:r>
          </a:p>
          <a:p>
            <a:r>
              <a:rPr lang="ru-RU" sz="1400" dirty="0" smtClean="0"/>
              <a:t>фотография;</a:t>
            </a:r>
          </a:p>
          <a:p>
            <a:r>
              <a:rPr lang="ru-RU" sz="1400" dirty="0" smtClean="0"/>
              <a:t>прилагательное</a:t>
            </a:r>
            <a:endParaRPr lang="ru-RU" sz="14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072198" y="4000504"/>
            <a:ext cx="1928826" cy="2363781"/>
          </a:xfrm>
        </p:spPr>
        <p:txBody>
          <a:bodyPr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ru-RU" sz="1400" dirty="0" smtClean="0"/>
              <a:t>Почему?</a:t>
            </a:r>
          </a:p>
          <a:p>
            <a:r>
              <a:rPr lang="ru-RU" sz="1400" dirty="0" smtClean="0"/>
              <a:t>Нет рисунка-</a:t>
            </a:r>
          </a:p>
          <a:p>
            <a:r>
              <a:rPr lang="ru-RU" sz="1400" dirty="0" smtClean="0"/>
              <a:t>фотографии; </a:t>
            </a:r>
          </a:p>
          <a:p>
            <a:r>
              <a:rPr lang="ru-RU" sz="1400" dirty="0" smtClean="0"/>
              <a:t>наречие</a:t>
            </a:r>
            <a:endParaRPr lang="ru-RU" sz="14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A36FF-CE47-42A0-910B-A92F513D8DB4}" type="datetimeFigureOut">
              <a:rPr lang="ru-RU" smtClean="0"/>
              <a:pPr/>
              <a:t>27.04.2009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3B688-C740-426E-AF4F-06D9D749D24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Типы речи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Описание. Повествование. Рассуждение.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3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886728" cy="1798641"/>
          </a:xfrm>
        </p:spPr>
        <p:txBody>
          <a:bodyPr>
            <a:noAutofit/>
          </a:bodyPr>
          <a:lstStyle/>
          <a:p>
            <a:r>
              <a:rPr lang="ru-RU" sz="1600" dirty="0" smtClean="0"/>
              <a:t>Можем ли мы представить последовательность действий героев? (Встреча дяди Фёдора с котом, приглашение жить в семье  дяди Фёдора и </a:t>
            </a:r>
            <a:r>
              <a:rPr lang="ru-RU" sz="1600" dirty="0" smtClean="0"/>
              <a:t>т.д.Это повествование.)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А можем ли ответить на вопрос : Каким был кот внешне? ( Большой –пребольшой, </a:t>
            </a:r>
            <a:r>
              <a:rPr lang="ru-RU" sz="1600" dirty="0" smtClean="0"/>
              <a:t>полосатый. Это описание.)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А присутствует ли рассуждение? (</a:t>
            </a:r>
            <a:r>
              <a:rPr lang="ru-RU" sz="1600" dirty="0" smtClean="0"/>
              <a:t>Рассуждения </a:t>
            </a:r>
            <a:r>
              <a:rPr lang="ru-RU" sz="1600" dirty="0" smtClean="0"/>
              <a:t>кота о том, как нужно есть бутерброд, ответы на вопросы </a:t>
            </a:r>
            <a:r>
              <a:rPr lang="ru-RU" sz="1600" dirty="0" smtClean="0"/>
              <a:t>мальчика.)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4143380"/>
            <a:ext cx="6286544" cy="228601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Итак, в данном тексте представлены три типа речи: повествование, описание и рассуждение; преобладает повествование.</a:t>
            </a: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Типы речи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Повествование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Рассуждение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Описание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1.Начало события</a:t>
                      </a:r>
                    </a:p>
                    <a:p>
                      <a:r>
                        <a:rPr lang="ru-RU" dirty="0" smtClean="0"/>
                        <a:t>2.Продолжение события</a:t>
                      </a:r>
                    </a:p>
                    <a:p>
                      <a:r>
                        <a:rPr lang="ru-RU" dirty="0" smtClean="0"/>
                        <a:t>3.Конец события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1.Тезис</a:t>
                      </a:r>
                    </a:p>
                    <a:p>
                      <a:r>
                        <a:rPr lang="ru-RU" dirty="0" smtClean="0"/>
                        <a:t>2.</a:t>
                      </a:r>
                      <a:r>
                        <a:rPr lang="ru-RU" baseline="0" dirty="0" smtClean="0"/>
                        <a:t> Доказательство</a:t>
                      </a:r>
                    </a:p>
                    <a:p>
                      <a:r>
                        <a:rPr lang="ru-RU" baseline="0" dirty="0" smtClean="0"/>
                        <a:t>3. Вывод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1.Общее впечатление от предмета</a:t>
                      </a:r>
                    </a:p>
                    <a:p>
                      <a:r>
                        <a:rPr lang="ru-RU" dirty="0" smtClean="0"/>
                        <a:t>2.Описание деталей</a:t>
                      </a:r>
                    </a:p>
                    <a:p>
                      <a:r>
                        <a:rPr lang="ru-RU" dirty="0" smtClean="0"/>
                        <a:t>3.Отношение к    описываемому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Текст № 1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1785926"/>
            <a:ext cx="4067204" cy="4268799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Облака,</a:t>
            </a:r>
          </a:p>
          <a:p>
            <a:pPr>
              <a:buNone/>
            </a:pPr>
            <a:r>
              <a:rPr lang="ru-RU" dirty="0" smtClean="0"/>
              <a:t>Облака – </a:t>
            </a:r>
          </a:p>
          <a:p>
            <a:pPr>
              <a:buNone/>
            </a:pPr>
            <a:r>
              <a:rPr lang="ru-RU" dirty="0" smtClean="0"/>
              <a:t>Кучерявые бока,</a:t>
            </a:r>
          </a:p>
          <a:p>
            <a:pPr>
              <a:buNone/>
            </a:pPr>
            <a:r>
              <a:rPr lang="ru-RU" dirty="0" smtClean="0"/>
              <a:t>Облака кудрявые,</a:t>
            </a:r>
          </a:p>
          <a:p>
            <a:pPr>
              <a:buNone/>
            </a:pPr>
            <a:r>
              <a:rPr lang="ru-RU" dirty="0" smtClean="0"/>
              <a:t>Целые,</a:t>
            </a:r>
          </a:p>
          <a:p>
            <a:pPr>
              <a:buNone/>
            </a:pPr>
            <a:r>
              <a:rPr lang="ru-RU" dirty="0" smtClean="0"/>
              <a:t>Дырявые,</a:t>
            </a:r>
          </a:p>
          <a:p>
            <a:pPr>
              <a:buNone/>
            </a:pPr>
            <a:r>
              <a:rPr lang="ru-RU" dirty="0" smtClean="0"/>
              <a:t>Лёгкие,</a:t>
            </a:r>
          </a:p>
          <a:p>
            <a:pPr>
              <a:buNone/>
            </a:pPr>
            <a:r>
              <a:rPr lang="ru-RU" dirty="0" smtClean="0"/>
              <a:t>Воздушные,</a:t>
            </a:r>
          </a:p>
          <a:p>
            <a:pPr>
              <a:buNone/>
            </a:pPr>
            <a:r>
              <a:rPr lang="ru-RU" dirty="0" smtClean="0"/>
              <a:t>Ветерку послушные.</a:t>
            </a:r>
          </a:p>
          <a:p>
            <a:pPr algn="r">
              <a:buNone/>
            </a:pPr>
            <a:r>
              <a:rPr lang="ru-RU" dirty="0" smtClean="0"/>
              <a:t>(С. Михалков)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>
              <a:solidFill>
                <a:sysClr val="windowText" lastClr="00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/>
            <a:r>
              <a:rPr lang="ru-RU" dirty="0" smtClean="0"/>
              <a:t>Какие облака?</a:t>
            </a:r>
          </a:p>
          <a:p>
            <a:pPr marL="514350" indent="-514350">
              <a:buNone/>
            </a:pPr>
            <a:r>
              <a:rPr lang="ru-RU" dirty="0" smtClean="0"/>
              <a:t> (Описываем их признаки)</a:t>
            </a:r>
          </a:p>
          <a:p>
            <a:pPr marL="514350" indent="-514350"/>
            <a:endParaRPr lang="ru-RU" dirty="0" smtClean="0"/>
          </a:p>
          <a:p>
            <a:pPr marL="514350" indent="-514350"/>
            <a:r>
              <a:rPr lang="ru-RU" dirty="0" smtClean="0"/>
              <a:t>К тексту достаточно одной фотографии  (признаки облаков можно представить сразу по стихам  </a:t>
            </a:r>
          </a:p>
          <a:p>
            <a:pPr marL="514350" indent="-514350">
              <a:buNone/>
            </a:pPr>
            <a:r>
              <a:rPr lang="ru-RU" dirty="0" smtClean="0"/>
              <a:t>     С. Михалкова.)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8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9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5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6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8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2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3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8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 animBg="1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Текст № 2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1714488"/>
            <a:ext cx="4038600" cy="4525963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>
              <a:buNone/>
            </a:pPr>
            <a:r>
              <a:rPr lang="ru-RU" sz="1000" b="1" dirty="0" smtClean="0"/>
              <a:t>Облака, </a:t>
            </a:r>
            <a:r>
              <a:rPr lang="ru-RU" sz="1000" b="1" dirty="0" smtClean="0"/>
              <a:t>облака</a:t>
            </a:r>
            <a:r>
              <a:rPr lang="ru-RU" sz="1000" b="1" dirty="0" smtClean="0"/>
              <a:t>.</a:t>
            </a:r>
            <a:endParaRPr lang="ru-RU" sz="1000" b="1" dirty="0" smtClean="0"/>
          </a:p>
          <a:p>
            <a:pPr>
              <a:buNone/>
            </a:pPr>
            <a:r>
              <a:rPr lang="ru-RU" sz="1000" b="1" dirty="0" smtClean="0"/>
              <a:t>Пышные, белые,</a:t>
            </a:r>
          </a:p>
          <a:p>
            <a:pPr>
              <a:buNone/>
            </a:pPr>
            <a:r>
              <a:rPr lang="ru-RU" sz="1000" b="1" dirty="0" smtClean="0"/>
              <a:t>Расскажите, облака,</a:t>
            </a:r>
          </a:p>
          <a:p>
            <a:pPr>
              <a:buNone/>
            </a:pPr>
            <a:r>
              <a:rPr lang="ru-RU" sz="1000" b="1" dirty="0" smtClean="0"/>
              <a:t>Из чего вас сделали?</a:t>
            </a:r>
          </a:p>
          <a:p>
            <a:pPr>
              <a:buNone/>
            </a:pPr>
            <a:r>
              <a:rPr lang="ru-RU" sz="1000" b="1" dirty="0" smtClean="0"/>
              <a:t>Может, вас, облака,</a:t>
            </a:r>
          </a:p>
          <a:p>
            <a:pPr>
              <a:buNone/>
            </a:pPr>
            <a:r>
              <a:rPr lang="ru-RU" sz="1000" b="1" dirty="0" smtClean="0"/>
              <a:t>Делали из молока?</a:t>
            </a:r>
          </a:p>
          <a:p>
            <a:pPr>
              <a:buNone/>
            </a:pPr>
            <a:r>
              <a:rPr lang="ru-RU" sz="1000" b="1" dirty="0" smtClean="0"/>
              <a:t>Может быть, из мела?</a:t>
            </a:r>
          </a:p>
          <a:p>
            <a:pPr>
              <a:buNone/>
            </a:pPr>
            <a:r>
              <a:rPr lang="ru-RU" sz="1000" b="1" dirty="0" smtClean="0"/>
              <a:t>Может быть, из ваты,</a:t>
            </a:r>
          </a:p>
          <a:p>
            <a:pPr>
              <a:buNone/>
            </a:pPr>
            <a:r>
              <a:rPr lang="ru-RU" sz="1000" b="1" dirty="0" smtClean="0"/>
              <a:t>Может быть, из белой</a:t>
            </a:r>
          </a:p>
          <a:p>
            <a:pPr>
              <a:buNone/>
            </a:pPr>
            <a:r>
              <a:rPr lang="ru-RU" sz="1000" b="1" dirty="0" smtClean="0"/>
              <a:t>Из бумаги мятой?</a:t>
            </a:r>
          </a:p>
          <a:p>
            <a:pPr>
              <a:buNone/>
            </a:pPr>
            <a:r>
              <a:rPr lang="ru-RU" sz="1000" b="1" dirty="0" smtClean="0"/>
              <a:t>Никогда, никогда,</a:t>
            </a:r>
          </a:p>
          <a:p>
            <a:pPr>
              <a:buNone/>
            </a:pPr>
            <a:r>
              <a:rPr lang="ru-RU" sz="1000" b="1" dirty="0" smtClean="0"/>
              <a:t>Отвечали облака, - </a:t>
            </a:r>
          </a:p>
          <a:p>
            <a:pPr>
              <a:buNone/>
            </a:pPr>
            <a:r>
              <a:rPr lang="ru-RU" sz="1000" b="1" dirty="0" smtClean="0"/>
              <a:t>Никогда не делали </a:t>
            </a:r>
          </a:p>
          <a:p>
            <a:pPr>
              <a:buNone/>
            </a:pPr>
            <a:r>
              <a:rPr lang="ru-RU" sz="1000" b="1" dirty="0" smtClean="0"/>
              <a:t>Нас из молока, </a:t>
            </a:r>
          </a:p>
          <a:p>
            <a:pPr>
              <a:buNone/>
            </a:pPr>
            <a:r>
              <a:rPr lang="ru-RU" sz="1000" b="1" dirty="0" smtClean="0"/>
              <a:t>Н</a:t>
            </a:r>
            <a:r>
              <a:rPr lang="ru-RU" sz="1000" b="1" dirty="0" smtClean="0"/>
              <a:t>икогда </a:t>
            </a:r>
            <a:r>
              <a:rPr lang="ru-RU" sz="1000" b="1" dirty="0" smtClean="0"/>
              <a:t>из мела, </a:t>
            </a:r>
          </a:p>
          <a:p>
            <a:pPr>
              <a:buNone/>
            </a:pPr>
            <a:r>
              <a:rPr lang="ru-RU" sz="1000" b="1" dirty="0" smtClean="0"/>
              <a:t>Никогда из ваты, </a:t>
            </a:r>
          </a:p>
          <a:p>
            <a:pPr>
              <a:buNone/>
            </a:pPr>
            <a:r>
              <a:rPr lang="ru-RU" sz="1000" b="1" dirty="0" smtClean="0"/>
              <a:t>Н</a:t>
            </a:r>
            <a:r>
              <a:rPr lang="ru-RU" sz="1000" b="1" dirty="0" smtClean="0"/>
              <a:t>икогда </a:t>
            </a:r>
            <a:r>
              <a:rPr lang="ru-RU" sz="1000" b="1" dirty="0" smtClean="0"/>
              <a:t>из белой из бумаги мятой. </a:t>
            </a:r>
          </a:p>
          <a:p>
            <a:pPr>
              <a:buNone/>
            </a:pPr>
            <a:r>
              <a:rPr lang="ru-RU" sz="1000" b="1" dirty="0" smtClean="0"/>
              <a:t>Мы – дождевые,</a:t>
            </a:r>
          </a:p>
          <a:p>
            <a:pPr>
              <a:buNone/>
            </a:pPr>
            <a:r>
              <a:rPr lang="ru-RU" sz="1000" b="1" dirty="0" smtClean="0"/>
              <a:t> </a:t>
            </a:r>
            <a:r>
              <a:rPr lang="ru-RU" sz="1000" b="1" dirty="0" smtClean="0"/>
              <a:t>Мы </a:t>
            </a:r>
            <a:r>
              <a:rPr lang="ru-RU" sz="1000" b="1" dirty="0" smtClean="0"/>
              <a:t>– снеговые. </a:t>
            </a:r>
          </a:p>
          <a:p>
            <a:pPr>
              <a:buNone/>
            </a:pPr>
            <a:r>
              <a:rPr lang="ru-RU" sz="1000" b="1" dirty="0" smtClean="0"/>
              <a:t>Если летом мы плывём – мы собой грозу несём, </a:t>
            </a:r>
          </a:p>
          <a:p>
            <a:pPr>
              <a:buNone/>
            </a:pPr>
            <a:r>
              <a:rPr lang="ru-RU" sz="1000" b="1" dirty="0" smtClean="0"/>
              <a:t>Если мы плывём зимою,</a:t>
            </a:r>
          </a:p>
          <a:p>
            <a:pPr>
              <a:buNone/>
            </a:pPr>
            <a:r>
              <a:rPr lang="ru-RU" sz="1000" b="1" dirty="0" smtClean="0"/>
              <a:t> </a:t>
            </a:r>
            <a:r>
              <a:rPr lang="ru-RU" sz="1000" b="1" dirty="0" smtClean="0"/>
              <a:t>М</a:t>
            </a:r>
            <a:r>
              <a:rPr lang="ru-RU" sz="1000" b="1" dirty="0" smtClean="0"/>
              <a:t>ы пургу </a:t>
            </a:r>
            <a:r>
              <a:rPr lang="ru-RU" sz="1000" b="1" dirty="0" smtClean="0"/>
              <a:t>несём с собою.</a:t>
            </a:r>
          </a:p>
          <a:p>
            <a:pPr>
              <a:buNone/>
            </a:pPr>
            <a:r>
              <a:rPr lang="ru-RU" sz="1000" b="1" dirty="0" smtClean="0"/>
              <a:t> Вот какие </a:t>
            </a:r>
            <a:r>
              <a:rPr lang="ru-RU" sz="1000" b="1" dirty="0" smtClean="0"/>
              <a:t>мы!</a:t>
            </a:r>
            <a:endParaRPr lang="ru-RU" sz="1000" b="1" dirty="0" smtClean="0"/>
          </a:p>
          <a:p>
            <a:pPr>
              <a:buNone/>
            </a:pPr>
            <a:r>
              <a:rPr lang="ru-RU" sz="1000" b="1" dirty="0" smtClean="0"/>
              <a:t>                  ( И. </a:t>
            </a:r>
            <a:r>
              <a:rPr lang="ru-RU" sz="1000" b="1" dirty="0" err="1" smtClean="0"/>
              <a:t>Мазнин</a:t>
            </a:r>
            <a:r>
              <a:rPr lang="ru-RU" sz="1000" b="1" dirty="0" smtClean="0"/>
              <a:t>  )</a:t>
            </a:r>
            <a:endParaRPr lang="ru-RU" sz="1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643050"/>
            <a:ext cx="4500562" cy="4454525"/>
          </a:xfrm>
        </p:spPr>
        <p:txBody>
          <a:bodyPr>
            <a:noAutofit/>
          </a:bodyPr>
          <a:lstStyle/>
          <a:p>
            <a:pPr marL="914400" indent="-914400"/>
            <a:r>
              <a:rPr lang="ru-RU" sz="1800" dirty="0" smtClean="0"/>
              <a:t>Почему облака пышные, белые?</a:t>
            </a:r>
          </a:p>
          <a:p>
            <a:pPr marL="914400" indent="-914400">
              <a:buNone/>
            </a:pPr>
            <a:r>
              <a:rPr lang="ru-RU" sz="1800" dirty="0" smtClean="0"/>
              <a:t> (</a:t>
            </a:r>
            <a:r>
              <a:rPr lang="ru-RU" sz="1800" dirty="0" err="1" smtClean="0"/>
              <a:t>Рассуждаем=доказываем</a:t>
            </a:r>
            <a:r>
              <a:rPr lang="ru-RU" sz="1800" dirty="0" smtClean="0"/>
              <a:t>.)                   </a:t>
            </a:r>
            <a:endParaRPr lang="ru-RU" sz="1800" dirty="0" smtClean="0"/>
          </a:p>
          <a:p>
            <a:pPr marL="914400" indent="-914400"/>
            <a:endParaRPr lang="ru-RU" sz="1800" dirty="0" smtClean="0"/>
          </a:p>
          <a:p>
            <a:pPr marL="914400" indent="-914400"/>
            <a:endParaRPr lang="ru-RU" sz="1800" dirty="0" smtClean="0"/>
          </a:p>
          <a:p>
            <a:pPr marL="914400" indent="-914400"/>
            <a:endParaRPr lang="ru-RU" sz="1800" dirty="0" smtClean="0"/>
          </a:p>
          <a:p>
            <a:pPr marL="914400" indent="-914400"/>
            <a:r>
              <a:rPr lang="ru-RU" sz="1800" dirty="0" smtClean="0"/>
              <a:t>К тексту невозможно дать фотографии (рисунки), так как здесь выясняются причины и следствия   белизны и пышности  облаков. </a:t>
            </a:r>
            <a:endParaRPr lang="ru-RU" sz="18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7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8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8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4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5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8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1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2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3" dur="8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Текст №3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100" b="1" dirty="0" smtClean="0"/>
              <a:t>Драчуны</a:t>
            </a:r>
          </a:p>
          <a:p>
            <a:pPr>
              <a:buNone/>
            </a:pPr>
            <a:r>
              <a:rPr lang="ru-RU" sz="1200" b="1" dirty="0" smtClean="0"/>
              <a:t>      Плыло по небу большое мохнатое облако. Плыло гордо, неторопливо. И встретилось с другим облаком.</a:t>
            </a:r>
          </a:p>
          <a:p>
            <a:pPr>
              <a:buNone/>
            </a:pPr>
            <a:r>
              <a:rPr lang="ru-RU" sz="1200" b="1" dirty="0" smtClean="0"/>
              <a:t>- Эй ты, прочь с дороги! – сердито закричало первое облако.</a:t>
            </a:r>
          </a:p>
          <a:p>
            <a:pPr>
              <a:buFontTx/>
              <a:buChar char="-"/>
            </a:pPr>
            <a:r>
              <a:rPr lang="ru-RU" sz="1200" b="1" dirty="0" smtClean="0"/>
              <a:t>Это ты убирайся! – рассердилось второе.</a:t>
            </a:r>
          </a:p>
          <a:p>
            <a:pPr>
              <a:buFontTx/>
              <a:buChar char="-"/>
            </a:pPr>
            <a:r>
              <a:rPr lang="ru-RU" sz="1200" b="1" dirty="0" smtClean="0"/>
              <a:t>Ах, ты так! Ну погоди же! – И первое облако толкнуло второе в бок.</a:t>
            </a:r>
          </a:p>
          <a:p>
            <a:pPr>
              <a:buFontTx/>
              <a:buChar char="-"/>
            </a:pPr>
            <a:r>
              <a:rPr lang="ru-RU" sz="1200" b="1" dirty="0" smtClean="0"/>
              <a:t> Ты </a:t>
            </a:r>
            <a:r>
              <a:rPr lang="ru-RU" sz="1200" b="1" dirty="0" smtClean="0"/>
              <a:t>ещё и  </a:t>
            </a:r>
            <a:r>
              <a:rPr lang="ru-RU" sz="1200" b="1" dirty="0" smtClean="0"/>
              <a:t>драться лезешь! – </a:t>
            </a:r>
            <a:r>
              <a:rPr lang="ru-RU" sz="1200" b="1" dirty="0" smtClean="0"/>
              <a:t>рассвирепело </a:t>
            </a:r>
            <a:r>
              <a:rPr lang="ru-RU" sz="1200" b="1" dirty="0" smtClean="0"/>
              <a:t>второе  облако и почернело от злости. Получилось не облако, а туча.</a:t>
            </a:r>
            <a:r>
              <a:rPr lang="en-US" sz="1200" b="1" dirty="0" smtClean="0"/>
              <a:t> </a:t>
            </a:r>
            <a:r>
              <a:rPr lang="ru-RU" sz="1200" b="1" dirty="0" smtClean="0"/>
              <a:t>Первое  тоже потемнело, нахмурилось, в тучу превратилось. Сшиблись великаны лбами, да так, что искры посыпались. Люди внизу задирали головы и говорили</a:t>
            </a:r>
            <a:r>
              <a:rPr lang="ru-RU" sz="1200" b="1" dirty="0" smtClean="0"/>
              <a:t>:</a:t>
            </a:r>
          </a:p>
          <a:p>
            <a:pPr>
              <a:buFontTx/>
              <a:buChar char="-"/>
            </a:pPr>
            <a:r>
              <a:rPr lang="ru-RU" sz="1200" b="1" dirty="0" smtClean="0"/>
              <a:t> </a:t>
            </a:r>
            <a:r>
              <a:rPr lang="ru-RU" sz="1200" b="1" dirty="0" smtClean="0"/>
              <a:t>- Вот это молния! Ай да гром! Сейчас гроза будет.</a:t>
            </a:r>
          </a:p>
          <a:p>
            <a:pPr>
              <a:buNone/>
            </a:pPr>
            <a:r>
              <a:rPr lang="ru-RU" sz="1200" b="1" dirty="0" smtClean="0"/>
              <a:t>И верно: вслед за искрами у разозлённых толстяков из глаз слёзы полились</a:t>
            </a:r>
            <a:r>
              <a:rPr lang="ru-RU" sz="1100" b="1" dirty="0" smtClean="0"/>
              <a:t>.</a:t>
            </a:r>
            <a:endParaRPr lang="ru-RU" sz="1100" b="1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sz="4000" b="1" dirty="0" smtClean="0"/>
              <a:t>Что произошло с облаками?</a:t>
            </a:r>
          </a:p>
          <a:p>
            <a:pPr>
              <a:buNone/>
            </a:pPr>
            <a:r>
              <a:rPr lang="ru-RU" sz="4000" b="1" dirty="0" smtClean="0"/>
              <a:t>   ( Повествуем, что произошло вначале, как развивались события  далее, чем </a:t>
            </a:r>
            <a:r>
              <a:rPr lang="ru-RU" sz="4000" b="1" dirty="0" smtClean="0"/>
              <a:t>закончилось. )</a:t>
            </a:r>
            <a:endParaRPr lang="ru-RU" sz="4000" b="1" dirty="0" smtClean="0"/>
          </a:p>
          <a:p>
            <a:pPr>
              <a:buNone/>
            </a:pPr>
            <a:r>
              <a:rPr lang="ru-RU" sz="4000" b="1" dirty="0" smtClean="0"/>
              <a:t>   Действия предмета(облаков) сменяют друг друга(облака встретились, почернели от злости, сшиблись лбами, засверкала молния, загремел гром, полил дождь).</a:t>
            </a:r>
          </a:p>
          <a:p>
            <a:pPr>
              <a:buNone/>
            </a:pPr>
            <a:endParaRPr lang="ru-RU" sz="4000" b="1" dirty="0" smtClean="0"/>
          </a:p>
          <a:p>
            <a:r>
              <a:rPr lang="ru-RU" sz="4000" b="1" dirty="0" smtClean="0"/>
              <a:t>К тексту необходимо несколько фотографий (рисунков), не менее четырёх.</a:t>
            </a:r>
          </a:p>
          <a:p>
            <a:pPr>
              <a:buNone/>
            </a:pPr>
            <a:endParaRPr lang="ru-RU" sz="4000" dirty="0"/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0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1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8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4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5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8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1" dur="8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2" dur="8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8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 animBg="1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Заголовок 18"/>
          <p:cNvSpPr>
            <a:spLocks noGrp="1"/>
          </p:cNvSpPr>
          <p:nvPr>
            <p:ph type="ctrTitle"/>
          </p:nvPr>
        </p:nvSpPr>
        <p:spPr>
          <a:xfrm>
            <a:off x="642910" y="214290"/>
            <a:ext cx="7772400" cy="257176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Типы речи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14400" dirty="0" smtClean="0"/>
              <a:t>П  О  Р</a:t>
            </a:r>
            <a:endParaRPr lang="ru-RU" sz="14400" dirty="0"/>
          </a:p>
        </p:txBody>
      </p:sp>
      <p:sp>
        <p:nvSpPr>
          <p:cNvPr id="21" name="Подзаголовок 20"/>
          <p:cNvSpPr>
            <a:spLocks noGrp="1"/>
          </p:cNvSpPr>
          <p:nvPr>
            <p:ph type="subTitle" idx="1"/>
          </p:nvPr>
        </p:nvSpPr>
        <p:spPr>
          <a:xfrm>
            <a:off x="1428728" y="3357562"/>
            <a:ext cx="6343672" cy="2281238"/>
          </a:xfrm>
        </p:spPr>
        <p:txBody>
          <a:bodyPr>
            <a:normAutofit/>
          </a:bodyPr>
          <a:lstStyle/>
          <a:p>
            <a:pPr algn="l"/>
            <a:r>
              <a:rPr lang="ru-RU" sz="1200" dirty="0" smtClean="0">
                <a:solidFill>
                  <a:schemeClr val="tx1"/>
                </a:solidFill>
              </a:rPr>
              <a:t>Что произошло?   		   Какой?	                           Почему?</a:t>
            </a:r>
          </a:p>
          <a:p>
            <a:pPr algn="l"/>
            <a:r>
              <a:rPr lang="ru-RU" sz="1200" dirty="0" smtClean="0">
                <a:solidFill>
                  <a:schemeClr val="tx1"/>
                </a:solidFill>
              </a:rPr>
              <a:t>Несколько рисунков-	               Один рисунок-	       Нет рисунка-</a:t>
            </a:r>
          </a:p>
          <a:p>
            <a:pPr algn="l"/>
            <a:r>
              <a:rPr lang="ru-RU" sz="1200" dirty="0" smtClean="0">
                <a:solidFill>
                  <a:schemeClr val="tx1"/>
                </a:solidFill>
              </a:rPr>
              <a:t>фотографий; глаголы	                 фотография;	        фотографии;</a:t>
            </a:r>
          </a:p>
          <a:p>
            <a:pPr algn="l"/>
            <a:r>
              <a:rPr lang="ru-RU" sz="1200" dirty="0" smtClean="0">
                <a:solidFill>
                  <a:schemeClr val="tx1"/>
                </a:solidFill>
              </a:rPr>
              <a:t>		              прилагательные	          наречия</a:t>
            </a:r>
          </a:p>
          <a:p>
            <a:pPr algn="l"/>
            <a:endParaRPr lang="ru-RU" sz="1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Повествование и его структура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525963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7" name="Блок-схема: процесс 6"/>
          <p:cNvSpPr/>
          <p:nvPr/>
        </p:nvSpPr>
        <p:spPr>
          <a:xfrm>
            <a:off x="714348" y="3286124"/>
            <a:ext cx="1714512" cy="50006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вступление</a:t>
            </a:r>
          </a:p>
          <a:p>
            <a:pPr algn="ctr"/>
            <a:endParaRPr lang="ru-RU" dirty="0"/>
          </a:p>
        </p:txBody>
      </p:sp>
      <p:sp>
        <p:nvSpPr>
          <p:cNvPr id="9" name="Блок-схема: процесс 8"/>
          <p:cNvSpPr/>
          <p:nvPr/>
        </p:nvSpPr>
        <p:spPr>
          <a:xfrm>
            <a:off x="4857752" y="3286124"/>
            <a:ext cx="1500198" cy="50006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развязка</a:t>
            </a:r>
            <a:endParaRPr lang="ru-RU" dirty="0"/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6572264" y="3286124"/>
            <a:ext cx="1643074" cy="50006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заключение</a:t>
            </a:r>
          </a:p>
          <a:p>
            <a:pPr algn="ctr"/>
            <a:endParaRPr lang="ru-RU" dirty="0"/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3643306" y="2214554"/>
            <a:ext cx="2214578" cy="642942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кульминация</a:t>
            </a:r>
          </a:p>
          <a:p>
            <a:pPr algn="ctr"/>
            <a:endParaRPr lang="ru-RU" dirty="0"/>
          </a:p>
        </p:txBody>
      </p:sp>
      <p:sp>
        <p:nvSpPr>
          <p:cNvPr id="14" name="Блок-схема: процесс 13"/>
          <p:cNvSpPr/>
          <p:nvPr/>
        </p:nvSpPr>
        <p:spPr>
          <a:xfrm>
            <a:off x="2643174" y="3286124"/>
            <a:ext cx="1785950" cy="50006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завязка</a:t>
            </a:r>
            <a:endParaRPr lang="ru-RU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rot="16200000" flipH="1">
            <a:off x="5715008" y="2857496"/>
            <a:ext cx="428628" cy="42862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>
            <a:off x="3428992" y="2857496"/>
            <a:ext cx="428628" cy="42862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7" idx="3"/>
            <a:endCxn id="14" idx="1"/>
          </p:cNvCxnSpPr>
          <p:nvPr/>
        </p:nvCxnSpPr>
        <p:spPr>
          <a:xfrm>
            <a:off x="2428860" y="3536157"/>
            <a:ext cx="214314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stCxn id="9" idx="3"/>
            <a:endCxn id="11" idx="1"/>
          </p:cNvCxnSpPr>
          <p:nvPr/>
        </p:nvCxnSpPr>
        <p:spPr>
          <a:xfrm>
            <a:off x="6357950" y="3536157"/>
            <a:ext cx="214314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Описание и его структура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Общее впечатление от предмета.</a:t>
            </a:r>
          </a:p>
          <a:p>
            <a:r>
              <a:rPr lang="ru-RU" dirty="0" smtClean="0"/>
              <a:t>2. Описание деталей, частей.</a:t>
            </a:r>
          </a:p>
          <a:p>
            <a:r>
              <a:rPr lang="ru-RU" dirty="0" smtClean="0"/>
              <a:t>3. Отношение к описываемому.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Рассуждение и его структура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1. </a:t>
            </a:r>
            <a:r>
              <a:rPr lang="ru-RU" i="1" dirty="0" smtClean="0"/>
              <a:t>Тезис </a:t>
            </a:r>
            <a:r>
              <a:rPr lang="ru-RU" dirty="0" smtClean="0"/>
              <a:t>– мысль, которую нужно доказать(по-моему, я думаю, убеждён, мне кажется).</a:t>
            </a:r>
          </a:p>
          <a:p>
            <a:r>
              <a:rPr lang="ru-RU" dirty="0" smtClean="0"/>
              <a:t>2</a:t>
            </a:r>
            <a:r>
              <a:rPr lang="ru-RU" i="1" dirty="0" smtClean="0"/>
              <a:t>. Доказательства </a:t>
            </a:r>
            <a:r>
              <a:rPr lang="ru-RU" dirty="0" smtClean="0"/>
              <a:t>:</a:t>
            </a:r>
            <a:r>
              <a:rPr lang="ru-RU" dirty="0" smtClean="0"/>
              <a:t> </a:t>
            </a:r>
            <a:r>
              <a:rPr lang="ru-RU" dirty="0" smtClean="0"/>
              <a:t>аргументы, примеры, факты, подтверждающие правильность тезиса (во-первых, во-вторых, например, чтобы убедиться, почему же).</a:t>
            </a:r>
          </a:p>
          <a:p>
            <a:r>
              <a:rPr lang="ru-RU" dirty="0" smtClean="0"/>
              <a:t>3. </a:t>
            </a:r>
            <a:r>
              <a:rPr lang="ru-RU" i="1" dirty="0" smtClean="0"/>
              <a:t>Вывод </a:t>
            </a:r>
            <a:r>
              <a:rPr lang="ru-RU" dirty="0" smtClean="0"/>
              <a:t>– итог рассуждения (поэтому, итак, следовательно, так как, словом, всё это, значит).</a:t>
            </a:r>
            <a:endParaRPr lang="ru-RU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01080" cy="1511288"/>
          </a:xfrm>
        </p:spPr>
        <p:txBody>
          <a:bodyPr>
            <a:noAutofit/>
          </a:bodyPr>
          <a:lstStyle/>
          <a:p>
            <a:r>
              <a:rPr lang="ru-RU" sz="1800" dirty="0" smtClean="0"/>
              <a:t>В тексте( особенно художественном) могут быть представлены различные типы речи. Правда, преобладает, как правило, один тип речи.</a:t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 Какие типы речи представлены в данном тексте? Какой из них преобладает?</a:t>
            </a:r>
            <a:endParaRPr lang="ru-RU" sz="18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642910" y="2000240"/>
            <a:ext cx="8286808" cy="4714908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 smtClean="0"/>
              <a:t>Однажды было так. Идёт дядя Фёдор по лестнице и бутерброд ест. Видит, на окне кот сидит. </a:t>
            </a:r>
            <a:r>
              <a:rPr lang="ru-RU" dirty="0" smtClean="0"/>
              <a:t>Большой- </a:t>
            </a:r>
            <a:r>
              <a:rPr lang="ru-RU" dirty="0" smtClean="0"/>
              <a:t>пребольшой, полосатый. Кот говорит дяде Фёдору:</a:t>
            </a:r>
          </a:p>
          <a:p>
            <a:pPr>
              <a:buNone/>
            </a:pPr>
            <a:r>
              <a:rPr lang="ru-RU" dirty="0" smtClean="0"/>
              <a:t>- Неправильно ты, дядя Ф</a:t>
            </a:r>
            <a:r>
              <a:rPr lang="ru-RU" dirty="0" smtClean="0"/>
              <a:t>ёдор</a:t>
            </a:r>
            <a:r>
              <a:rPr lang="ru-RU" dirty="0" smtClean="0"/>
              <a:t>, бутерброд ешь. Ты его колбасой кверху держишь, а его надо колбасой на язык класть. Тогда вкусно получится.</a:t>
            </a:r>
          </a:p>
          <a:p>
            <a:pPr>
              <a:buNone/>
            </a:pPr>
            <a:r>
              <a:rPr lang="ru-RU" dirty="0" smtClean="0"/>
              <a:t>Дядя Фёдор попробовал – так и вправду вкуснее. Он кота угостил и спрашивает:</a:t>
            </a:r>
          </a:p>
          <a:p>
            <a:pPr>
              <a:buNone/>
            </a:pPr>
            <a:r>
              <a:rPr lang="ru-RU" dirty="0" smtClean="0"/>
              <a:t>-А ты откуда знаешь, что меня дядей Фёдором звать?</a:t>
            </a:r>
          </a:p>
          <a:p>
            <a:pPr>
              <a:buNone/>
            </a:pPr>
            <a:r>
              <a:rPr lang="ru-RU" dirty="0" smtClean="0"/>
              <a:t>Кот отвечает:</a:t>
            </a:r>
          </a:p>
          <a:p>
            <a:pPr>
              <a:buNone/>
            </a:pPr>
            <a:r>
              <a:rPr lang="ru-RU" dirty="0" smtClean="0"/>
              <a:t>-Я в нашем доме всех знаю. </a:t>
            </a:r>
            <a:r>
              <a:rPr lang="ru-RU" dirty="0" smtClean="0"/>
              <a:t>Я на </a:t>
            </a:r>
            <a:r>
              <a:rPr lang="ru-RU" dirty="0" smtClean="0"/>
              <a:t>чердаке живу, и мне всё видно. Кто хороший, кто плохой. Только сейчас мой чердак ремонтируют, и мне жить негде. А потом и вовсе могут дверь запереть.</a:t>
            </a:r>
          </a:p>
          <a:p>
            <a:pPr>
              <a:buNone/>
            </a:pPr>
            <a:r>
              <a:rPr lang="ru-RU" dirty="0" smtClean="0"/>
              <a:t>-А кто тебя разговаривать научил? – спрашивает дядя Фёдор.</a:t>
            </a:r>
          </a:p>
          <a:p>
            <a:pPr>
              <a:buNone/>
            </a:pPr>
            <a:r>
              <a:rPr lang="ru-RU" dirty="0" smtClean="0"/>
              <a:t>- Да так, - говорит кот. - Где слово запомнишь, где два. Вот и выучился. Сейчас без языка нельзя. Пропадёшь сразу, или из тебя шапку сделают, или воротник, или просто коврик для ног.</a:t>
            </a:r>
          </a:p>
          <a:p>
            <a:pPr>
              <a:buNone/>
            </a:pPr>
            <a:r>
              <a:rPr lang="ru-RU" dirty="0" smtClean="0"/>
              <a:t>Дядя Фёдор говорит:</a:t>
            </a:r>
          </a:p>
          <a:p>
            <a:pPr>
              <a:buNone/>
            </a:pPr>
            <a:r>
              <a:rPr lang="ru-RU" dirty="0" smtClean="0"/>
              <a:t>- Пошли ко мне жить.</a:t>
            </a:r>
          </a:p>
          <a:p>
            <a:pPr>
              <a:buNone/>
            </a:pPr>
            <a:r>
              <a:rPr lang="ru-RU" dirty="0" smtClean="0"/>
              <a:t>Кот сомневается:</a:t>
            </a:r>
          </a:p>
          <a:p>
            <a:pPr>
              <a:buNone/>
            </a:pPr>
            <a:r>
              <a:rPr lang="ru-RU" dirty="0" smtClean="0"/>
              <a:t>-Мама твоя меня выгонит.</a:t>
            </a:r>
          </a:p>
          <a:p>
            <a:pPr>
              <a:buNone/>
            </a:pPr>
            <a:r>
              <a:rPr lang="ru-RU" dirty="0" smtClean="0"/>
              <a:t>- Ничего, не выгонит. Может, папа заступится.</a:t>
            </a:r>
          </a:p>
          <a:p>
            <a:pPr>
              <a:buNone/>
            </a:pPr>
            <a:r>
              <a:rPr lang="ru-RU" dirty="0" smtClean="0"/>
              <a:t>И пошли они к дяде Фёдору. Кот поел и весь день под диваном спал, как барин.</a:t>
            </a:r>
          </a:p>
          <a:p>
            <a:endParaRPr lang="ru-RU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 animBg="1"/>
    </p:bldLst>
  </p:timing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814</TotalTime>
  <Words>859</Words>
  <Application>Microsoft Office PowerPoint</Application>
  <PresentationFormat>Экран (4:3)</PresentationFormat>
  <Paragraphs>115</Paragraphs>
  <Slides>11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Типы речи </vt:lpstr>
      <vt:lpstr>Текст № 1 </vt:lpstr>
      <vt:lpstr>Текст № 2 </vt:lpstr>
      <vt:lpstr>Текст №3 </vt:lpstr>
      <vt:lpstr>Типы речи П  О  Р</vt:lpstr>
      <vt:lpstr>Повествование и его структура</vt:lpstr>
      <vt:lpstr>Описание и его структура </vt:lpstr>
      <vt:lpstr>Рассуждение и его структура </vt:lpstr>
      <vt:lpstr>В тексте( особенно художественном) могут быть представлены различные типы речи. Правда, преобладает, как правило, один тип речи.   Какие типы речи представлены в данном тексте? Какой из них преобладает?</vt:lpstr>
      <vt:lpstr>Можем ли мы представить последовательность действий героев? (Встреча дяди Фёдора с котом, приглашение жить в семье  дяди Фёдора и т.д.Это повествование.)     А можем ли ответить на вопрос : Каким был кот внешне? ( Большой –пребольшой, полосатый. Это описание.)     А присутствует ли рассуждение? (Рассуждения кота о том, как нужно есть бутерброд, ответы на вопросы мальчика.)       </vt:lpstr>
      <vt:lpstr>Типы речи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Типы речи</dc:title>
  <dc:creator>user</dc:creator>
  <cp:lastModifiedBy>user</cp:lastModifiedBy>
  <cp:revision>55</cp:revision>
  <dcterms:created xsi:type="dcterms:W3CDTF">2009-04-15T15:38:14Z</dcterms:created>
  <dcterms:modified xsi:type="dcterms:W3CDTF">2009-04-27T19:37:04Z</dcterms:modified>
</cp:coreProperties>
</file>