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3"/>
  </p:notesMasterIdLst>
  <p:sldIdLst>
    <p:sldId id="257" r:id="rId2"/>
    <p:sldId id="264" r:id="rId3"/>
    <p:sldId id="265" r:id="rId4"/>
    <p:sldId id="262" r:id="rId5"/>
    <p:sldId id="263" r:id="rId6"/>
    <p:sldId id="266" r:id="rId7"/>
    <p:sldId id="267" r:id="rId8"/>
    <p:sldId id="268" r:id="rId9"/>
    <p:sldId id="269" r:id="rId10"/>
    <p:sldId id="270" r:id="rId11"/>
    <p:sldId id="28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5D8AD1-D731-4F9C-9ABE-0307635B9807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168E5E-CC99-4CF1-A561-9DF05CFC5C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525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EE48-3830-472C-B8AE-870EEE207FBC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1406E-D4D7-4243-B4AC-811BA58BF0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EE48-3830-472C-B8AE-870EEE207FBC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1406E-D4D7-4243-B4AC-811BA58BF0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EE48-3830-472C-B8AE-870EEE207FBC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1406E-D4D7-4243-B4AC-811BA58BF0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EE48-3830-472C-B8AE-870EEE207FBC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1406E-D4D7-4243-B4AC-811BA58BF0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EE48-3830-472C-B8AE-870EEE207FBC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1406E-D4D7-4243-B4AC-811BA58BF0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EE48-3830-472C-B8AE-870EEE207FBC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1406E-D4D7-4243-B4AC-811BA58BF0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EE48-3830-472C-B8AE-870EEE207FBC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1406E-D4D7-4243-B4AC-811BA58BF0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EE48-3830-472C-B8AE-870EEE207FBC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1406E-D4D7-4243-B4AC-811BA58BF0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EE48-3830-472C-B8AE-870EEE207FBC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1406E-D4D7-4243-B4AC-811BA58BF0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EE48-3830-472C-B8AE-870EEE207FBC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1406E-D4D7-4243-B4AC-811BA58BF0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EE48-3830-472C-B8AE-870EEE207FBC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1406E-D4D7-4243-B4AC-811BA58BF0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12FEE48-3830-472C-B8AE-870EEE207FBC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4A1406E-D4D7-4243-B4AC-811BA58BF0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692696"/>
            <a:ext cx="8458200" cy="3168352"/>
          </a:xfrm>
        </p:spPr>
        <p:txBody>
          <a:bodyPr>
            <a:normAutofit/>
          </a:bodyPr>
          <a:lstStyle/>
          <a:p>
            <a:pPr algn="ctr"/>
            <a:r>
              <a:rPr lang="ru-RU" sz="35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Внеурочная деятельность по физической культуре как фактор реализации требований ФГОС</a:t>
            </a:r>
            <a:endParaRPr lang="ru-RU" sz="35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186596"/>
            <a:ext cx="4536504" cy="300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95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632" y="188640"/>
            <a:ext cx="8686800" cy="1152128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effectLst/>
              </a:rPr>
              <a:t>В общеобразовательных организациях Спортивно-оздоровительную деятельность можно осуществлять в формате секционных занятий с использованием элементов из различных видов спорта:</a:t>
            </a:r>
            <a:endParaRPr lang="ru-RU" sz="2000" dirty="0"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31" y="1446750"/>
            <a:ext cx="1303870" cy="1119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446750"/>
            <a:ext cx="2032544" cy="2181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873769"/>
            <a:ext cx="2466608" cy="2466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461" y="2348880"/>
            <a:ext cx="1705372" cy="1705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749" y="4313768"/>
            <a:ext cx="1788790" cy="2125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581128"/>
            <a:ext cx="2139716" cy="2009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3" y="4593844"/>
            <a:ext cx="2238896" cy="1952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4" descr="C:\Documents and Settings\ПП\Рабочий стол\янченкова\DCIM\фото\P111050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00100" y="1142984"/>
            <a:ext cx="4643438" cy="3500438"/>
          </a:xfrm>
          <a:prstGeom prst="rect">
            <a:avLst/>
          </a:prstGeom>
          <a:noFill/>
        </p:spPr>
      </p:pic>
      <p:pic>
        <p:nvPicPr>
          <p:cNvPr id="14" name="Picture 5" descr="C:\Documents and Settings\user1\Рабочий стол\Новая папка (2)\P1110515.JPG"/>
          <p:cNvPicPr>
            <a:picLocks noChangeAspect="1" noChangeArrowheads="1"/>
          </p:cNvPicPr>
          <p:nvPr/>
        </p:nvPicPr>
        <p:blipFill>
          <a:blip r:embed="rId10" cstate="print"/>
          <a:srcRect t="16806" r="841"/>
          <a:stretch>
            <a:fillRect/>
          </a:stretch>
        </p:blipFill>
        <p:spPr>
          <a:xfrm>
            <a:off x="4286248" y="3000372"/>
            <a:ext cx="4286280" cy="35004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173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76470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500" dirty="0">
                <a:solidFill>
                  <a:srgbClr val="003399"/>
                </a:solidFill>
              </a:rPr>
              <a:t>Спасибо </a:t>
            </a:r>
            <a:endParaRPr lang="en-US" sz="4500" dirty="0">
              <a:solidFill>
                <a:srgbClr val="003399"/>
              </a:solidFill>
            </a:endParaRPr>
          </a:p>
          <a:p>
            <a:r>
              <a:rPr lang="ru-RU" sz="4500" dirty="0">
                <a:solidFill>
                  <a:srgbClr val="003399"/>
                </a:solidFill>
              </a:rPr>
              <a:t>за внимание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348880"/>
            <a:ext cx="5148064" cy="341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44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260648"/>
            <a:ext cx="8686800" cy="33123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Внеурочная деятельность учащихся объединяет все виды деятельности школьников (кроме учебной деятельности  и на уроке), в которой возможно целесообразное решение задач их воспитания и социализации. </a:t>
            </a:r>
            <a:endParaRPr lang="ru-RU" sz="2800" b="1" i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637146"/>
            <a:ext cx="5688632" cy="2888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F:\физ-ра\DSC_07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3500438"/>
            <a:ext cx="5857916" cy="3071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949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40080" cy="576064"/>
          </a:xfrm>
          <a:effectLst/>
        </p:spPr>
        <p:txBody>
          <a:bodyPr>
            <a:normAutofit fontScale="90000"/>
          </a:bodyPr>
          <a:lstStyle/>
          <a:p>
            <a:r>
              <a:rPr lang="ru-RU" sz="2800" dirty="0" smtClean="0">
                <a:effectLst/>
              </a:rPr>
              <a:t>Виды и направления внеурочной деятельности</a:t>
            </a:r>
            <a:endParaRPr lang="ru-RU" sz="2800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04800" y="980728"/>
            <a:ext cx="8686800" cy="576064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600" dirty="0" smtClean="0"/>
              <a:t>Игровая деятельность;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 smtClean="0"/>
              <a:t>Познавательная деятельность;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 smtClean="0"/>
              <a:t>Проблемно-ценностное общение;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 smtClean="0"/>
              <a:t>Досугово-развлекательная деятельность (досуговое общение);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 smtClean="0"/>
              <a:t>Художественное творчество;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 smtClean="0"/>
              <a:t>Социальное творчество (социально преобразующая добровольческая деятельность);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 smtClean="0"/>
              <a:t>Трудовая (производственная деятельность);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 smtClean="0"/>
              <a:t>Спортивно-оздоровительная деятельность;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 smtClean="0"/>
              <a:t>Туристско-краеведческая деятельность. 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76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4104456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i="1" dirty="0" smtClean="0">
              <a:solidFill>
                <a:srgbClr val="000099"/>
              </a:solidFill>
              <a:latin typeface="Arial Black" panose="020B0A04020102020204" pitchFamily="34" charset="0"/>
            </a:endParaRPr>
          </a:p>
          <a:p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Время, отводимое на внеурочную деятельность, используется по желанию обучающихся. В Базисном учебном плане общеобразовательных учреждений Российской Федерации в числе основных направлений внеурочной деятельности выделено спортивно-оздоровительное направление.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23580"/>
            <a:ext cx="4065691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239" y="3140968"/>
            <a:ext cx="4181450" cy="2977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Documents and Settings\ПП\Рабочий стол\янченкова\крос\IMG_85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285728"/>
            <a:ext cx="4286280" cy="2857520"/>
          </a:xfrm>
          <a:prstGeom prst="rect">
            <a:avLst/>
          </a:prstGeom>
          <a:noFill/>
        </p:spPr>
      </p:pic>
      <p:pic>
        <p:nvPicPr>
          <p:cNvPr id="2051" name="Picture 3" descr="C:\Documents and Settings\ПП\Рабочий стол\ГТО фото\ГТО\P148049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1" y="3214686"/>
            <a:ext cx="4303351" cy="2857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403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/>
              </a:rPr>
              <a:t>Результаты и эффекты </a:t>
            </a:r>
            <a:endParaRPr lang="ru-RU" dirty="0">
              <a:effectLst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Результат – это то, что стало непосредственным итогом участия школьника в деятельности.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dirty="0" smtClean="0"/>
              <a:t>Эффект – это последствие результата (приобретённое знание, пережитые чувства и отношения).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622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/>
              </a:rPr>
              <a:t>Классификация воспитательных результатов </a:t>
            </a:r>
            <a:endParaRPr lang="ru-RU" dirty="0">
              <a:effectLst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790973156"/>
              </p:ext>
            </p:extLst>
          </p:nvPr>
        </p:nvGraphicFramePr>
        <p:xfrm>
          <a:off x="0" y="1123950"/>
          <a:ext cx="8712968" cy="547260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712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342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u="sng" dirty="0" smtClean="0">
                          <a:solidFill>
                            <a:sysClr val="windowText" lastClr="000000"/>
                          </a:solidFill>
                        </a:rPr>
                        <a:t>Первый уровень результатов </a:t>
                      </a:r>
                      <a:r>
                        <a:rPr lang="ru-RU" sz="2000" b="0" dirty="0" smtClean="0">
                          <a:solidFill>
                            <a:sysClr val="windowText" lastClr="000000"/>
                          </a:solidFill>
                        </a:rPr>
                        <a:t>– приобретение школьником социальных знаний (об общественных</a:t>
                      </a:r>
                      <a:r>
                        <a:rPr lang="ru-RU" sz="2000" b="0" baseline="0" dirty="0" smtClean="0">
                          <a:solidFill>
                            <a:sysClr val="windowText" lastClr="000000"/>
                          </a:solidFill>
                        </a:rPr>
                        <a:t> нормах, устройстве общества, социально одобряемых и неодобряемых формах поведения в обществе и </a:t>
                      </a:r>
                      <a:r>
                        <a:rPr lang="ru-RU" sz="2000" b="0" baseline="0" dirty="0" err="1" smtClean="0">
                          <a:solidFill>
                            <a:sysClr val="windowText" lastClr="000000"/>
                          </a:solidFill>
                        </a:rPr>
                        <a:t>тд</a:t>
                      </a:r>
                      <a:r>
                        <a:rPr lang="ru-RU" sz="2000" b="0" baseline="0" dirty="0" smtClean="0">
                          <a:solidFill>
                            <a:sysClr val="windowText" lastClr="000000"/>
                          </a:solidFill>
                        </a:rPr>
                        <a:t>.)</a:t>
                      </a:r>
                      <a:endParaRPr lang="ru-RU" sz="2000" b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9177">
                <a:tc>
                  <a:txBody>
                    <a:bodyPr/>
                    <a:lstStyle/>
                    <a:p>
                      <a:r>
                        <a:rPr lang="ru-RU" sz="2000" u="sng" dirty="0" smtClean="0"/>
                        <a:t>Второй </a:t>
                      </a:r>
                      <a:r>
                        <a:rPr lang="ru-RU" sz="2000" u="sng" dirty="0" smtClean="0">
                          <a:solidFill>
                            <a:sysClr val="windowText" lastClr="000000"/>
                          </a:solidFill>
                        </a:rPr>
                        <a:t>уровень результатов </a:t>
                      </a:r>
                      <a:r>
                        <a:rPr lang="ru-RU" sz="2000" dirty="0" smtClean="0">
                          <a:solidFill>
                            <a:sysClr val="windowText" lastClr="000000"/>
                          </a:solidFill>
                        </a:rPr>
                        <a:t>– получение школьником опыта переживания и позитивного отношения к базовым ценностям</a:t>
                      </a:r>
                      <a:r>
                        <a:rPr lang="ru-RU" sz="2000" baseline="0" dirty="0" smtClean="0">
                          <a:solidFill>
                            <a:sysClr val="windowText" lastClr="000000"/>
                          </a:solidFill>
                        </a:rPr>
                        <a:t> общества, ценностного отношения к социальной реальности в целом.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9177">
                <a:tc>
                  <a:txBody>
                    <a:bodyPr/>
                    <a:lstStyle/>
                    <a:p>
                      <a:r>
                        <a:rPr lang="ru-RU" sz="2000" u="sng" dirty="0" smtClean="0"/>
                        <a:t>Третий </a:t>
                      </a:r>
                      <a:r>
                        <a:rPr lang="ru-RU" sz="2000" u="sng" dirty="0" smtClean="0">
                          <a:solidFill>
                            <a:sysClr val="windowText" lastClr="000000"/>
                          </a:solidFill>
                        </a:rPr>
                        <a:t>уровень результатов  </a:t>
                      </a:r>
                      <a:r>
                        <a:rPr lang="ru-RU" sz="2000" dirty="0" smtClean="0">
                          <a:solidFill>
                            <a:sysClr val="windowText" lastClr="000000"/>
                          </a:solidFill>
                        </a:rPr>
                        <a:t>- получение школьником опыта самостоятельного общественного действия.</a:t>
                      </a:r>
                      <a:r>
                        <a:rPr lang="ru-RU" sz="2000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697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000" dirty="0" smtClean="0">
                <a:effectLst/>
              </a:rPr>
              <a:t>Взаимосвязь результатов и форм внеурочной деятельности </a:t>
            </a:r>
            <a:endParaRPr lang="ru-RU" sz="3000" dirty="0">
              <a:effectLst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961220"/>
              </p:ext>
            </p:extLst>
          </p:nvPr>
        </p:nvGraphicFramePr>
        <p:xfrm>
          <a:off x="107504" y="1340767"/>
          <a:ext cx="8856983" cy="5378897"/>
        </p:xfrm>
        <a:graphic>
          <a:graphicData uri="http://schemas.openxmlformats.org/drawingml/2006/table">
            <a:tbl>
              <a:tblPr/>
              <a:tblGrid>
                <a:gridCol w="1944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62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02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28193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</a:t>
                      </a:r>
                      <a:r>
                        <a:rPr lang="ru-RU" sz="1500" dirty="0" smtClean="0"/>
                        <a:t>Уровень </a:t>
                      </a:r>
                    </a:p>
                    <a:p>
                      <a:r>
                        <a:rPr lang="ru-RU" sz="1500" dirty="0" smtClean="0"/>
                        <a:t>         результатов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sz="1600" dirty="0" smtClean="0"/>
                        <a:t>Виды </a:t>
                      </a:r>
                    </a:p>
                    <a:p>
                      <a:r>
                        <a:rPr lang="ru-RU" sz="1600" dirty="0" smtClean="0"/>
                        <a:t>внеурочной</a:t>
                      </a:r>
                      <a:r>
                        <a:rPr lang="ru-RU" sz="1600" baseline="0" dirty="0" smtClean="0"/>
                        <a:t> </a:t>
                      </a:r>
                    </a:p>
                    <a:p>
                      <a:r>
                        <a:rPr lang="ru-RU" sz="1600" baseline="0" dirty="0" smtClean="0"/>
                        <a:t>деятельности 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Приобретение социальных знаний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Формирование ценностного отношения к социальной</a:t>
                      </a:r>
                      <a:r>
                        <a:rPr lang="ru-RU" baseline="0" dirty="0" smtClean="0"/>
                        <a:t> реальности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Получение опыта самостоятельного</a:t>
                      </a:r>
                      <a:r>
                        <a:rPr lang="ru-RU" baseline="0" dirty="0" smtClean="0"/>
                        <a:t> общественного действия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5841">
                <a:tc rowSpan="3">
                  <a:txBody>
                    <a:bodyPr/>
                    <a:lstStyle/>
                    <a:p>
                      <a:r>
                        <a:rPr lang="ru-RU" b="1" dirty="0" smtClean="0"/>
                        <a:t>Спортивно-оздоровительная</a:t>
                      </a:r>
                      <a:r>
                        <a:rPr lang="ru-RU" b="1" baseline="0" dirty="0" smtClean="0"/>
                        <a:t> деятельность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Занятия</a:t>
                      </a:r>
                      <a:r>
                        <a:rPr lang="ru-RU" sz="1600" baseline="0" dirty="0" smtClean="0"/>
                        <a:t> спортивных секций, беседы о ЗОЖ, участие в оздоровительных процедурах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41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Школьные</a:t>
                      </a:r>
                      <a:r>
                        <a:rPr lang="ru-RU" sz="1600" baseline="0" dirty="0" smtClean="0"/>
                        <a:t> спортивные турниры и оздоровительные акции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58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Спортивные и оздоровительные</a:t>
                      </a:r>
                      <a:r>
                        <a:rPr lang="ru-RU" baseline="0" dirty="0" smtClean="0"/>
                        <a:t> акции школьников в окружающем школу социуме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Picture 2" descr="C:\Documents and Settings\ПП\Рабочий стол\113_PANA\P1130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5143536" cy="3429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767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12088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/>
              </a:rPr>
              <a:t>Примерная программа по внеурочной деятельности основывается на следующих принципах:</a:t>
            </a:r>
            <a:endParaRPr lang="ru-RU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04800" y="2708920"/>
            <a:ext cx="8686800" cy="337120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Принцип природосообразности 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Принцип культуросообразности;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Принцип коллективности;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Принцип диалогичности;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Принцип патриотической направленности;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Принцип проектности;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Принцип поддержки самоопределения воспитанника.</a:t>
            </a:r>
          </a:p>
          <a:p>
            <a:pPr>
              <a:buFont typeface="Wingdings" panose="05000000000000000000" pitchFamily="2" charset="2"/>
              <a:buChar char="q"/>
            </a:pPr>
            <a:endParaRPr lang="ru-RU" dirty="0" smtClean="0"/>
          </a:p>
          <a:p>
            <a:pPr>
              <a:buFont typeface="Wingdings" panose="05000000000000000000" pitchFamily="2" charset="2"/>
              <a:buChar char="q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414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792088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 smtClean="0">
                <a:effectLst/>
              </a:rPr>
              <a:t>Общие правила разработки программы </a:t>
            </a:r>
            <a:endParaRPr lang="ru-RU" sz="3200" i="1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052736"/>
            <a:ext cx="8812088" cy="50273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/>
              <a:t>1. Программа может быть разработана самостоятельно образовательным учреждением или на основе примерной рабочей программы.</a:t>
            </a:r>
          </a:p>
          <a:p>
            <a:pPr marL="0" indent="0">
              <a:buNone/>
            </a:pPr>
            <a:r>
              <a:rPr lang="ru-RU" sz="2000" dirty="0" smtClean="0"/>
              <a:t>2. Программы должны быть рассчитаны на школьников определённой группы.</a:t>
            </a:r>
          </a:p>
          <a:p>
            <a:pPr marL="0" indent="0">
              <a:buNone/>
            </a:pPr>
            <a:r>
              <a:rPr lang="ru-RU" sz="2000" dirty="0" smtClean="0"/>
              <a:t>3. Содержание программы должно быть целесообразно и ориентировано на запросы и потребности учащихся и родителей.</a:t>
            </a:r>
          </a:p>
          <a:p>
            <a:pPr marL="0" indent="0">
              <a:buNone/>
            </a:pPr>
            <a:r>
              <a:rPr lang="ru-RU" sz="2000" dirty="0" smtClean="0"/>
              <a:t>4. Программа должна содержать: введение, перечень основных разделов и тем с количеством часов, описание </a:t>
            </a:r>
            <a:r>
              <a:rPr lang="ru-RU" sz="2000" dirty="0"/>
              <a:t>разделов</a:t>
            </a:r>
            <a:r>
              <a:rPr lang="ru-RU" sz="2000" dirty="0" smtClean="0"/>
              <a:t> и характеристику основных результатов, на которые программа ориентирована.  </a:t>
            </a:r>
          </a:p>
          <a:p>
            <a:pPr marL="0" indent="0">
              <a:buNone/>
            </a:pPr>
            <a:r>
              <a:rPr lang="ru-RU" sz="2000" dirty="0" smtClean="0"/>
              <a:t>5. В программе описывается содержание внеурочной деятельности, суть и направленность планируемых школой дел и мероприятий.</a:t>
            </a:r>
          </a:p>
          <a:p>
            <a:pPr marL="0" indent="0">
              <a:buNone/>
            </a:pPr>
            <a:r>
              <a:rPr lang="ru-RU" sz="2000" dirty="0" smtClean="0"/>
              <a:t>6. </a:t>
            </a:r>
            <a:r>
              <a:rPr lang="ru-RU" sz="2000" dirty="0"/>
              <a:t>В программе </a:t>
            </a:r>
            <a:r>
              <a:rPr lang="ru-RU" sz="2000" dirty="0" smtClean="0"/>
              <a:t>указывается количество часов аудиторных  и внеаудиторных активных занятий. </a:t>
            </a:r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>7. Программа может быть реализована как в отдельно взятом классе, так и в свободных объединениях школьников.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9187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802</TotalTime>
  <Words>444</Words>
  <Application>Microsoft Office PowerPoint</Application>
  <PresentationFormat>Экран (4:3)</PresentationFormat>
  <Paragraphs>55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 Black</vt:lpstr>
      <vt:lpstr>Calibri</vt:lpstr>
      <vt:lpstr>Georgia</vt:lpstr>
      <vt:lpstr>Times New Roman</vt:lpstr>
      <vt:lpstr>Trebuchet MS</vt:lpstr>
      <vt:lpstr>Wingdings</vt:lpstr>
      <vt:lpstr>Воздушный поток</vt:lpstr>
      <vt:lpstr>Презентация PowerPoint</vt:lpstr>
      <vt:lpstr>Презентация PowerPoint</vt:lpstr>
      <vt:lpstr>Виды и направления внеурочной деятельности</vt:lpstr>
      <vt:lpstr>Презентация PowerPoint</vt:lpstr>
      <vt:lpstr>Результаты и эффекты </vt:lpstr>
      <vt:lpstr>Классификация воспитательных результатов </vt:lpstr>
      <vt:lpstr>Взаимосвязь результатов и форм внеурочной деятельности </vt:lpstr>
      <vt:lpstr>Примерная программа по внеурочной деятельности основывается на следующих принципах:</vt:lpstr>
      <vt:lpstr>Общие правила разработки программы </vt:lpstr>
      <vt:lpstr>В общеобразовательных организациях Спортивно-оздоровительную деятельность можно осуществлять в формате секционных занятий с использованием элементов из различных видов спорта: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10</cp:revision>
  <dcterms:created xsi:type="dcterms:W3CDTF">2015-03-03T11:00:06Z</dcterms:created>
  <dcterms:modified xsi:type="dcterms:W3CDTF">2021-12-08T10:47:10Z</dcterms:modified>
</cp:coreProperties>
</file>