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44" r:id="rId4"/>
    <p:sldMasterId id="2147483769" r:id="rId5"/>
    <p:sldMasterId id="2147483781" r:id="rId6"/>
    <p:sldMasterId id="2147483794" r:id="rId7"/>
    <p:sldMasterId id="2147483810" r:id="rId8"/>
  </p:sldMasterIdLst>
  <p:sldIdLst>
    <p:sldId id="405" r:id="rId9"/>
    <p:sldId id="256" r:id="rId10"/>
    <p:sldId id="398" r:id="rId11"/>
    <p:sldId id="365" r:id="rId12"/>
    <p:sldId id="366" r:id="rId13"/>
    <p:sldId id="369" r:id="rId14"/>
    <p:sldId id="466" r:id="rId15"/>
    <p:sldId id="348" r:id="rId16"/>
    <p:sldId id="424" r:id="rId17"/>
    <p:sldId id="464" r:id="rId18"/>
    <p:sldId id="379" r:id="rId19"/>
    <p:sldId id="383" r:id="rId20"/>
    <p:sldId id="410" r:id="rId21"/>
    <p:sldId id="446" r:id="rId22"/>
    <p:sldId id="391" r:id="rId23"/>
    <p:sldId id="441" r:id="rId24"/>
    <p:sldId id="390" r:id="rId25"/>
    <p:sldId id="395" r:id="rId26"/>
    <p:sldId id="316" r:id="rId27"/>
    <p:sldId id="399" r:id="rId28"/>
    <p:sldId id="426" r:id="rId29"/>
    <p:sldId id="425" r:id="rId30"/>
    <p:sldId id="427" r:id="rId31"/>
    <p:sldId id="431" r:id="rId32"/>
    <p:sldId id="260" r:id="rId33"/>
    <p:sldId id="440"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p:scale>
          <a:sx n="90" d="100"/>
          <a:sy n="90" d="100"/>
        </p:scale>
        <p:origin x="-510" y="-306"/>
      </p:cViewPr>
      <p:guideLst>
        <p:guide orient="horz" pos="2160"/>
        <p:guide pos="2880"/>
      </p:guideLst>
    </p:cSldViewPr>
  </p:slideViewPr>
  <p:outlineViewPr>
    <p:cViewPr>
      <p:scale>
        <a:sx n="33" d="100"/>
        <a:sy n="33" d="100"/>
      </p:scale>
      <p:origin x="0" y="65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6FB77A-97D2-44B5-9691-D899FCBE62CA}" type="datetimeFigureOut">
              <a:rPr lang="ru-RU" smtClean="0"/>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286910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6FB77A-97D2-44B5-9691-D899FCBE62CA}" type="datetimeFigureOut">
              <a:rPr lang="ru-RU" smtClean="0"/>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157262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6FB77A-97D2-44B5-9691-D899FCBE62CA}" type="datetimeFigureOut">
              <a:rPr lang="ru-RU" smtClean="0"/>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8848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422400"/>
            <a:ext cx="9147175" cy="5435600"/>
            <a:chOff x="0" y="896"/>
            <a:chExt cx="5762" cy="3424"/>
          </a:xfrm>
        </p:grpSpPr>
        <p:grpSp>
          <p:nvGrpSpPr>
            <p:cNvPr id="50179" name="Group 3"/>
            <p:cNvGrpSpPr>
              <a:grpSpLocks/>
            </p:cNvGrpSpPr>
            <p:nvPr userDrawn="1"/>
          </p:nvGrpSpPr>
          <p:grpSpPr bwMode="auto">
            <a:xfrm>
              <a:off x="20" y="896"/>
              <a:ext cx="5742" cy="3424"/>
              <a:chOff x="20" y="896"/>
              <a:chExt cx="5742" cy="3424"/>
            </a:xfrm>
          </p:grpSpPr>
          <p:sp>
            <p:nvSpPr>
              <p:cNvPr id="50180"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1"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2"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3"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4"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5"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6"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7"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8"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89"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90"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91"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192"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grpSp>
        <p:grpSp>
          <p:nvGrpSpPr>
            <p:cNvPr id="50193" name="Group 17"/>
            <p:cNvGrpSpPr>
              <a:grpSpLocks/>
            </p:cNvGrpSpPr>
            <p:nvPr userDrawn="1"/>
          </p:nvGrpSpPr>
          <p:grpSpPr bwMode="auto">
            <a:xfrm>
              <a:off x="0" y="2291"/>
              <a:ext cx="1385" cy="1702"/>
              <a:chOff x="0" y="2291"/>
              <a:chExt cx="1385" cy="1702"/>
            </a:xfrm>
          </p:grpSpPr>
          <p:sp>
            <p:nvSpPr>
              <p:cNvPr id="5019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19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19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19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19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19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0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1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2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3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4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25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5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6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7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8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29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0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1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1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1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1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1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1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1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1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1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1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2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2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2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5032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2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5032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32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32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503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grpSp>
      </p:grpSp>
      <p:sp>
        <p:nvSpPr>
          <p:cNvPr id="5032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ru-RU" altLang="ru-RU" noProof="0" smtClean="0"/>
              <a:t>Образец заголовка</a:t>
            </a:r>
          </a:p>
        </p:txBody>
      </p:sp>
      <p:sp>
        <p:nvSpPr>
          <p:cNvPr id="5033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ru-RU" altLang="ru-RU" noProof="0" smtClean="0"/>
              <a:t>Образец подзаголовка</a:t>
            </a:r>
          </a:p>
        </p:txBody>
      </p:sp>
      <p:sp>
        <p:nvSpPr>
          <p:cNvPr id="5033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ltLang="ru-RU">
              <a:solidFill>
                <a:srgbClr val="FFFFFF"/>
              </a:solidFill>
            </a:endParaRPr>
          </a:p>
        </p:txBody>
      </p:sp>
      <p:sp>
        <p:nvSpPr>
          <p:cNvPr id="5033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ltLang="ru-RU">
              <a:solidFill>
                <a:srgbClr val="FFFFFF"/>
              </a:solidFill>
            </a:endParaRPr>
          </a:p>
        </p:txBody>
      </p:sp>
      <p:sp>
        <p:nvSpPr>
          <p:cNvPr id="5033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CF2FF51B-AACE-49A5-AB47-71941D0C4B92}"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259194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67AA6484-1EDB-4D0D-BFF0-7C933C59515D}"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3829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04EBA666-2676-4F1D-B5D2-864E71B9D7C3}"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247765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9D073009-FAAA-43E1-BC4E-BD5D0AFEEA3D}"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200413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3F3A4A75-968B-476B-870C-01BB5E036E33}"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59275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441285F7-10C0-4020-B389-783D712BDF8E}"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598589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D574A130-9CDA-48DA-99D1-8B947938D836}"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376764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A89699AA-32BA-4850-ABFF-3A750B507064}"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421095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6FB77A-97D2-44B5-9691-D899FCBE62CA}" type="datetimeFigureOut">
              <a:rPr lang="ru-RU" smtClean="0"/>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214001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B26F5FE5-7722-482C-B559-D5E2DDCED9A0}"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4088505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EEB98259-5A07-4862-934A-47330747461A}"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28497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290E6EC4-A1F0-4E03-B026-335439BF8DBC}"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085041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7999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528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0841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4636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2957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8458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346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6FB77A-97D2-44B5-9691-D899FCBE62CA}" type="datetimeFigureOut">
              <a:rPr lang="ru-RU" smtClean="0"/>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968286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0461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2447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1221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373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9144000" cy="6856413"/>
            <a:chOff x="0" y="0"/>
            <a:chExt cx="5760" cy="4319"/>
          </a:xfrm>
        </p:grpSpPr>
        <p:sp>
          <p:nvSpPr>
            <p:cNvPr id="3993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a:solidFill>
                  <a:srgbClr val="FAF9E6"/>
                </a:solidFill>
              </a:endParaRPr>
            </a:p>
          </p:txBody>
        </p:sp>
        <p:sp>
          <p:nvSpPr>
            <p:cNvPr id="3994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4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5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a:solidFill>
                  <a:srgbClr val="FAF9E6"/>
                </a:solidFill>
              </a:endParaRPr>
            </a:p>
          </p:txBody>
        </p:sp>
        <p:sp>
          <p:nvSpPr>
            <p:cNvPr id="3996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6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7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7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7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7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7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grpSp>
          <p:nvGrpSpPr>
            <p:cNvPr id="39975" name="Group 39"/>
            <p:cNvGrpSpPr>
              <a:grpSpLocks/>
            </p:cNvGrpSpPr>
            <p:nvPr userDrawn="1"/>
          </p:nvGrpSpPr>
          <p:grpSpPr bwMode="auto">
            <a:xfrm>
              <a:off x="0" y="1632"/>
              <a:ext cx="5758" cy="1858"/>
              <a:chOff x="0" y="1632"/>
              <a:chExt cx="5758" cy="1858"/>
            </a:xfrm>
          </p:grpSpPr>
          <p:sp>
            <p:nvSpPr>
              <p:cNvPr id="3997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997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grpSp>
      </p:grpSp>
      <p:sp>
        <p:nvSpPr>
          <p:cNvPr id="3997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ru-RU" altLang="ru-RU" noProof="0" smtClean="0"/>
              <a:t>Образец заголовка</a:t>
            </a:r>
          </a:p>
        </p:txBody>
      </p:sp>
      <p:sp>
        <p:nvSpPr>
          <p:cNvPr id="399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ru-RU" altLang="ru-RU" noProof="0" smtClean="0"/>
              <a:t>Образец подзаголовка</a:t>
            </a:r>
          </a:p>
        </p:txBody>
      </p:sp>
      <p:sp>
        <p:nvSpPr>
          <p:cNvPr id="39980" name="Rectangle 44"/>
          <p:cNvSpPr>
            <a:spLocks noGrp="1" noChangeArrowheads="1"/>
          </p:cNvSpPr>
          <p:nvPr>
            <p:ph type="dt" sz="quarter" idx="2"/>
          </p:nvPr>
        </p:nvSpPr>
        <p:spPr/>
        <p:txBody>
          <a:bodyPr/>
          <a:lstStyle>
            <a:lvl1pPr>
              <a:defRPr/>
            </a:lvl1pPr>
          </a:lstStyle>
          <a:p>
            <a:endParaRPr lang="ru-RU" altLang="ru-RU">
              <a:solidFill>
                <a:srgbClr val="FAF9E6"/>
              </a:solidFill>
            </a:endParaRPr>
          </a:p>
        </p:txBody>
      </p:sp>
      <p:sp>
        <p:nvSpPr>
          <p:cNvPr id="39981" name="Rectangle 45"/>
          <p:cNvSpPr>
            <a:spLocks noGrp="1" noChangeArrowheads="1"/>
          </p:cNvSpPr>
          <p:nvPr>
            <p:ph type="ftr" sz="quarter" idx="3"/>
          </p:nvPr>
        </p:nvSpPr>
        <p:spPr/>
        <p:txBody>
          <a:bodyPr/>
          <a:lstStyle>
            <a:lvl1pPr>
              <a:defRPr/>
            </a:lvl1pPr>
          </a:lstStyle>
          <a:p>
            <a:endParaRPr lang="ru-RU" altLang="ru-RU">
              <a:solidFill>
                <a:srgbClr val="FAF9E6"/>
              </a:solidFill>
            </a:endParaRPr>
          </a:p>
        </p:txBody>
      </p:sp>
      <p:sp>
        <p:nvSpPr>
          <p:cNvPr id="39982" name="Rectangle 46"/>
          <p:cNvSpPr>
            <a:spLocks noGrp="1" noChangeArrowheads="1"/>
          </p:cNvSpPr>
          <p:nvPr>
            <p:ph type="sldNum" sz="quarter" idx="4"/>
          </p:nvPr>
        </p:nvSpPr>
        <p:spPr/>
        <p:txBody>
          <a:bodyPr/>
          <a:lstStyle>
            <a:lvl1pPr>
              <a:defRPr/>
            </a:lvl1pPr>
          </a:lstStyle>
          <a:p>
            <a:fld id="{2B8AAB0F-D7DE-483B-BC12-2FBF7F56B94D}"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6447925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AF9E6"/>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AF9E6"/>
              </a:solidFill>
            </a:endParaRPr>
          </a:p>
        </p:txBody>
      </p:sp>
      <p:sp>
        <p:nvSpPr>
          <p:cNvPr id="6" name="Номер слайда 5"/>
          <p:cNvSpPr>
            <a:spLocks noGrp="1"/>
          </p:cNvSpPr>
          <p:nvPr>
            <p:ph type="sldNum" sz="quarter" idx="12"/>
          </p:nvPr>
        </p:nvSpPr>
        <p:spPr/>
        <p:txBody>
          <a:bodyPr/>
          <a:lstStyle>
            <a:lvl1pPr>
              <a:defRPr/>
            </a:lvl1pPr>
          </a:lstStyle>
          <a:p>
            <a:fld id="{C0FBE622-5555-4F9E-B468-A6BE5C8D949F}"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104852940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FAF9E6"/>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AF9E6"/>
              </a:solidFill>
            </a:endParaRPr>
          </a:p>
        </p:txBody>
      </p:sp>
      <p:sp>
        <p:nvSpPr>
          <p:cNvPr id="6" name="Номер слайда 5"/>
          <p:cNvSpPr>
            <a:spLocks noGrp="1"/>
          </p:cNvSpPr>
          <p:nvPr>
            <p:ph type="sldNum" sz="quarter" idx="12"/>
          </p:nvPr>
        </p:nvSpPr>
        <p:spPr/>
        <p:txBody>
          <a:bodyPr/>
          <a:lstStyle>
            <a:lvl1pPr>
              <a:defRPr/>
            </a:lvl1pPr>
          </a:lstStyle>
          <a:p>
            <a:fld id="{8105FF3F-20C5-460A-B8E7-58DE0548C83F}"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392743988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FAF9E6"/>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AF9E6"/>
              </a:solidFill>
            </a:endParaRPr>
          </a:p>
        </p:txBody>
      </p:sp>
      <p:sp>
        <p:nvSpPr>
          <p:cNvPr id="7" name="Номер слайда 6"/>
          <p:cNvSpPr>
            <a:spLocks noGrp="1"/>
          </p:cNvSpPr>
          <p:nvPr>
            <p:ph type="sldNum" sz="quarter" idx="12"/>
          </p:nvPr>
        </p:nvSpPr>
        <p:spPr/>
        <p:txBody>
          <a:bodyPr/>
          <a:lstStyle>
            <a:lvl1pPr>
              <a:defRPr/>
            </a:lvl1pPr>
          </a:lstStyle>
          <a:p>
            <a:fld id="{B07C3402-6D48-4EE9-92E5-1FC436CBE7C3}"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18512537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FAF9E6"/>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FAF9E6"/>
              </a:solidFill>
            </a:endParaRPr>
          </a:p>
        </p:txBody>
      </p:sp>
      <p:sp>
        <p:nvSpPr>
          <p:cNvPr id="9" name="Номер слайда 8"/>
          <p:cNvSpPr>
            <a:spLocks noGrp="1"/>
          </p:cNvSpPr>
          <p:nvPr>
            <p:ph type="sldNum" sz="quarter" idx="12"/>
          </p:nvPr>
        </p:nvSpPr>
        <p:spPr/>
        <p:txBody>
          <a:bodyPr/>
          <a:lstStyle>
            <a:lvl1pPr>
              <a:defRPr/>
            </a:lvl1pPr>
          </a:lstStyle>
          <a:p>
            <a:fld id="{0FD557ED-E96B-4185-B0C2-BF3ABCBBC425}"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31549585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FAF9E6"/>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FAF9E6"/>
              </a:solidFill>
            </a:endParaRPr>
          </a:p>
        </p:txBody>
      </p:sp>
      <p:sp>
        <p:nvSpPr>
          <p:cNvPr id="5" name="Номер слайда 4"/>
          <p:cNvSpPr>
            <a:spLocks noGrp="1"/>
          </p:cNvSpPr>
          <p:nvPr>
            <p:ph type="sldNum" sz="quarter" idx="12"/>
          </p:nvPr>
        </p:nvSpPr>
        <p:spPr/>
        <p:txBody>
          <a:bodyPr/>
          <a:lstStyle>
            <a:lvl1pPr>
              <a:defRPr/>
            </a:lvl1pPr>
          </a:lstStyle>
          <a:p>
            <a:fld id="{10C2B8BF-EF76-4EA7-A50F-224BF7DF27C2}"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1354840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6FB77A-97D2-44B5-9691-D899FCBE62CA}" type="datetimeFigureOut">
              <a:rPr lang="ru-RU" smtClean="0"/>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2196669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FAF9E6"/>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FAF9E6"/>
              </a:solidFill>
            </a:endParaRPr>
          </a:p>
        </p:txBody>
      </p:sp>
      <p:sp>
        <p:nvSpPr>
          <p:cNvPr id="4" name="Номер слайда 3"/>
          <p:cNvSpPr>
            <a:spLocks noGrp="1"/>
          </p:cNvSpPr>
          <p:nvPr>
            <p:ph type="sldNum" sz="quarter" idx="12"/>
          </p:nvPr>
        </p:nvSpPr>
        <p:spPr/>
        <p:txBody>
          <a:bodyPr/>
          <a:lstStyle>
            <a:lvl1pPr>
              <a:defRPr/>
            </a:lvl1pPr>
          </a:lstStyle>
          <a:p>
            <a:fld id="{605CE4B9-69CF-491B-B648-EC2258B0A9D1}"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18140349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FAF9E6"/>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AF9E6"/>
              </a:solidFill>
            </a:endParaRPr>
          </a:p>
        </p:txBody>
      </p:sp>
      <p:sp>
        <p:nvSpPr>
          <p:cNvPr id="7" name="Номер слайда 6"/>
          <p:cNvSpPr>
            <a:spLocks noGrp="1"/>
          </p:cNvSpPr>
          <p:nvPr>
            <p:ph type="sldNum" sz="quarter" idx="12"/>
          </p:nvPr>
        </p:nvSpPr>
        <p:spPr/>
        <p:txBody>
          <a:bodyPr/>
          <a:lstStyle>
            <a:lvl1pPr>
              <a:defRPr/>
            </a:lvl1pPr>
          </a:lstStyle>
          <a:p>
            <a:fld id="{858D0F96-A79A-4048-889A-B9C2A7F80C69}"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409140931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FAF9E6"/>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AF9E6"/>
              </a:solidFill>
            </a:endParaRPr>
          </a:p>
        </p:txBody>
      </p:sp>
      <p:sp>
        <p:nvSpPr>
          <p:cNvPr id="7" name="Номер слайда 6"/>
          <p:cNvSpPr>
            <a:spLocks noGrp="1"/>
          </p:cNvSpPr>
          <p:nvPr>
            <p:ph type="sldNum" sz="quarter" idx="12"/>
          </p:nvPr>
        </p:nvSpPr>
        <p:spPr/>
        <p:txBody>
          <a:bodyPr/>
          <a:lstStyle>
            <a:lvl1pPr>
              <a:defRPr/>
            </a:lvl1pPr>
          </a:lstStyle>
          <a:p>
            <a:fld id="{99CE0908-651E-44FB-B397-DE596E0FBC10}"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129519866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AF9E6"/>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AF9E6"/>
              </a:solidFill>
            </a:endParaRPr>
          </a:p>
        </p:txBody>
      </p:sp>
      <p:sp>
        <p:nvSpPr>
          <p:cNvPr id="6" name="Номер слайда 5"/>
          <p:cNvSpPr>
            <a:spLocks noGrp="1"/>
          </p:cNvSpPr>
          <p:nvPr>
            <p:ph type="sldNum" sz="quarter" idx="12"/>
          </p:nvPr>
        </p:nvSpPr>
        <p:spPr/>
        <p:txBody>
          <a:bodyPr/>
          <a:lstStyle>
            <a:lvl1pPr>
              <a:defRPr/>
            </a:lvl1pPr>
          </a:lstStyle>
          <a:p>
            <a:fld id="{4295D7A2-995B-4A80-9F98-7B6B067EEF43}"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35721829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AF9E6"/>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AF9E6"/>
              </a:solidFill>
            </a:endParaRPr>
          </a:p>
        </p:txBody>
      </p:sp>
      <p:sp>
        <p:nvSpPr>
          <p:cNvPr id="6" name="Номер слайда 5"/>
          <p:cNvSpPr>
            <a:spLocks noGrp="1"/>
          </p:cNvSpPr>
          <p:nvPr>
            <p:ph type="sldNum" sz="quarter" idx="12"/>
          </p:nvPr>
        </p:nvSpPr>
        <p:spPr/>
        <p:txBody>
          <a:bodyPr/>
          <a:lstStyle>
            <a:lvl1pPr>
              <a:defRPr/>
            </a:lvl1pPr>
          </a:lstStyle>
          <a:p>
            <a:fld id="{1D7A78EF-9600-45CE-93DE-E84289970DC8}" type="slidenum">
              <a:rPr lang="ru-RU" altLang="ru-RU">
                <a:solidFill>
                  <a:srgbClr val="FAF9E6"/>
                </a:solidFill>
              </a:rPr>
              <a:pPr/>
              <a:t>‹#›</a:t>
            </a:fld>
            <a:endParaRPr lang="ru-RU" altLang="ru-RU">
              <a:solidFill>
                <a:srgbClr val="FAF9E6"/>
              </a:solidFill>
            </a:endParaRPr>
          </a:p>
        </p:txBody>
      </p:sp>
    </p:spTree>
    <p:extLst>
      <p:ext uri="{BB962C8B-B14F-4D97-AF65-F5344CB8AC3E}">
        <p14:creationId xmlns:p14="http://schemas.microsoft.com/office/powerpoint/2010/main" val="378642862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60E9ED91-81D6-4FE4-B114-DAF9C735EBD8}" type="datetimeFigureOut">
              <a:rPr lang="ru-RU">
                <a:solidFill>
                  <a:srgbClr val="F0A22E">
                    <a:shade val="75000"/>
                  </a:srgbClr>
                </a:solidFill>
              </a:rPr>
              <a:pPr>
                <a:defRPr/>
              </a:pPr>
              <a:t>07.12.2021</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404A836-3EC4-4AE6-946C-FEDE8FD0AB5E}"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1654504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7A17788-9B09-47BE-9216-DD843CE7BC61}" type="datetimeFigureOut">
              <a:rPr lang="ru-RU">
                <a:solidFill>
                  <a:srgbClr val="F0A22E">
                    <a:shade val="75000"/>
                  </a:srgbClr>
                </a:solidFill>
              </a:rPr>
              <a:pPr>
                <a:defRPr/>
              </a:pPr>
              <a:t>07.12.2021</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6C74274C-939D-4F15-A3E2-2B5AAEE6295C}"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539657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EEB6DA4E-D6DD-420C-9DAF-03CDC19C8699}" type="datetimeFigureOut">
              <a:rPr lang="ru-RU">
                <a:solidFill>
                  <a:srgbClr val="F0A22E">
                    <a:shade val="75000"/>
                  </a:srgbClr>
                </a:solidFill>
              </a:rPr>
              <a:pPr>
                <a:defRPr/>
              </a:pPr>
              <a:t>07.12.2021</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2DA05871-CC75-49D1-8939-5E395BE9C291}"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68865023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9A7ABE10-1A02-4E02-9C5A-3E22BAF17EE3}" type="datetimeFigureOut">
              <a:rPr lang="ru-RU">
                <a:solidFill>
                  <a:srgbClr val="F0A22E">
                    <a:shade val="75000"/>
                  </a:srgbClr>
                </a:solidFill>
              </a:rPr>
              <a:pPr>
                <a:defRPr/>
              </a:pPr>
              <a:t>07.12.2021</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3A7D0BBA-7BB6-4E44-A972-9F2EE6A3E46D}"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1573953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EC4EEA18-2DE1-4CCD-AC86-41F0263966CE}" type="datetimeFigureOut">
              <a:rPr lang="ru-RU">
                <a:solidFill>
                  <a:srgbClr val="F0A22E">
                    <a:shade val="75000"/>
                  </a:srgbClr>
                </a:solidFill>
              </a:rPr>
              <a:pPr>
                <a:defRPr/>
              </a:pPr>
              <a:t>07.12.2021</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699C67C-C11E-4E5C-B018-A91E826A171A}"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45868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6FB77A-97D2-44B5-9691-D899FCBE62CA}" type="datetimeFigureOut">
              <a:rPr lang="ru-RU" smtClean="0"/>
              <a:t>07.12.2021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29501479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48B309B8-B55C-41AE-8BA0-DEBCA0CE0E7E}" type="datetimeFigureOut">
              <a:rPr lang="ru-RU">
                <a:solidFill>
                  <a:srgbClr val="F0A22E">
                    <a:shade val="75000"/>
                  </a:srgbClr>
                </a:solidFill>
              </a:rPr>
              <a:pPr>
                <a:defRPr/>
              </a:pPr>
              <a:t>07.12.2021</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AAE46C4A-BEB6-4DA0-8E32-5E5CB25DEC37}"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3152544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13632BDB-F17B-40A3-B956-B3586DDE8B4A}" type="datetimeFigureOut">
              <a:rPr lang="ru-RU">
                <a:solidFill>
                  <a:srgbClr val="F0A22E">
                    <a:shade val="75000"/>
                  </a:srgbClr>
                </a:solidFill>
              </a:rPr>
              <a:pPr>
                <a:defRPr/>
              </a:pPr>
              <a:t>07.12.2021</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BE896131-25AE-492B-832C-44EA653FD335}"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15529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1EF67DC6-EAED-4C04-8FF5-C676082DA636}" type="datetimeFigureOut">
              <a:rPr lang="ru-RU">
                <a:solidFill>
                  <a:srgbClr val="F0A22E">
                    <a:shade val="75000"/>
                  </a:srgbClr>
                </a:solidFill>
              </a:rPr>
              <a:pPr>
                <a:defRPr/>
              </a:pPr>
              <a:t>07.12.2021</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4348DCA3-A5E9-4D71-A483-DAC536B36A0C}"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4193473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8E668ED4-EEC1-4B8E-83FE-CD499D1F0E7A}" type="datetimeFigureOut">
              <a:rPr lang="ru-RU">
                <a:solidFill>
                  <a:srgbClr val="F0A22E">
                    <a:shade val="75000"/>
                  </a:srgbClr>
                </a:solidFill>
              </a:rPr>
              <a:pPr>
                <a:defRPr/>
              </a:pPr>
              <a:t>07.12.2021</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F3A390EC-6618-4393-A0E9-D5192E218945}"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43451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CE3AEBC3-4F54-4EB1-9949-250DA790D6E8}" type="datetimeFigureOut">
              <a:rPr lang="ru-RU">
                <a:solidFill>
                  <a:srgbClr val="F0A22E">
                    <a:shade val="75000"/>
                  </a:srgbClr>
                </a:solidFill>
              </a:rPr>
              <a:pPr>
                <a:defRPr/>
              </a:pPr>
              <a:t>07.12.2021</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56A60D14-FD58-490F-A1FE-E4E8DB738E98}"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312768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4CE9355-BF1D-4E9D-B953-0454C9DB5A3D}" type="datetimeFigureOut">
              <a:rPr lang="ru-RU">
                <a:solidFill>
                  <a:srgbClr val="F0A22E">
                    <a:shade val="75000"/>
                  </a:srgbClr>
                </a:solidFill>
              </a:rPr>
              <a:pPr>
                <a:defRPr/>
              </a:pPr>
              <a:t>07.12.2021</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D9FF7DC3-FBED-4695-810D-7F4E84E663B1}"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3193203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ru-RU">
                <a:solidFill>
                  <a:srgbClr val="FFFFFF"/>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ru-RU">
                <a:solidFill>
                  <a:srgbClr val="FFFFFF"/>
                </a:solidFill>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grpSp>
      <p:sp>
        <p:nvSpPr>
          <p:cNvPr id="2050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2050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pPr>
              <a:defRPr/>
            </a:pPr>
            <a:fld id="{C3C0341B-12A8-4B85-BA7C-E63E138D9AD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32549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86CA395F-7C13-4488-9203-931AED6F5FB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28846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86022E43-F3C0-4331-BC8F-0045BE308BE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769935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8E4C36FF-686D-4663-90A5-711D1137422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767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6FB77A-97D2-44B5-9691-D899FCBE62CA}" type="datetimeFigureOut">
              <a:rPr lang="ru-RU" smtClean="0"/>
              <a:t>07.12.2021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3655914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210CE518-A5CE-4E4F-801C-917F7BDED17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180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BD41F2DC-8045-4565-A592-048AFEA14FF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90401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F337FB4B-69AF-4CC6-810C-3768FA84476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27611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40984285-498C-40B9-8B3E-BD0B3CD1648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18219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02146FEE-B066-462E-98F2-6FC02A0A262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72823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D98C1F20-9F1F-4E1C-A0E9-3F67CC0C0F9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63131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AF90C7D3-54BB-45CF-9A37-6EBA2FEE10A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68664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7F449AD9-13ED-45B7-B194-91FB7B5991E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269519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39FF09-DE16-4E22-9FC7-46D3F20C6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8613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1BC70-E6C0-4809-926B-6560338A168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6349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6FB77A-97D2-44B5-9691-D899FCBE62CA}" type="datetimeFigureOut">
              <a:rPr lang="ru-RU" smtClean="0"/>
              <a:t>07.12.2021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3948195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CAE50C-03A7-4193-9511-2174BFAE62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470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EA476-B107-4645-AB58-86CBC54D094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59097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232C21-2D11-4386-BD75-6869A71FDB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87745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693048-30B8-41F2-B053-B90B0DD9E1A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77214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06F7B1-4754-4597-B9E4-1D6F1C61C89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705428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6511D1-51E2-4160-B656-B1A1853ED63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5918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046681-FC79-41E2-A34D-9855A95DFD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66227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D22587-D77A-4706-9CEA-02005DEE5F9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51729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6A8429-A094-4ECB-82C9-D25415B7054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4777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258C27-4925-49DE-99A1-47E1464FC22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644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6FB77A-97D2-44B5-9691-D899FCBE62CA}" type="datetimeFigureOut">
              <a:rPr lang="ru-RU" smtClean="0"/>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23671324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A7B92FF-DBD1-4881-BE10-33768AECF9C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757537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1091A1-2BE4-4D9A-B1AA-6D1E4E6F254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322464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E1BD73-E78D-4D9D-BF57-85B2B69741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328494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3071044"/>
      </p:ext>
    </p:extLst>
  </p:cSld>
  <p:clrMapOvr>
    <a:masterClrMapping/>
  </p:clrMapOvr>
  <p:transition spd="slow">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8103265"/>
      </p:ext>
    </p:extLst>
  </p:cSld>
  <p:clrMapOvr>
    <a:masterClrMapping/>
  </p:clrMapOvr>
  <p:transition spd="slow">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938785"/>
      </p:ext>
    </p:extLst>
  </p:cSld>
  <p:clrMapOvr>
    <a:masterClrMapping/>
  </p:clrMapOvr>
  <p:transition spd="slow">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0178818"/>
      </p:ext>
    </p:extLst>
  </p:cSld>
  <p:clrMapOvr>
    <a:masterClrMapping/>
  </p:clrMapOvr>
  <p:transition spd="slow">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23719"/>
      </p:ext>
    </p:extLst>
  </p:cSld>
  <p:clrMapOvr>
    <a:masterClrMapping/>
  </p:clrMapOvr>
  <p:transition spd="slow">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0600698"/>
      </p:ext>
    </p:extLst>
  </p:cSld>
  <p:clrMapOvr>
    <a:masterClrMapping/>
  </p:clrMapOvr>
  <p:transition spd="slow">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71417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6FB77A-97D2-44B5-9691-D899FCBE62CA}" type="datetimeFigureOut">
              <a:rPr lang="ru-RU" smtClean="0"/>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23318E-256B-4DFF-A277-E50F187DB022}" type="slidenum">
              <a:rPr lang="ru-RU" smtClean="0"/>
              <a:t>‹#›</a:t>
            </a:fld>
            <a:endParaRPr lang="ru-RU"/>
          </a:p>
        </p:txBody>
      </p:sp>
    </p:spTree>
    <p:extLst>
      <p:ext uri="{BB962C8B-B14F-4D97-AF65-F5344CB8AC3E}">
        <p14:creationId xmlns:p14="http://schemas.microsoft.com/office/powerpoint/2010/main" val="608582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7302511"/>
      </p:ext>
    </p:extLst>
  </p:cSld>
  <p:clrMapOvr>
    <a:masterClrMapping/>
  </p:clrMapOvr>
  <p:transition spd="slow">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6216228"/>
      </p:ext>
    </p:extLst>
  </p:cSld>
  <p:clrMapOvr>
    <a:masterClrMapping/>
  </p:clrMapOvr>
  <p:transition spd="slow">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6649418"/>
      </p:ext>
    </p:extLst>
  </p:cSld>
  <p:clrMapOvr>
    <a:masterClrMapping/>
  </p:clrMapOvr>
  <p:transition spd="slow">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143213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B77A-97D2-44B5-9691-D899FCBE62CA}" type="datetimeFigureOut">
              <a:rPr lang="ru-RU" smtClean="0"/>
              <a:t>07.12.2021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3318E-256B-4DFF-A277-E50F187DB022}" type="slidenum">
              <a:rPr lang="ru-RU" smtClean="0"/>
              <a:t>‹#›</a:t>
            </a:fld>
            <a:endParaRPr lang="ru-RU"/>
          </a:p>
        </p:txBody>
      </p:sp>
    </p:spTree>
    <p:extLst>
      <p:ext uri="{BB962C8B-B14F-4D97-AF65-F5344CB8AC3E}">
        <p14:creationId xmlns:p14="http://schemas.microsoft.com/office/powerpoint/2010/main" val="81558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1422400"/>
            <a:ext cx="9147175" cy="5435600"/>
            <a:chOff x="0" y="896"/>
            <a:chExt cx="5762" cy="3424"/>
          </a:xfrm>
        </p:grpSpPr>
        <p:grpSp>
          <p:nvGrpSpPr>
            <p:cNvPr id="49155" name="Group 3"/>
            <p:cNvGrpSpPr>
              <a:grpSpLocks/>
            </p:cNvGrpSpPr>
            <p:nvPr userDrawn="1"/>
          </p:nvGrpSpPr>
          <p:grpSpPr bwMode="auto">
            <a:xfrm>
              <a:off x="20" y="896"/>
              <a:ext cx="5742" cy="3424"/>
              <a:chOff x="20" y="896"/>
              <a:chExt cx="5742" cy="3424"/>
            </a:xfrm>
          </p:grpSpPr>
          <p:sp>
            <p:nvSpPr>
              <p:cNvPr id="49156"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57"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58"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59"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0"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1"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2"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3"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4"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5"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6"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7"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168"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grpSp>
        <p:grpSp>
          <p:nvGrpSpPr>
            <p:cNvPr id="49169" name="Group 17"/>
            <p:cNvGrpSpPr>
              <a:grpSpLocks/>
            </p:cNvGrpSpPr>
            <p:nvPr userDrawn="1"/>
          </p:nvGrpSpPr>
          <p:grpSpPr bwMode="auto">
            <a:xfrm>
              <a:off x="0" y="2291"/>
              <a:ext cx="1385" cy="1702"/>
              <a:chOff x="0" y="2291"/>
              <a:chExt cx="1385" cy="1702"/>
            </a:xfrm>
          </p:grpSpPr>
          <p:sp>
            <p:nvSpPr>
              <p:cNvPr id="4917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7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8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19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0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1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2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23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3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4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5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6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7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8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29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ru-RU">
                  <a:solidFill>
                    <a:srgbClr val="FFFFFF"/>
                  </a:solidFill>
                </a:endParaRPr>
              </a:p>
            </p:txBody>
          </p:sp>
          <p:sp>
            <p:nvSpPr>
              <p:cNvPr id="4929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30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FFFFFF"/>
                  </a:solidFill>
                </a:endParaRPr>
              </a:p>
            </p:txBody>
          </p:sp>
          <p:sp>
            <p:nvSpPr>
              <p:cNvPr id="4930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302"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30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sp>
            <p:nvSpPr>
              <p:cNvPr id="4930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ru-RU">
                  <a:solidFill>
                    <a:srgbClr val="FFFFFF"/>
                  </a:solidFill>
                </a:endParaRPr>
              </a:p>
            </p:txBody>
          </p:sp>
        </p:grpSp>
      </p:grpSp>
      <p:sp>
        <p:nvSpPr>
          <p:cNvPr id="4930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930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atin typeface="Arial" charset="0"/>
              </a:defRPr>
            </a:lvl1pPr>
          </a:lstStyle>
          <a:p>
            <a:pPr fontAlgn="base">
              <a:spcBef>
                <a:spcPct val="0"/>
              </a:spcBef>
              <a:spcAft>
                <a:spcPct val="0"/>
              </a:spcAft>
            </a:pPr>
            <a:endParaRPr lang="ru-RU" altLang="ru-RU">
              <a:solidFill>
                <a:srgbClr val="FFFFFF"/>
              </a:solidFill>
            </a:endParaRPr>
          </a:p>
        </p:txBody>
      </p:sp>
      <p:sp>
        <p:nvSpPr>
          <p:cNvPr id="4930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lgn="ctr" fontAlgn="base">
              <a:spcBef>
                <a:spcPct val="0"/>
              </a:spcBef>
              <a:spcAft>
                <a:spcPct val="0"/>
              </a:spcAft>
            </a:pPr>
            <a:endParaRPr lang="ru-RU" altLang="ru-RU">
              <a:solidFill>
                <a:srgbClr val="FFFFFF"/>
              </a:solidFill>
            </a:endParaRPr>
          </a:p>
        </p:txBody>
      </p:sp>
      <p:sp>
        <p:nvSpPr>
          <p:cNvPr id="4930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fontAlgn="base">
              <a:spcBef>
                <a:spcPct val="0"/>
              </a:spcBef>
              <a:spcAft>
                <a:spcPct val="0"/>
              </a:spcAft>
            </a:pPr>
            <a:fld id="{20F8848D-A2DC-4C98-9399-A2836D9F9196}" type="slidenum">
              <a:rPr lang="ru-RU" altLang="ru-RU">
                <a:solidFill>
                  <a:srgbClr val="FFFFFF"/>
                </a:solidFill>
              </a:rPr>
              <a:pPr fontAlgn="base">
                <a:spcBef>
                  <a:spcPct val="0"/>
                </a:spcBef>
                <a:spcAft>
                  <a:spcPct val="0"/>
                </a:spcAft>
              </a:pPr>
              <a:t>‹#›</a:t>
            </a:fld>
            <a:endParaRPr lang="ru-RU" altLang="ru-RU">
              <a:solidFill>
                <a:srgbClr val="FFFFFF"/>
              </a:solidFill>
            </a:endParaRPr>
          </a:p>
        </p:txBody>
      </p:sp>
      <p:sp>
        <p:nvSpPr>
          <p:cNvPr id="4930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extLst>
      <p:ext uri="{BB962C8B-B14F-4D97-AF65-F5344CB8AC3E}">
        <p14:creationId xmlns:p14="http://schemas.microsoft.com/office/powerpoint/2010/main" val="140286113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07009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0"/>
            <a:ext cx="9144000" cy="6856413"/>
            <a:chOff x="0" y="0"/>
            <a:chExt cx="5760" cy="4319"/>
          </a:xfrm>
        </p:grpSpPr>
        <p:sp>
          <p:nvSpPr>
            <p:cNvPr id="3891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1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1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1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1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a:solidFill>
                  <a:srgbClr val="FAF9E6"/>
                </a:solidFill>
              </a:endParaRPr>
            </a:p>
          </p:txBody>
        </p:sp>
        <p:sp>
          <p:nvSpPr>
            <p:cNvPr id="3892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2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a:solidFill>
                  <a:srgbClr val="FAF9E6"/>
                </a:solidFill>
              </a:endParaRPr>
            </a:p>
          </p:txBody>
        </p:sp>
        <p:sp>
          <p:nvSpPr>
            <p:cNvPr id="3893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3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4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5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grpSp>
          <p:nvGrpSpPr>
            <p:cNvPr id="38951" name="Group 39"/>
            <p:cNvGrpSpPr>
              <a:grpSpLocks/>
            </p:cNvGrpSpPr>
            <p:nvPr userDrawn="1"/>
          </p:nvGrpSpPr>
          <p:grpSpPr bwMode="auto">
            <a:xfrm>
              <a:off x="0" y="1632"/>
              <a:ext cx="5758" cy="1858"/>
              <a:chOff x="0" y="1632"/>
              <a:chExt cx="5758" cy="1858"/>
            </a:xfrm>
          </p:grpSpPr>
          <p:sp>
            <p:nvSpPr>
              <p:cNvPr id="3895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sp>
            <p:nvSpPr>
              <p:cNvPr id="3895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AF9E6"/>
                  </a:solidFill>
                </a:endParaRPr>
              </a:p>
            </p:txBody>
          </p:sp>
        </p:grpSp>
      </p:grpSp>
      <p:sp>
        <p:nvSpPr>
          <p:cNvPr id="38954"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895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8956"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ru-RU" altLang="ru-RU">
              <a:solidFill>
                <a:srgbClr val="FAF9E6"/>
              </a:solidFill>
            </a:endParaRPr>
          </a:p>
        </p:txBody>
      </p:sp>
      <p:sp>
        <p:nvSpPr>
          <p:cNvPr id="38957"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ru-RU" altLang="ru-RU">
              <a:solidFill>
                <a:srgbClr val="FAF9E6"/>
              </a:solidFill>
            </a:endParaRPr>
          </a:p>
        </p:txBody>
      </p:sp>
      <p:sp>
        <p:nvSpPr>
          <p:cNvPr id="38958"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64E40D41-A8A4-499C-8A24-47508BE69BCE}" type="slidenum">
              <a:rPr lang="ru-RU" altLang="ru-RU">
                <a:solidFill>
                  <a:srgbClr val="FAF9E6"/>
                </a:solidFill>
              </a:rPr>
              <a:pPr fontAlgn="base">
                <a:spcBef>
                  <a:spcPct val="0"/>
                </a:spcBef>
                <a:spcAft>
                  <a:spcPct val="0"/>
                </a:spcAft>
              </a:pPr>
              <a:t>‹#›</a:t>
            </a:fld>
            <a:endParaRPr lang="ru-RU" altLang="ru-RU">
              <a:solidFill>
                <a:srgbClr val="FAF9E6"/>
              </a:solidFill>
            </a:endParaRPr>
          </a:p>
        </p:txBody>
      </p:sp>
    </p:spTree>
    <p:extLst>
      <p:ext uri="{BB962C8B-B14F-4D97-AF65-F5344CB8AC3E}">
        <p14:creationId xmlns:p14="http://schemas.microsoft.com/office/powerpoint/2010/main" val="2686760514"/>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26F49B58-B716-4B8C-8267-3929E9E5090F}" type="datetimeFigureOut">
              <a:rPr lang="ru-RU">
                <a:solidFill>
                  <a:srgbClr val="F0A22E">
                    <a:shade val="75000"/>
                  </a:srgbClr>
                </a:solidFill>
              </a:rPr>
              <a:pPr>
                <a:defRPr/>
              </a:pPr>
              <a:t>07.12.2021</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F5339FDB-4F9E-4F2E-BC84-E750CC8807F1}" type="slidenum">
              <a:rPr lang="ru-RU">
                <a:solidFill>
                  <a:srgbClr val="F0A22E">
                    <a:shade val="75000"/>
                  </a:srgbClr>
                </a:solidFill>
              </a:rPr>
              <a:pPr>
                <a:def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357527196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945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6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ru-RU">
                <a:solidFill>
                  <a:srgbClr val="FFFFFF"/>
                </a:solidFill>
              </a:endParaRPr>
            </a:p>
          </p:txBody>
        </p:sp>
        <p:sp>
          <p:nvSpPr>
            <p:cNvPr id="1946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ru-RU">
                <a:solidFill>
                  <a:srgbClr val="FFFFFF"/>
                </a:solidFill>
              </a:endParaRPr>
            </a:p>
          </p:txBody>
        </p:sp>
        <p:sp>
          <p:nvSpPr>
            <p:cNvPr id="1947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7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7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7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7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7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947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ru-RU">
                <a:solidFill>
                  <a:srgbClr val="FFFFFF"/>
                </a:solidFill>
              </a:endParaRPr>
            </a:p>
          </p:txBody>
        </p:sp>
      </p:grpSp>
      <p:sp>
        <p:nvSpPr>
          <p:cNvPr id="1947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7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7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ru-RU">
              <a:solidFill>
                <a:srgbClr val="FFFFFF"/>
              </a:solidFill>
            </a:endParaRPr>
          </a:p>
        </p:txBody>
      </p:sp>
      <p:sp>
        <p:nvSpPr>
          <p:cNvPr id="1948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ru-RU">
              <a:solidFill>
                <a:srgbClr val="FFFFFF"/>
              </a:solidFill>
            </a:endParaRPr>
          </a:p>
        </p:txBody>
      </p:sp>
      <p:sp>
        <p:nvSpPr>
          <p:cNvPr id="1948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BF4F76DC-83C2-4FE9-BB12-FA44400C67E8}"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019282037"/>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ffectLst/>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defRPr>
            </a:lvl1pPr>
          </a:lstStyle>
          <a:p>
            <a:pPr fontAlgn="base">
              <a:spcBef>
                <a:spcPct val="0"/>
              </a:spcBef>
              <a:spcAft>
                <a:spcPct val="0"/>
              </a:spcAft>
              <a:defRPr/>
            </a:pPr>
            <a:fld id="{7AE63370-947C-4A5C-96B1-72AFC5481897}"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30361052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942278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png"/><Relationship Id="rId2" Type="http://schemas.openxmlformats.org/officeDocument/2006/relationships/image" Target="../media/image12.gif"/><Relationship Id="rId1" Type="http://schemas.openxmlformats.org/officeDocument/2006/relationships/slideLayout" Target="../slideLayouts/slideLayout8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image" Target="../media/image12.gif"/><Relationship Id="rId1" Type="http://schemas.openxmlformats.org/officeDocument/2006/relationships/slideLayout" Target="../slideLayouts/slideLayout8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hyperlink" Target="http://www.lki.ru/Txt/Front/0803/Duel/Main/zhukov.jpg" TargetMode="External"/><Relationship Id="rId2" Type="http://schemas.openxmlformats.org/officeDocument/2006/relationships/image" Target="../media/image12.gif"/><Relationship Id="rId1" Type="http://schemas.openxmlformats.org/officeDocument/2006/relationships/slideLayout" Target="../slideLayouts/slideLayout89.xml"/><Relationship Id="rId5" Type="http://schemas.openxmlformats.org/officeDocument/2006/relationships/image" Target="../media/image54.jpe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12.gif"/><Relationship Id="rId1" Type="http://schemas.openxmlformats.org/officeDocument/2006/relationships/slideLayout" Target="../slideLayouts/slideLayout39.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jpeg"/><Relationship Id="rId12" Type="http://schemas.openxmlformats.org/officeDocument/2006/relationships/image" Target="../media/image71.png"/><Relationship Id="rId2" Type="http://schemas.openxmlformats.org/officeDocument/2006/relationships/image" Target="../media/image12.gif"/><Relationship Id="rId1" Type="http://schemas.openxmlformats.org/officeDocument/2006/relationships/slideLayout" Target="../slideLayouts/slideLayout5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jpe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png"/><Relationship Id="rId1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gif"/><Relationship Id="rId1" Type="http://schemas.openxmlformats.org/officeDocument/2006/relationships/slideLayout" Target="../slideLayouts/slideLayout89.xml"/><Relationship Id="rId5" Type="http://schemas.openxmlformats.org/officeDocument/2006/relationships/image" Target="../media/image7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12.gif"/><Relationship Id="rId1" Type="http://schemas.openxmlformats.org/officeDocument/2006/relationships/slideLayout" Target="../slideLayouts/slideLayout89.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jpeg"/></Relationships>
</file>

<file path=ppt/slides/_rels/slide1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12.gif"/><Relationship Id="rId1" Type="http://schemas.openxmlformats.org/officeDocument/2006/relationships/slideLayout" Target="../slideLayouts/slideLayout89.xml"/><Relationship Id="rId5" Type="http://schemas.openxmlformats.org/officeDocument/2006/relationships/image" Target="../media/image88.png"/><Relationship Id="rId4" Type="http://schemas.openxmlformats.org/officeDocument/2006/relationships/image" Target="../media/image87.jpe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2.gif"/><Relationship Id="rId1" Type="http://schemas.openxmlformats.org/officeDocument/2006/relationships/slideLayout" Target="../slideLayouts/slideLayout51.xml"/><Relationship Id="rId4" Type="http://schemas.openxmlformats.org/officeDocument/2006/relationships/image" Target="../media/image90.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2.gif"/><Relationship Id="rId1" Type="http://schemas.openxmlformats.org/officeDocument/2006/relationships/slideLayout" Target="../slideLayouts/slideLayout89.xml"/><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97.png"/><Relationship Id="rId2" Type="http://schemas.openxmlformats.org/officeDocument/2006/relationships/image" Target="../media/image93.jpeg"/><Relationship Id="rId1" Type="http://schemas.openxmlformats.org/officeDocument/2006/relationships/slideLayout" Target="../slideLayouts/slideLayout24.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12.gif"/><Relationship Id="rId1" Type="http://schemas.openxmlformats.org/officeDocument/2006/relationships/slideLayout" Target="../slideLayouts/slideLayout29.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23.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79.png"/><Relationship Id="rId7" Type="http://schemas.openxmlformats.org/officeDocument/2006/relationships/image" Target="../media/image107.jpeg"/><Relationship Id="rId2" Type="http://schemas.openxmlformats.org/officeDocument/2006/relationships/image" Target="../media/image103.jpeg"/><Relationship Id="rId1" Type="http://schemas.openxmlformats.org/officeDocument/2006/relationships/slideLayout" Target="../slideLayouts/slideLayout24.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2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2.gif"/><Relationship Id="rId1" Type="http://schemas.openxmlformats.org/officeDocument/2006/relationships/slideLayout" Target="../slideLayouts/slideLayout57.xml"/><Relationship Id="rId5" Type="http://schemas.openxmlformats.org/officeDocument/2006/relationships/image" Target="../media/image111.jpeg"/><Relationship Id="rId4" Type="http://schemas.openxmlformats.org/officeDocument/2006/relationships/image" Target="../media/image1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3.xml"/><Relationship Id="rId4" Type="http://schemas.openxmlformats.org/officeDocument/2006/relationships/image" Target="../media/image1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15.gi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slideLayout" Target="../slideLayouts/slideLayout89.xml"/><Relationship Id="rId1" Type="http://schemas.openxmlformats.org/officeDocument/2006/relationships/audio" Target="file:///C:\Documents%20and%20Settings\&#1062;&#1077;&#1079;&#1072;&#1088;&#1100;\&#1056;&#1072;&#1073;&#1086;&#1095;&#1080;&#1081;%20&#1089;&#1090;&#1086;&#1083;\&#1041;&#1080;&#1090;&#1074;&#1072;%20&#1079;&#1072;%20&#1052;&#1086;&#1089;&#1082;&#1074;&#1091;\&#1041;&#1077;&#1079;%20&#1085;&#1072;&#1079;&#1074;&#1072;&#1085;&#1080;&#1103;.mp3"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8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gif"/><Relationship Id="rId1" Type="http://schemas.openxmlformats.org/officeDocument/2006/relationships/slideLayout" Target="../slideLayouts/slideLayout8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www.vinforika.ru/war/04_moroz/mos.htm" TargetMode="External"/><Relationship Id="rId2" Type="http://schemas.openxmlformats.org/officeDocument/2006/relationships/image" Target="../media/image12.gif"/><Relationship Id="rId1" Type="http://schemas.openxmlformats.org/officeDocument/2006/relationships/slideLayout" Target="../slideLayouts/slideLayout39.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2.gif"/><Relationship Id="rId1" Type="http://schemas.openxmlformats.org/officeDocument/2006/relationships/slideLayout" Target="../slideLayouts/slideLayout7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jpeg"/><Relationship Id="rId7" Type="http://schemas.openxmlformats.org/officeDocument/2006/relationships/image" Target="../media/image1.png"/><Relationship Id="rId2" Type="http://schemas.openxmlformats.org/officeDocument/2006/relationships/image" Target="../media/image12.gif"/><Relationship Id="rId1" Type="http://schemas.openxmlformats.org/officeDocument/2006/relationships/slideLayout" Target="../slideLayouts/slideLayout39.xml"/><Relationship Id="rId6" Type="http://schemas.openxmlformats.org/officeDocument/2006/relationships/hyperlink" Target="http://hrono.ru/biograf/bio_b/budenny.php" TargetMode="External"/><Relationship Id="rId11" Type="http://schemas.openxmlformats.org/officeDocument/2006/relationships/hyperlink" Target="http://hrono.ru/biograf/bio_zh/zhukov_gk.php" TargetMode="External"/><Relationship Id="rId5" Type="http://schemas.openxmlformats.org/officeDocument/2006/relationships/hyperlink" Target="http://hrono.ru/biograf/bio_k/konev.php" TargetMode="External"/><Relationship Id="rId10"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708076" y="0"/>
            <a:ext cx="7435924" cy="1384548"/>
          </a:xfrm>
          <a:prstGeom prst="rect">
            <a:avLst/>
          </a:prstGeom>
          <a:gradFill flip="none" rotWithShape="1">
            <a:gsLst>
              <a:gs pos="0">
                <a:srgbClr val="FFC000"/>
              </a:gs>
              <a:gs pos="33000">
                <a:schemeClr val="bg1"/>
              </a:gs>
              <a:gs pos="81000">
                <a:srgbClr val="FFFF80"/>
              </a:gs>
              <a:gs pos="94000">
                <a:schemeClr val="accent6">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384548"/>
            <a:ext cx="8496944" cy="547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7704" y="324525"/>
            <a:ext cx="7074532" cy="800219"/>
          </a:xfrm>
          <a:prstGeom prst="rect">
            <a:avLst/>
          </a:prstGeom>
          <a:noFill/>
        </p:spPr>
        <p:txBody>
          <a:bodyPr wrap="square" rtlCol="0">
            <a:spAutoFit/>
          </a:bodyPr>
          <a:lstStyle/>
          <a:p>
            <a:r>
              <a:rPr lang="ru-RU" sz="4600" dirty="0" smtClean="0">
                <a:solidFill>
                  <a:srgbClr val="C00000"/>
                </a:solidFill>
                <a:effectLst>
                  <a:outerShdw blurRad="38100" dist="38100" dir="2700000" algn="tl">
                    <a:srgbClr val="000000">
                      <a:alpha val="43137"/>
                    </a:srgbClr>
                  </a:outerShdw>
                </a:effectLst>
              </a:rPr>
              <a:t>Вспоминаем </a:t>
            </a:r>
            <a:r>
              <a:rPr lang="ru-RU" sz="4600" dirty="0">
                <a:solidFill>
                  <a:srgbClr val="C00000"/>
                </a:solidFill>
                <a:effectLst>
                  <a:outerShdw blurRad="38100" dist="38100" dir="2700000" algn="tl">
                    <a:srgbClr val="000000">
                      <a:alpha val="43137"/>
                    </a:srgbClr>
                  </a:outerShdw>
                </a:effectLst>
              </a:rPr>
              <a:t>80 лет спустя"</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745"/>
            <a:ext cx="1384548" cy="138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1384548"/>
            <a:ext cx="9144000" cy="100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20472" y="1484784"/>
            <a:ext cx="323528" cy="5373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0"/>
            <a:ext cx="3235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724128" y="5517232"/>
            <a:ext cx="3096344" cy="1200329"/>
          </a:xfrm>
          <a:prstGeom prst="rect">
            <a:avLst/>
          </a:prstGeom>
          <a:noFill/>
        </p:spPr>
        <p:txBody>
          <a:bodyPr wrap="square" rtlCol="0">
            <a:spAutoFit/>
          </a:bodyPr>
          <a:lstStyle/>
          <a:p>
            <a:r>
              <a:rPr lang="ru-RU" dirty="0" smtClean="0">
                <a:solidFill>
                  <a:srgbClr val="C00000"/>
                </a:solidFill>
                <a:effectLst>
                  <a:outerShdw blurRad="38100" dist="38100" dir="2700000" algn="tl">
                    <a:srgbClr val="000000">
                      <a:alpha val="43137"/>
                    </a:srgbClr>
                  </a:outerShdw>
                </a:effectLst>
              </a:rPr>
              <a:t>Выполнила: Трусова Дарья</a:t>
            </a:r>
          </a:p>
          <a:p>
            <a:r>
              <a:rPr lang="ru-RU" dirty="0" smtClean="0">
                <a:solidFill>
                  <a:srgbClr val="C00000"/>
                </a:solidFill>
                <a:effectLst>
                  <a:outerShdw blurRad="38100" dist="38100" dir="2700000" algn="tl">
                    <a:srgbClr val="000000">
                      <a:alpha val="43137"/>
                    </a:srgbClr>
                  </a:outerShdw>
                </a:effectLst>
              </a:rPr>
              <a:t>Группа МК-16</a:t>
            </a:r>
          </a:p>
          <a:p>
            <a:r>
              <a:rPr lang="ru-RU" dirty="0" smtClean="0">
                <a:solidFill>
                  <a:srgbClr val="C00000"/>
                </a:solidFill>
                <a:effectLst>
                  <a:outerShdw blurRad="38100" dist="38100" dir="2700000" algn="tl">
                    <a:srgbClr val="000000">
                      <a:alpha val="43137"/>
                    </a:srgbClr>
                  </a:outerShdw>
                </a:effectLst>
              </a:rPr>
              <a:t>Руководитель: </a:t>
            </a:r>
          </a:p>
          <a:p>
            <a:r>
              <a:rPr lang="ru-RU" dirty="0" smtClean="0">
                <a:solidFill>
                  <a:srgbClr val="C00000"/>
                </a:solidFill>
                <a:effectLst>
                  <a:outerShdw blurRad="38100" dist="38100" dir="2700000" algn="tl">
                    <a:srgbClr val="000000">
                      <a:alpha val="43137"/>
                    </a:srgbClr>
                  </a:outerShdw>
                </a:effectLst>
              </a:rPr>
              <a:t>Максимова Н.В.</a:t>
            </a:r>
            <a:endParaRPr lang="ru-RU"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7171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65406" y="0"/>
            <a:ext cx="8928000" cy="954107"/>
          </a:xfrm>
          <a:prstGeom prst="rect">
            <a:avLst/>
          </a:prstGeom>
        </p:spPr>
        <p:txBody>
          <a:bodyPr wrap="square">
            <a:spAutoFit/>
          </a:bodyPr>
          <a:lstStyle/>
          <a:p>
            <a:pPr algn="ctr"/>
            <a:r>
              <a:rPr lang="ru-RU" sz="2800" b="1" dirty="0">
                <a:solidFill>
                  <a:prstClr val="white"/>
                </a:solidFill>
              </a:rPr>
              <a:t>15 октября Государственный Комитет обороны СССР принял решение об эвакуации Москвы.</a:t>
            </a:r>
          </a:p>
        </p:txBody>
      </p:sp>
      <p:sp>
        <p:nvSpPr>
          <p:cNvPr id="3" name="Прямоугольник 2"/>
          <p:cNvSpPr/>
          <p:nvPr/>
        </p:nvSpPr>
        <p:spPr>
          <a:xfrm>
            <a:off x="3851920" y="954107"/>
            <a:ext cx="5141486" cy="2246769"/>
          </a:xfrm>
          <a:prstGeom prst="rect">
            <a:avLst/>
          </a:prstGeom>
        </p:spPr>
        <p:txBody>
          <a:bodyPr wrap="square">
            <a:spAutoFit/>
          </a:bodyPr>
          <a:lstStyle/>
          <a:p>
            <a:pPr algn="just"/>
            <a:r>
              <a:rPr lang="ru-RU" sz="2800" b="1" dirty="0">
                <a:solidFill>
                  <a:srgbClr val="FFFF00"/>
                </a:solidFill>
              </a:rPr>
              <a:t>20 октября ГКО ввёл в Москве и в прилегающих районах осадное положение, в срочном порядке сюда перебросились все резервы.</a:t>
            </a:r>
          </a:p>
        </p:txBody>
      </p:sp>
      <p:pic>
        <p:nvPicPr>
          <p:cNvPr id="6" name="Рисунок 5" descr="0_55f0_13ba78eb_X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20" y="899028"/>
            <a:ext cx="3566026" cy="263175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62665" y="3585861"/>
            <a:ext cx="4751387" cy="31734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49033" y="3789040"/>
            <a:ext cx="4162927" cy="301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itchFamily="2" charset="2"/>
              <a:buBlip>
                <a:blip r:embed="rId5"/>
              </a:buBlip>
              <a:defRPr sz="2800">
                <a:solidFill>
                  <a:schemeClr val="tx1"/>
                </a:solidFill>
                <a:effectLst>
                  <a:outerShdw blurRad="38100" dist="38100" dir="2700000" algn="tl">
                    <a:srgbClr val="000000"/>
                  </a:outerShdw>
                </a:effectLst>
                <a:latin typeface="Arial"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folHlink"/>
              </a:buClr>
              <a:buSzPct val="90000"/>
              <a:buFont typeface="Wingdings" pitchFamily="2" charset="2"/>
              <a:buBlip>
                <a:blip r:embed="rId7"/>
              </a:buBlip>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folHlink"/>
              </a:buClr>
              <a:buSzPct val="90000"/>
              <a:buFont typeface="Wingdings" pitchFamily="2" charset="2"/>
              <a:buBlip>
                <a:blip r:embed="rId7"/>
              </a:buBlip>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folHlink"/>
              </a:buClr>
              <a:buSzPct val="90000"/>
              <a:buFont typeface="Wingdings" pitchFamily="2" charset="2"/>
              <a:buBlip>
                <a:blip r:embed="rId7"/>
              </a:buBlip>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folHlink"/>
              </a:buClr>
              <a:buSzPct val="90000"/>
              <a:buFont typeface="Wingdings" pitchFamily="2" charset="2"/>
              <a:buBlip>
                <a:blip r:embed="rId7"/>
              </a:buBlip>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folHlink"/>
              </a:buClr>
              <a:buSzPct val="90000"/>
              <a:buFont typeface="Wingdings" pitchFamily="2" charset="2"/>
              <a:buBlip>
                <a:blip r:embed="rId7"/>
              </a:buBlip>
              <a:defRPr>
                <a:solidFill>
                  <a:schemeClr val="tx1"/>
                </a:solidFill>
                <a:effectLst>
                  <a:outerShdw blurRad="38100" dist="38100" dir="2700000" algn="tl">
                    <a:srgbClr val="000000"/>
                  </a:outerShdw>
                </a:effectLst>
                <a:latin typeface="Arial" charset="0"/>
              </a:defRPr>
            </a:lvl9pPr>
          </a:lstStyle>
          <a:p>
            <a:pPr marL="342900" marR="0" lvl="0" indent="-342900" algn="just" defTabSz="914400" eaLnBrk="1" fontAlgn="base" latinLnBrk="0" hangingPunct="1">
              <a:lnSpc>
                <a:spcPct val="80000"/>
              </a:lnSpc>
              <a:spcBef>
                <a:spcPct val="20000"/>
              </a:spcBef>
              <a:spcAft>
                <a:spcPct val="0"/>
              </a:spcAft>
              <a:buClr>
                <a:srgbClr val="D78D15"/>
              </a:buClr>
              <a:buSzPct val="90000"/>
              <a:buFont typeface="Wingdings" pitchFamily="2" charset="2"/>
              <a:buNone/>
              <a:tabLst/>
              <a:defRPr/>
            </a:pPr>
            <a:r>
              <a:rPr kumimoji="0" lang="en-US" altLang="ru-RU"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20 </a:t>
            </a:r>
            <a:r>
              <a:rPr kumimoji="0" lang="ru-RU" altLang="ru-RU"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октября в Москве </a:t>
            </a:r>
            <a:r>
              <a:rPr kumimoji="0" lang="ru-RU" altLang="ru-RU" sz="1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введено</a:t>
            </a:r>
            <a:r>
              <a:rPr lang="ru-RU" altLang="ru-RU" sz="1800" kern="0" dirty="0">
                <a:effectLst/>
                <a:latin typeface="Times New Roman" panose="02020603050405020304" pitchFamily="18" charset="0"/>
                <a:cs typeface="Times New Roman" panose="02020603050405020304" pitchFamily="18" charset="0"/>
              </a:rPr>
              <a:t> </a:t>
            </a:r>
            <a:r>
              <a:rPr kumimoji="0" lang="ru-RU" altLang="ru-RU" sz="18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осадное </a:t>
            </a:r>
            <a:r>
              <a:rPr kumimoji="0" lang="ru-RU" altLang="ru-RU"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положение. К концу октября группа армий «Центр» была остановлена. В бой брошены 5 дивизий, переброшенных с Дальнего Востока.</a:t>
            </a:r>
          </a:p>
          <a:p>
            <a:pPr marL="342900" marR="0" lvl="0" indent="-342900" algn="just" defTabSz="914400" eaLnBrk="1" fontAlgn="base" latinLnBrk="0" hangingPunct="1">
              <a:lnSpc>
                <a:spcPct val="80000"/>
              </a:lnSpc>
              <a:spcBef>
                <a:spcPct val="20000"/>
              </a:spcBef>
              <a:spcAft>
                <a:spcPct val="0"/>
              </a:spcAft>
              <a:buClr>
                <a:srgbClr val="D78D15"/>
              </a:buClr>
              <a:buSzPct val="90000"/>
              <a:buFont typeface="Wingdings" pitchFamily="2" charset="2"/>
              <a:buNone/>
              <a:tabLst/>
              <a:defRPr/>
            </a:pPr>
            <a:r>
              <a:rPr kumimoji="0" lang="ru-RU" altLang="ru-RU"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15-16 ноября 1941г. Началось второе генеральное наступление вражеских войск  на Москву.</a:t>
            </a:r>
          </a:p>
          <a:p>
            <a:pPr marL="342900" marR="0" lvl="0" indent="-342900" algn="just" defTabSz="914400" eaLnBrk="1" fontAlgn="base" latinLnBrk="0" hangingPunct="1">
              <a:lnSpc>
                <a:spcPct val="80000"/>
              </a:lnSpc>
              <a:spcBef>
                <a:spcPct val="20000"/>
              </a:spcBef>
              <a:spcAft>
                <a:spcPct val="0"/>
              </a:spcAft>
              <a:buClr>
                <a:srgbClr val="D78D15"/>
              </a:buClr>
              <a:buSzPct val="90000"/>
              <a:buFont typeface="Wingdings" pitchFamily="2" charset="2"/>
              <a:buNone/>
              <a:tabLst/>
              <a:defRPr/>
            </a:pPr>
            <a:r>
              <a:rPr kumimoji="0" lang="ru-RU" altLang="ru-RU"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К 23 ноября гитлеровцы подошли к столице на расстояние 25-30 км. Но в конце ноября враг остановлен.</a:t>
            </a:r>
          </a:p>
        </p:txBody>
      </p:sp>
    </p:spTree>
    <p:extLst>
      <p:ext uri="{BB962C8B-B14F-4D97-AF65-F5344CB8AC3E}">
        <p14:creationId xmlns:p14="http://schemas.microsoft.com/office/powerpoint/2010/main" val="3309430570"/>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одзаголовок 2"/>
          <p:cNvSpPr txBox="1">
            <a:spLocks/>
          </p:cNvSpPr>
          <p:nvPr/>
        </p:nvSpPr>
        <p:spPr>
          <a:xfrm>
            <a:off x="108000" y="5886024"/>
            <a:ext cx="8928000" cy="972000"/>
          </a:xfrm>
          <a:prstGeom prst="rect">
            <a:avLst/>
          </a:prstGeom>
        </p:spPr>
        <p:txBody>
          <a:bodyPr>
            <a:normAutofit/>
          </a:bodyPr>
          <a:lstStyle/>
          <a:p>
            <a:pPr marL="342900" algn="ctr">
              <a:defRPr/>
            </a:pPr>
            <a:r>
              <a:rPr lang="ru-RU" sz="2800" b="1" dirty="0">
                <a:solidFill>
                  <a:prstClr val="black"/>
                </a:solidFill>
              </a:rPr>
              <a:t>Мужчин, ушедших на фронт, заменили женщины, старики, подростки. </a:t>
            </a:r>
          </a:p>
          <a:p>
            <a:pPr marL="342900" indent="-342900">
              <a:buFont typeface="Arial" pitchFamily="34" charset="0"/>
              <a:buChar char="•"/>
              <a:defRPr/>
            </a:pPr>
            <a:endParaRPr lang="ru-RU" sz="2800" dirty="0">
              <a:solidFill>
                <a:prstClr val="black"/>
              </a:solidFill>
            </a:endParaRPr>
          </a:p>
        </p:txBody>
      </p:sp>
      <p:sp>
        <p:nvSpPr>
          <p:cNvPr id="4" name="Прямоугольник 3"/>
          <p:cNvSpPr/>
          <p:nvPr/>
        </p:nvSpPr>
        <p:spPr>
          <a:xfrm>
            <a:off x="108000" y="-92238"/>
            <a:ext cx="8928000" cy="830997"/>
          </a:xfrm>
          <a:prstGeom prst="rect">
            <a:avLst/>
          </a:prstGeom>
        </p:spPr>
        <p:txBody>
          <a:bodyPr wrap="square">
            <a:spAutoFit/>
          </a:bodyPr>
          <a:lstStyle/>
          <a:p>
            <a:pPr marL="342900" algn="ctr">
              <a:defRPr/>
            </a:pPr>
            <a:r>
              <a:rPr lang="ru-RU" sz="2400" b="1" dirty="0">
                <a:solidFill>
                  <a:prstClr val="white"/>
                </a:solidFill>
              </a:rPr>
              <a:t>Днем и ночью работали московские заводы. </a:t>
            </a:r>
          </a:p>
          <a:p>
            <a:pPr marL="342900" algn="ctr">
              <a:defRPr/>
            </a:pPr>
            <a:r>
              <a:rPr lang="ru-RU" sz="2400" b="1" dirty="0">
                <a:solidFill>
                  <a:prstClr val="white"/>
                </a:solidFill>
              </a:rPr>
              <a:t>Они готовили оружие для борьбы с врагом. </a:t>
            </a:r>
          </a:p>
        </p:txBody>
      </p:sp>
      <p:pic>
        <p:nvPicPr>
          <p:cNvPr id="5" name="Picture 4" descr="Картинка 11 из 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14" y="738759"/>
            <a:ext cx="2323129" cy="1433810"/>
          </a:xfrm>
          <a:prstGeom prst="rect">
            <a:avLst/>
          </a:prstGeom>
          <a:ln>
            <a:noFill/>
          </a:ln>
          <a:effectLst>
            <a:softEdge rad="112500"/>
          </a:effectLst>
        </p:spPr>
      </p:pic>
      <p:pic>
        <p:nvPicPr>
          <p:cNvPr id="6" name="Picture 5" descr="Работницы швейной фабрики за пошивом теплой одежды для бойцов Красной Арми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94196" y="680916"/>
            <a:ext cx="2471058" cy="16679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8486" y="738759"/>
            <a:ext cx="2867972" cy="18460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1571" y="4337769"/>
            <a:ext cx="2936679" cy="1830613"/>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077" y="4284019"/>
            <a:ext cx="2994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3643" y="2605648"/>
            <a:ext cx="2192295" cy="16110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99791" y="4486045"/>
            <a:ext cx="2268537" cy="15541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58208" y="2770628"/>
            <a:ext cx="2332434" cy="15671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788024" y="4260207"/>
            <a:ext cx="1743075" cy="1908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descr="C9C682FB"/>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13954" y="2444337"/>
            <a:ext cx="1658309" cy="1969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315E8BB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95181" y="836139"/>
            <a:ext cx="1332049" cy="13364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3591" y="2408649"/>
            <a:ext cx="1768475" cy="20050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22610" y="2479107"/>
            <a:ext cx="1391344" cy="20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4764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92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1260000" y="119698"/>
            <a:ext cx="6624000" cy="523220"/>
          </a:xfrm>
          <a:prstGeom prst="rect">
            <a:avLst/>
          </a:prstGeom>
        </p:spPr>
        <p:txBody>
          <a:bodyPr wrap="none">
            <a:spAutoFit/>
          </a:bodyPr>
          <a:lstStyle/>
          <a:p>
            <a:r>
              <a:rPr lang="ru-RU" sz="2800" b="1" dirty="0">
                <a:solidFill>
                  <a:prstClr val="white"/>
                </a:solidFill>
                <a:ea typeface="Times New Roman" pitchFamily="18" charset="0"/>
                <a:cs typeface="Arial" pitchFamily="34" charset="0"/>
              </a:rPr>
              <a:t>Враг приблизился к Москве на 25-31 км. </a:t>
            </a:r>
            <a:endParaRPr lang="ru-RU" sz="2800" b="1" dirty="0">
              <a:solidFill>
                <a:prstClr val="black"/>
              </a:solidFill>
            </a:endParaRPr>
          </a:p>
        </p:txBody>
      </p:sp>
      <p:grpSp>
        <p:nvGrpSpPr>
          <p:cNvPr id="11" name="Группа 10"/>
          <p:cNvGrpSpPr/>
          <p:nvPr/>
        </p:nvGrpSpPr>
        <p:grpSpPr>
          <a:xfrm>
            <a:off x="772958" y="3071810"/>
            <a:ext cx="7598085" cy="3492000"/>
            <a:chOff x="285720" y="3071810"/>
            <a:chExt cx="7598085" cy="3492000"/>
          </a:xfrm>
        </p:grpSpPr>
        <p:pic>
          <p:nvPicPr>
            <p:cNvPr id="6" name="Picture 2" descr="http://www.lki.ru/Txt/Front/0803/Duel/Main/zhukov.jpg">
              <a:hlinkClick r:id="rId3"/>
            </p:cNvPr>
            <p:cNvPicPr>
              <a:picLocks noChangeAspect="1" noChangeArrowheads="1"/>
            </p:cNvPicPr>
            <p:nvPr/>
          </p:nvPicPr>
          <p:blipFill>
            <a:blip r:embed="rId4"/>
            <a:stretch>
              <a:fillRect/>
            </a:stretch>
          </p:blipFill>
          <p:spPr bwMode="auto">
            <a:xfrm>
              <a:off x="3857618" y="3071810"/>
              <a:ext cx="4026187" cy="3492000"/>
            </a:xfrm>
            <a:prstGeom prst="rect">
              <a:avLst/>
            </a:prstGeom>
            <a:ln>
              <a:noFill/>
            </a:ln>
            <a:effectLst>
              <a:softEdge rad="112500"/>
            </a:effectLst>
          </p:spPr>
        </p:pic>
        <p:pic>
          <p:nvPicPr>
            <p:cNvPr id="8" name="Рисунок 7" descr="05S0121i.bmp"/>
            <p:cNvPicPr>
              <a:picLocks noChangeAspect="1"/>
            </p:cNvPicPr>
            <p:nvPr/>
          </p:nvPicPr>
          <p:blipFill>
            <a:blip r:embed="rId5"/>
            <a:stretch>
              <a:fillRect/>
            </a:stretch>
          </p:blipFill>
          <p:spPr>
            <a:xfrm>
              <a:off x="285720" y="3071810"/>
              <a:ext cx="3137739" cy="3492000"/>
            </a:xfrm>
            <a:prstGeom prst="rect">
              <a:avLst/>
            </a:prstGeom>
            <a:ln>
              <a:noFill/>
            </a:ln>
            <a:effectLst>
              <a:softEdge rad="112500"/>
            </a:effectLst>
          </p:spPr>
        </p:pic>
      </p:grpSp>
      <p:sp>
        <p:nvSpPr>
          <p:cNvPr id="5" name="Овальная выноска 4"/>
          <p:cNvSpPr/>
          <p:nvPr/>
        </p:nvSpPr>
        <p:spPr>
          <a:xfrm>
            <a:off x="285720" y="1214422"/>
            <a:ext cx="4786346" cy="1947565"/>
          </a:xfrm>
          <a:prstGeom prst="wedgeEllipseCallout">
            <a:avLst/>
          </a:prstGeom>
          <a:ln>
            <a:solidFill>
              <a:schemeClr val="bg1"/>
            </a:solidFill>
          </a:ln>
        </p:spPr>
        <p:txBody>
          <a:bodyPr wrap="square">
            <a:spAutoFit/>
          </a:bodyPr>
          <a:lstStyle/>
          <a:p>
            <a:pPr algn="ctr"/>
            <a:r>
              <a:rPr lang="ru-RU" sz="2800" dirty="0">
                <a:solidFill>
                  <a:prstClr val="white"/>
                </a:solidFill>
                <a:latin typeface="Monotype Corsiva" pitchFamily="66" charset="0"/>
                <a:ea typeface="Times New Roman" pitchFamily="18" charset="0"/>
                <a:cs typeface="Arial" pitchFamily="34" charset="0"/>
              </a:rPr>
              <a:t>«Вы уверены, что мы удержим Москву? Говорите честно…» </a:t>
            </a:r>
            <a:endParaRPr lang="ru-RU" sz="2800" dirty="0">
              <a:solidFill>
                <a:prstClr val="black"/>
              </a:solidFill>
              <a:latin typeface="Monotype Corsiva" pitchFamily="66" charset="0"/>
            </a:endParaRPr>
          </a:p>
        </p:txBody>
      </p:sp>
      <p:sp>
        <p:nvSpPr>
          <p:cNvPr id="9" name="Овальная выноска 8"/>
          <p:cNvSpPr/>
          <p:nvPr/>
        </p:nvSpPr>
        <p:spPr>
          <a:xfrm>
            <a:off x="4500562" y="1873030"/>
            <a:ext cx="4286280" cy="1341656"/>
          </a:xfrm>
          <a:prstGeom prst="wedgeEllipseCallout">
            <a:avLst/>
          </a:prstGeom>
          <a:ln>
            <a:solidFill>
              <a:schemeClr val="bg1"/>
            </a:solidFill>
          </a:ln>
        </p:spPr>
        <p:txBody>
          <a:bodyPr wrap="square">
            <a:spAutoFit/>
          </a:bodyPr>
          <a:lstStyle/>
          <a:p>
            <a:pPr algn="ctr"/>
            <a:r>
              <a:rPr lang="ru-RU" sz="2800" dirty="0">
                <a:solidFill>
                  <a:prstClr val="white"/>
                </a:solidFill>
                <a:latin typeface="Monotype Corsiva" pitchFamily="66" charset="0"/>
                <a:ea typeface="Times New Roman" pitchFamily="18" charset="0"/>
                <a:cs typeface="Arial" pitchFamily="34" charset="0"/>
              </a:rPr>
              <a:t>«Москву безусловно удержим»</a:t>
            </a:r>
            <a:endParaRPr lang="ru-RU" sz="2800" dirty="0">
              <a:solidFill>
                <a:prstClr val="white"/>
              </a:solidFill>
              <a:latin typeface="Monotype Corsiva" pitchFamily="66" charset="0"/>
            </a:endParaRPr>
          </a:p>
        </p:txBody>
      </p:sp>
    </p:spTree>
    <p:extLst>
      <p:ext uri="{BB962C8B-B14F-4D97-AF65-F5344CB8AC3E}">
        <p14:creationId xmlns:p14="http://schemas.microsoft.com/office/powerpoint/2010/main" val="25137361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flamesanimjl0.gif"/>
          <p:cNvPicPr>
            <a:picLocks noChangeAspect="1"/>
          </p:cNvPicPr>
          <p:nvPr/>
        </p:nvPicPr>
        <p:blipFill>
          <a:blip r:embed="rId2"/>
          <a:stretch>
            <a:fillRect/>
          </a:stretch>
        </p:blipFill>
        <p:spPr>
          <a:xfrm>
            <a:off x="0" y="0"/>
            <a:ext cx="9144000" cy="6858000"/>
          </a:xfrm>
          <a:prstGeom prst="rect">
            <a:avLst/>
          </a:prstGeom>
        </p:spPr>
      </p:pic>
      <p:pic>
        <p:nvPicPr>
          <p:cNvPr id="23569" name="Picture 17" descr="1"/>
          <p:cNvPicPr>
            <a:picLocks noGrp="1" noChangeAspect="1" noChangeArrowheads="1"/>
          </p:cNvPicPr>
          <p:nvPr>
            <p:ph type="body" sz="half" idx="4294967295"/>
          </p:nvPr>
        </p:nvPicPr>
        <p:blipFill>
          <a:blip r:embed="rId3" cstate="email">
            <a:extLst>
              <a:ext uri="{28A0092B-C50C-407E-A947-70E740481C1C}">
                <a14:useLocalDpi xmlns:a14="http://schemas.microsoft.com/office/drawing/2010/main"/>
              </a:ext>
            </a:extLst>
          </a:blip>
          <a:srcRect/>
          <a:stretch>
            <a:fillRect/>
          </a:stretch>
        </p:blipFill>
        <p:spPr>
          <a:xfrm>
            <a:off x="0" y="0"/>
            <a:ext cx="4200304" cy="2996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8631" y="2996952"/>
            <a:ext cx="451536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22-91.ru/upload/images/photo/01/12/f8046c22e7d15c70f4a600195b9b144630885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89731" y="0"/>
            <a:ext cx="4954270" cy="2996952"/>
          </a:xfrm>
          <a:prstGeom prst="rect">
            <a:avLst/>
          </a:prstGeom>
          <a:noFill/>
          <a:extLst>
            <a:ext uri="{909E8E84-426E-40DD-AFC4-6F175D3DCCD1}">
              <a14:hiddenFill xmlns:a14="http://schemas.microsoft.com/office/drawing/2010/main">
                <a:solidFill>
                  <a:srgbClr val="FFFFFF"/>
                </a:solidFill>
              </a14:hiddenFill>
            </a:ext>
          </a:extLst>
        </p:spPr>
      </p:pic>
      <p:sp>
        <p:nvSpPr>
          <p:cNvPr id="23558" name="Rectangle 6"/>
          <p:cNvSpPr>
            <a:spLocks noGrp="1" noChangeArrowheads="1"/>
          </p:cNvSpPr>
          <p:nvPr>
            <p:ph type="body" sz="half" idx="4294967295"/>
          </p:nvPr>
        </p:nvSpPr>
        <p:spPr>
          <a:xfrm>
            <a:off x="107504" y="116632"/>
            <a:ext cx="8835000" cy="2664296"/>
          </a:xfrm>
          <a:solidFill>
            <a:schemeClr val="accent6">
              <a:lumMod val="20000"/>
              <a:lumOff val="80000"/>
              <a:alpha val="60000"/>
            </a:schemeClr>
          </a:solidFill>
        </p:spPr>
        <p:txBody>
          <a:bodyPr/>
          <a:lstStyle/>
          <a:p>
            <a:pPr algn="ctr">
              <a:lnSpc>
                <a:spcPct val="80000"/>
              </a:lnSpc>
              <a:buFont typeface="Wingdings" pitchFamily="2" charset="2"/>
              <a:buNone/>
            </a:pPr>
            <a:r>
              <a:rPr lang="ru-RU" altLang="ru-RU" sz="2800" b="1" dirty="0" smtClean="0">
                <a:solidFill>
                  <a:srgbClr val="FF0000"/>
                </a:solidFill>
              </a:rPr>
              <a:t>В </a:t>
            </a:r>
            <a:r>
              <a:rPr lang="ru-RU" altLang="ru-RU" sz="2800" b="1" dirty="0">
                <a:solidFill>
                  <a:srgbClr val="FF0000"/>
                </a:solidFill>
              </a:rPr>
              <a:t>начале ноября 1941г. </a:t>
            </a:r>
            <a:r>
              <a:rPr lang="ru-RU" altLang="ru-RU" sz="2800" b="1" dirty="0" smtClean="0">
                <a:solidFill>
                  <a:srgbClr val="FF0000"/>
                </a:solidFill>
              </a:rPr>
              <a:t>В боевых действиях наступила пауза</a:t>
            </a:r>
            <a:r>
              <a:rPr lang="ru-RU" altLang="ru-RU" sz="2800" b="1" dirty="0">
                <a:solidFill>
                  <a:srgbClr val="FF0000"/>
                </a:solidFill>
              </a:rPr>
              <a:t>. </a:t>
            </a:r>
            <a:endParaRPr lang="ru-RU" altLang="ru-RU" sz="2800" b="1" dirty="0" smtClean="0">
              <a:solidFill>
                <a:srgbClr val="FF0000"/>
              </a:solidFill>
            </a:endParaRPr>
          </a:p>
          <a:p>
            <a:pPr algn="ctr">
              <a:lnSpc>
                <a:spcPct val="80000"/>
              </a:lnSpc>
              <a:buFont typeface="Wingdings" pitchFamily="2" charset="2"/>
              <a:buNone/>
            </a:pPr>
            <a:r>
              <a:rPr lang="ru-RU" altLang="ru-RU" sz="2800" b="1" dirty="0" smtClean="0">
                <a:solidFill>
                  <a:srgbClr val="FF0000"/>
                </a:solidFill>
              </a:rPr>
              <a:t>7 ноября </a:t>
            </a:r>
            <a:r>
              <a:rPr lang="ru-RU" altLang="ru-RU" sz="2800" b="1" dirty="0">
                <a:solidFill>
                  <a:srgbClr val="FF0000"/>
                </a:solidFill>
              </a:rPr>
              <a:t>Сталин </a:t>
            </a:r>
            <a:r>
              <a:rPr lang="ru-RU" altLang="ru-RU" sz="2800" b="1" dirty="0" smtClean="0">
                <a:solidFill>
                  <a:srgbClr val="FF0000"/>
                </a:solidFill>
              </a:rPr>
              <a:t>решил провести традиционный </a:t>
            </a:r>
            <a:r>
              <a:rPr lang="ru-RU" altLang="ru-RU" sz="2800" b="1" dirty="0">
                <a:solidFill>
                  <a:srgbClr val="FF0000"/>
                </a:solidFill>
              </a:rPr>
              <a:t>парад </a:t>
            </a:r>
            <a:r>
              <a:rPr lang="ru-RU" altLang="ru-RU" sz="2800" b="1" dirty="0" smtClean="0">
                <a:solidFill>
                  <a:srgbClr val="FF0000"/>
                </a:solidFill>
              </a:rPr>
              <a:t>на </a:t>
            </a:r>
            <a:r>
              <a:rPr lang="ru-RU" altLang="ru-RU" sz="2800" b="1" dirty="0">
                <a:solidFill>
                  <a:srgbClr val="FF0000"/>
                </a:solidFill>
              </a:rPr>
              <a:t>Красной площади, чтобы </a:t>
            </a:r>
            <a:r>
              <a:rPr lang="ru-RU" altLang="ru-RU" sz="2800" b="1" dirty="0" smtClean="0">
                <a:solidFill>
                  <a:srgbClr val="FF0000"/>
                </a:solidFill>
              </a:rPr>
              <a:t> поднять </a:t>
            </a:r>
            <a:r>
              <a:rPr lang="ru-RU" altLang="ru-RU" sz="2800" b="1" dirty="0">
                <a:solidFill>
                  <a:srgbClr val="FF0000"/>
                </a:solidFill>
              </a:rPr>
              <a:t>дух армии </a:t>
            </a:r>
            <a:r>
              <a:rPr lang="ru-RU" altLang="ru-RU" sz="2800" b="1" dirty="0" smtClean="0">
                <a:solidFill>
                  <a:srgbClr val="FF0000"/>
                </a:solidFill>
              </a:rPr>
              <a:t>и </a:t>
            </a:r>
            <a:r>
              <a:rPr lang="ru-RU" altLang="ru-RU" sz="2800" b="1" dirty="0">
                <a:solidFill>
                  <a:srgbClr val="FF0000"/>
                </a:solidFill>
              </a:rPr>
              <a:t>народа. </a:t>
            </a:r>
            <a:endParaRPr lang="ru-RU" altLang="ru-RU" sz="2800" b="1" dirty="0" smtClean="0">
              <a:solidFill>
                <a:srgbClr val="FF0000"/>
              </a:solidFill>
            </a:endParaRPr>
          </a:p>
          <a:p>
            <a:pPr algn="ctr">
              <a:lnSpc>
                <a:spcPct val="80000"/>
              </a:lnSpc>
              <a:buFont typeface="Wingdings" pitchFamily="2" charset="2"/>
              <a:buNone/>
            </a:pPr>
            <a:r>
              <a:rPr lang="ru-RU" altLang="ru-RU" sz="2800" b="1" dirty="0" smtClean="0">
                <a:solidFill>
                  <a:srgbClr val="FF0000"/>
                </a:solidFill>
              </a:rPr>
              <a:t>Парад </a:t>
            </a:r>
            <a:r>
              <a:rPr lang="ru-RU" altLang="ru-RU" sz="2800" b="1" dirty="0">
                <a:solidFill>
                  <a:srgbClr val="FF0000"/>
                </a:solidFill>
              </a:rPr>
              <a:t>произвёл огромное </a:t>
            </a:r>
            <a:r>
              <a:rPr lang="ru-RU" altLang="ru-RU" sz="2800" b="1" dirty="0" smtClean="0">
                <a:solidFill>
                  <a:srgbClr val="FF0000"/>
                </a:solidFill>
              </a:rPr>
              <a:t>впечатление на Советских граждан</a:t>
            </a:r>
            <a:r>
              <a:rPr lang="ru-RU" altLang="ru-RU" sz="2800" b="1" dirty="0">
                <a:solidFill>
                  <a:srgbClr val="FF0000"/>
                </a:solidFill>
              </a:rPr>
              <a:t>. </a:t>
            </a:r>
          </a:p>
        </p:txBody>
      </p:sp>
      <p:sp>
        <p:nvSpPr>
          <p:cNvPr id="23570" name="Rectangle 18"/>
          <p:cNvSpPr>
            <a:spLocks noChangeArrowheads="1"/>
          </p:cNvSpPr>
          <p:nvPr/>
        </p:nvSpPr>
        <p:spPr bwMode="auto">
          <a:xfrm>
            <a:off x="-4404" y="6084585"/>
            <a:ext cx="91484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ru-RU" altLang="ru-RU" sz="1600" dirty="0">
                <a:solidFill>
                  <a:schemeClr val="bg1">
                    <a:lumMod val="50000"/>
                  </a:schemeClr>
                </a:solidFill>
              </a:rPr>
              <a:t>    </a:t>
            </a:r>
            <a:r>
              <a:rPr lang="ru-RU" altLang="ru-RU" sz="1600" b="1" dirty="0">
                <a:solidFill>
                  <a:schemeClr val="bg1">
                    <a:lumMod val="50000"/>
                  </a:schemeClr>
                </a:solidFill>
              </a:rPr>
              <a:t>А участие Сталина в  Торжествах в Москве опровергло распространившиеся слухи о том,  что вскоре она будет сдана </a:t>
            </a:r>
            <a:r>
              <a:rPr lang="ru-RU" altLang="ru-RU" sz="1600" b="1" dirty="0" smtClean="0">
                <a:solidFill>
                  <a:schemeClr val="bg1">
                    <a:lumMod val="50000"/>
                  </a:schemeClr>
                </a:solidFill>
              </a:rPr>
              <a:t>немцам. </a:t>
            </a:r>
            <a:r>
              <a:rPr lang="ru-RU" altLang="ru-RU" sz="1600" b="1" dirty="0">
                <a:solidFill>
                  <a:schemeClr val="bg1">
                    <a:lumMod val="50000"/>
                  </a:schemeClr>
                </a:solidFill>
              </a:rPr>
              <a:t>Прямо с парада войска двинулись на фронт.</a:t>
            </a:r>
          </a:p>
        </p:txBody>
      </p:sp>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02" y="2996950"/>
            <a:ext cx="2513856" cy="183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i?id=38598897&amp;tov=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40907" y="2996951"/>
            <a:ext cx="2387723" cy="1476165"/>
          </a:xfrm>
          <a:prstGeom prst="rect">
            <a:avLst/>
          </a:prstGeom>
          <a:noFill/>
          <a:ln>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descr="G:\ВОв картинки\парад 7 ноября.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 y="4473116"/>
            <a:ext cx="2132080" cy="1476164"/>
          </a:xfrm>
          <a:prstGeom prst="rect">
            <a:avLst/>
          </a:prstGeom>
          <a:noFill/>
        </p:spPr>
      </p:pic>
      <p:pic>
        <p:nvPicPr>
          <p:cNvPr id="1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32079" y="4473116"/>
            <a:ext cx="2496552" cy="147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123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558">
                                            <p:bg/>
                                          </p:spTgt>
                                        </p:tgtEl>
                                        <p:attrNameLst>
                                          <p:attrName>style.visibility</p:attrName>
                                        </p:attrNameLst>
                                      </p:cBhvr>
                                      <p:to>
                                        <p:strVal val="visible"/>
                                      </p:to>
                                    </p:set>
                                    <p:animEffect transition="in" filter="fade">
                                      <p:cBhvr>
                                        <p:cTn id="7" dur="1000"/>
                                        <p:tgtEl>
                                          <p:spTgt spid="23558">
                                            <p:bg/>
                                          </p:spTgt>
                                        </p:tgtEl>
                                      </p:cBhvr>
                                    </p:animEffect>
                                    <p:anim calcmode="lin" valueType="num">
                                      <p:cBhvr>
                                        <p:cTn id="8" dur="1000" fill="hold"/>
                                        <p:tgtEl>
                                          <p:spTgt spid="23558">
                                            <p:bg/>
                                          </p:spTgt>
                                        </p:tgtEl>
                                        <p:attrNameLst>
                                          <p:attrName>ppt_x</p:attrName>
                                        </p:attrNameLst>
                                      </p:cBhvr>
                                      <p:tavLst>
                                        <p:tav tm="0">
                                          <p:val>
                                            <p:strVal val="#ppt_x"/>
                                          </p:val>
                                        </p:tav>
                                        <p:tav tm="100000">
                                          <p:val>
                                            <p:strVal val="#ppt_x"/>
                                          </p:val>
                                        </p:tav>
                                      </p:tavLst>
                                    </p:anim>
                                    <p:anim calcmode="lin" valueType="num">
                                      <p:cBhvr>
                                        <p:cTn id="9" dur="1000" fill="hold"/>
                                        <p:tgtEl>
                                          <p:spTgt spid="2355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8">
                                            <p:txEl>
                                              <p:pRg st="0" end="0"/>
                                            </p:txEl>
                                          </p:spTgt>
                                        </p:tgtEl>
                                        <p:attrNameLst>
                                          <p:attrName>style.visibility</p:attrName>
                                        </p:attrNameLst>
                                      </p:cBhvr>
                                      <p:to>
                                        <p:strVal val="visible"/>
                                      </p:to>
                                    </p:set>
                                    <p:animEffect transition="in" filter="fade">
                                      <p:cBhvr>
                                        <p:cTn id="14" dur="1000"/>
                                        <p:tgtEl>
                                          <p:spTgt spid="23558">
                                            <p:txEl>
                                              <p:pRg st="0" end="0"/>
                                            </p:txEl>
                                          </p:spTgt>
                                        </p:tgtEl>
                                      </p:cBhvr>
                                    </p:animEffect>
                                    <p:anim calcmode="lin" valueType="num">
                                      <p:cBhvr>
                                        <p:cTn id="15" dur="1000" fill="hold"/>
                                        <p:tgtEl>
                                          <p:spTgt spid="2355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355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558">
                                            <p:txEl>
                                              <p:pRg st="1" end="1"/>
                                            </p:txEl>
                                          </p:spTgt>
                                        </p:tgtEl>
                                        <p:attrNameLst>
                                          <p:attrName>style.visibility</p:attrName>
                                        </p:attrNameLst>
                                      </p:cBhvr>
                                      <p:to>
                                        <p:strVal val="visible"/>
                                      </p:to>
                                    </p:set>
                                    <p:animEffect transition="in" filter="fade">
                                      <p:cBhvr>
                                        <p:cTn id="20" dur="1000"/>
                                        <p:tgtEl>
                                          <p:spTgt spid="23558">
                                            <p:txEl>
                                              <p:pRg st="1" end="1"/>
                                            </p:txEl>
                                          </p:spTgt>
                                        </p:tgtEl>
                                      </p:cBhvr>
                                    </p:animEffect>
                                    <p:anim calcmode="lin" valueType="num">
                                      <p:cBhvr>
                                        <p:cTn id="21" dur="1000" fill="hold"/>
                                        <p:tgtEl>
                                          <p:spTgt spid="2355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3558">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558">
                                            <p:txEl>
                                              <p:pRg st="2" end="2"/>
                                            </p:txEl>
                                          </p:spTgt>
                                        </p:tgtEl>
                                        <p:attrNameLst>
                                          <p:attrName>style.visibility</p:attrName>
                                        </p:attrNameLst>
                                      </p:cBhvr>
                                      <p:to>
                                        <p:strVal val="visible"/>
                                      </p:to>
                                    </p:set>
                                    <p:animEffect transition="in" filter="fade">
                                      <p:cBhvr>
                                        <p:cTn id="26" dur="1000"/>
                                        <p:tgtEl>
                                          <p:spTgt spid="23558">
                                            <p:txEl>
                                              <p:pRg st="2" end="2"/>
                                            </p:txEl>
                                          </p:spTgt>
                                        </p:tgtEl>
                                      </p:cBhvr>
                                    </p:animEffect>
                                    <p:anim calcmode="lin" valueType="num">
                                      <p:cBhvr>
                                        <p:cTn id="27" dur="1000" fill="hold"/>
                                        <p:tgtEl>
                                          <p:spTgt spid="2355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3558">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3570"/>
                                        </p:tgtEl>
                                        <p:attrNameLst>
                                          <p:attrName>style.visibility</p:attrName>
                                        </p:attrNameLst>
                                      </p:cBhvr>
                                      <p:to>
                                        <p:strVal val="visible"/>
                                      </p:to>
                                    </p:set>
                                    <p:animEffect transition="in" filter="fade">
                                      <p:cBhvr>
                                        <p:cTn id="32" dur="1000"/>
                                        <p:tgtEl>
                                          <p:spTgt spid="23570"/>
                                        </p:tgtEl>
                                      </p:cBhvr>
                                    </p:animEffect>
                                    <p:anim calcmode="lin" valueType="num">
                                      <p:cBhvr>
                                        <p:cTn id="33" dur="1000" fill="hold"/>
                                        <p:tgtEl>
                                          <p:spTgt spid="23570"/>
                                        </p:tgtEl>
                                        <p:attrNameLst>
                                          <p:attrName>ppt_x</p:attrName>
                                        </p:attrNameLst>
                                      </p:cBhvr>
                                      <p:tavLst>
                                        <p:tav tm="0">
                                          <p:val>
                                            <p:strVal val="#ppt_x"/>
                                          </p:val>
                                        </p:tav>
                                        <p:tav tm="100000">
                                          <p:val>
                                            <p:strVal val="#ppt_x"/>
                                          </p:val>
                                        </p:tav>
                                      </p:tavLst>
                                    </p:anim>
                                    <p:anim calcmode="lin" valueType="num">
                                      <p:cBhvr>
                                        <p:cTn id="34" dur="1000" fill="hold"/>
                                        <p:tgtEl>
                                          <p:spTgt spid="235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nimBg="1"/>
      <p:bldP spid="235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pic>
        <p:nvPicPr>
          <p:cNvPr id="4108"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9532" y="4180886"/>
            <a:ext cx="1732899" cy="258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4" descr="№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80" y="78079"/>
            <a:ext cx="2732553" cy="173130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5" name="Rectangle 3"/>
          <p:cNvSpPr>
            <a:spLocks noGrp="1" noChangeArrowheads="1"/>
          </p:cNvSpPr>
          <p:nvPr>
            <p:ph type="body" idx="1"/>
          </p:nvPr>
        </p:nvSpPr>
        <p:spPr>
          <a:xfrm>
            <a:off x="0" y="1381308"/>
            <a:ext cx="2699792" cy="419914"/>
          </a:xfrm>
        </p:spPr>
        <p:txBody>
          <a:bodyPr/>
          <a:lstStyle/>
          <a:p>
            <a:pPr marL="0" indent="0" algn="ctr" eaLnBrk="1" hangingPunct="1">
              <a:buNone/>
              <a:defRPr/>
            </a:pPr>
            <a:r>
              <a:rPr lang="ru-RU" sz="1200" dirty="0" smtClean="0">
                <a:solidFill>
                  <a:srgbClr val="FFFF00"/>
                </a:solidFill>
              </a:rPr>
              <a:t>Солдаты из Сибири в товарном вагоне («теплушке»)  едут на защиту Москвы</a:t>
            </a:r>
          </a:p>
        </p:txBody>
      </p:sp>
      <p:pic>
        <p:nvPicPr>
          <p:cNvPr id="5" name="Picture 3" descr="BAD265A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1318" y="78079"/>
            <a:ext cx="2808955" cy="173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3"/>
          <p:cNvSpPr txBox="1">
            <a:spLocks/>
          </p:cNvSpPr>
          <p:nvPr/>
        </p:nvSpPr>
        <p:spPr>
          <a:xfrm>
            <a:off x="3212359" y="1381308"/>
            <a:ext cx="2719282" cy="458688"/>
          </a:xfrm>
          <a:prstGeom prst="rect">
            <a:avLst/>
          </a:prstGeom>
        </p:spPr>
        <p:txBody>
          <a:bodyPr vert="horz" anchor="ctr">
            <a:normAutofit/>
          </a:bodyPr>
          <a:lst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fontAlgn="auto">
              <a:spcAft>
                <a:spcPts val="0"/>
              </a:spcAft>
              <a:defRPr/>
            </a:pPr>
            <a:r>
              <a:rPr lang="ru-RU" sz="1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mn-lt"/>
                <a:cs typeface="Times New Roman" pitchFamily="18" charset="0"/>
              </a:rPr>
              <a:t>Рабочие ЗАВОДА ЗАПИСЫВАЮТСЯ В  АРМИЮ</a:t>
            </a:r>
            <a:endParaRPr lang="ru-RU" sz="1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mn-lt"/>
              <a:cs typeface="Times New Roman" pitchFamily="18" charset="0"/>
            </a:endParaRPr>
          </a:p>
        </p:txBody>
      </p:sp>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8534" y="78079"/>
            <a:ext cx="2707735" cy="173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660232" y="1489517"/>
            <a:ext cx="1834156" cy="338554"/>
          </a:xfrm>
          <a:prstGeom prst="rect">
            <a:avLst/>
          </a:prstGeom>
        </p:spPr>
        <p:txBody>
          <a:bodyPr wrap="none">
            <a:spAutoFit/>
          </a:bodyPr>
          <a:lstStyle/>
          <a:p>
            <a:pPr lvl="0" fontAlgn="base">
              <a:spcBef>
                <a:spcPct val="20000"/>
              </a:spcBef>
              <a:spcAft>
                <a:spcPct val="0"/>
              </a:spcAft>
              <a:buClr>
                <a:srgbClr val="FFFFCC"/>
              </a:buClr>
              <a:buSzPct val="60000"/>
              <a:defRPr/>
            </a:pPr>
            <a:r>
              <a:rPr lang="ru-RU" sz="1600" b="1" kern="0" dirty="0">
                <a:solidFill>
                  <a:srgbClr val="FF0000"/>
                </a:solidFill>
                <a:effectLst>
                  <a:outerShdw blurRad="38100" dist="38100" dir="2700000" algn="tl">
                    <a:srgbClr val="000000"/>
                  </a:outerShdw>
                </a:effectLst>
              </a:rPr>
              <a:t>Зима 1942-го года</a:t>
            </a:r>
          </a:p>
        </p:txBody>
      </p:sp>
      <p:pic>
        <p:nvPicPr>
          <p:cNvPr id="9" name="Picture 4" descr="№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881" y="1809389"/>
            <a:ext cx="2591967" cy="198373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72195" y="3146297"/>
            <a:ext cx="2620781" cy="4966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r>
              <a:rPr lang="ru-RU" sz="1600" b="1" kern="0" dirty="0" smtClean="0">
                <a:solidFill>
                  <a:srgbClr val="FF0000"/>
                </a:solidFill>
              </a:rPr>
              <a:t>Огневая позиция на подступах к Москве</a:t>
            </a:r>
          </a:p>
        </p:txBody>
      </p:sp>
      <p:pic>
        <p:nvPicPr>
          <p:cNvPr id="4100"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82129" y="3598627"/>
            <a:ext cx="2354139" cy="17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3"/>
          <p:cNvSpPr txBox="1">
            <a:spLocks noChangeArrowheads="1"/>
          </p:cNvSpPr>
          <p:nvPr/>
        </p:nvSpPr>
        <p:spPr bwMode="auto">
          <a:xfrm>
            <a:off x="6518491" y="4865711"/>
            <a:ext cx="2596374" cy="3557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r>
              <a:rPr lang="ru-RU" sz="1600" b="1" kern="0" dirty="0" smtClean="0">
                <a:solidFill>
                  <a:srgbClr val="FF0000"/>
                </a:solidFill>
              </a:rPr>
              <a:t>Беженцы под Истрой</a:t>
            </a:r>
          </a:p>
        </p:txBody>
      </p:sp>
      <p:pic>
        <p:nvPicPr>
          <p:cNvPr id="4102"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37762" y="1809388"/>
            <a:ext cx="2598507" cy="183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txBox="1">
            <a:spLocks noChangeArrowheads="1"/>
          </p:cNvSpPr>
          <p:nvPr/>
        </p:nvSpPr>
        <p:spPr bwMode="auto">
          <a:xfrm>
            <a:off x="6328534" y="2060849"/>
            <a:ext cx="2661497"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r>
              <a:rPr lang="ru-RU" sz="1800" b="1" kern="0" dirty="0" smtClean="0">
                <a:solidFill>
                  <a:srgbClr val="FF0000"/>
                </a:solidFill>
              </a:rPr>
              <a:t>Бой за деревню под Москвой</a:t>
            </a:r>
          </a:p>
        </p:txBody>
      </p:sp>
      <p:pic>
        <p:nvPicPr>
          <p:cNvPr id="4103" name="Picture 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40363" y="1809388"/>
            <a:ext cx="2319169" cy="366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3"/>
          <p:cNvSpPr txBox="1">
            <a:spLocks noChangeArrowheads="1"/>
          </p:cNvSpPr>
          <p:nvPr/>
        </p:nvSpPr>
        <p:spPr bwMode="auto">
          <a:xfrm>
            <a:off x="2631216" y="1840194"/>
            <a:ext cx="1952230" cy="990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buFont typeface="Wingdings" pitchFamily="2" charset="2"/>
              <a:buNone/>
              <a:defRPr/>
            </a:pPr>
            <a:r>
              <a:rPr lang="ru-RU" sz="1400" b="1" kern="0" dirty="0" smtClean="0">
                <a:solidFill>
                  <a:srgbClr val="FF0000"/>
                </a:solidFill>
              </a:rPr>
              <a:t>Связист прокладывает телефонный кабель во время битвы под Москвой</a:t>
            </a:r>
          </a:p>
        </p:txBody>
      </p:sp>
      <p:pic>
        <p:nvPicPr>
          <p:cNvPr id="4104" name="Picture 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49" y="3793120"/>
            <a:ext cx="2686674" cy="166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
          <p:cNvSpPr txBox="1">
            <a:spLocks noChangeArrowheads="1"/>
          </p:cNvSpPr>
          <p:nvPr/>
        </p:nvSpPr>
        <p:spPr bwMode="auto">
          <a:xfrm>
            <a:off x="-1421" y="3858318"/>
            <a:ext cx="2613144" cy="588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buFont typeface="Wingdings" pitchFamily="2" charset="2"/>
              <a:buNone/>
              <a:defRPr/>
            </a:pPr>
            <a:r>
              <a:rPr lang="ru-RU" sz="1400" b="1" kern="0" dirty="0" smtClean="0">
                <a:solidFill>
                  <a:srgbClr val="FF0000"/>
                </a:solidFill>
              </a:rPr>
              <a:t>Солдаты в бою под Москвой у подбитого немецкого танка</a:t>
            </a:r>
          </a:p>
        </p:txBody>
      </p:sp>
      <p:pic>
        <p:nvPicPr>
          <p:cNvPr id="4105" name="Picture 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97808" y="5157193"/>
            <a:ext cx="2558234" cy="161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73542" y="5855906"/>
            <a:ext cx="2592288" cy="867930"/>
          </a:xfrm>
          <a:prstGeom prst="rect">
            <a:avLst/>
          </a:prstGeom>
        </p:spPr>
        <p:txBody>
          <a:bodyPr wrap="square">
            <a:spAutoFit/>
          </a:bodyPr>
          <a:lstStyle/>
          <a:p>
            <a:pPr lvl="0" algn="ctr" fontAlgn="base">
              <a:lnSpc>
                <a:spcPct val="90000"/>
              </a:lnSpc>
              <a:spcBef>
                <a:spcPct val="20000"/>
              </a:spcBef>
              <a:spcAft>
                <a:spcPct val="0"/>
              </a:spcAft>
              <a:buClr>
                <a:srgbClr val="FFFFCC"/>
              </a:buClr>
              <a:buSzPct val="60000"/>
              <a:defRPr/>
            </a:pPr>
            <a:r>
              <a:rPr lang="ru-RU" sz="1400" kern="0" dirty="0">
                <a:solidFill>
                  <a:srgbClr val="FF0000"/>
                </a:solidFill>
                <a:effectLst>
                  <a:outerShdw blurRad="38100" dist="38100" dir="2700000" algn="tl">
                    <a:srgbClr val="000000"/>
                  </a:outerShdw>
                </a:effectLst>
              </a:rPr>
              <a:t>Наши офицеры осматривают трофейное оружие перед строем пленных немецких солдат</a:t>
            </a:r>
          </a:p>
        </p:txBody>
      </p:sp>
      <p:pic>
        <p:nvPicPr>
          <p:cNvPr id="4106" name="Picture 10"/>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249" y="5265082"/>
            <a:ext cx="2591592" cy="150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3"/>
          <p:cNvSpPr txBox="1">
            <a:spLocks noChangeArrowheads="1"/>
          </p:cNvSpPr>
          <p:nvPr/>
        </p:nvSpPr>
        <p:spPr bwMode="auto">
          <a:xfrm>
            <a:off x="97436" y="5425812"/>
            <a:ext cx="2533405"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r>
              <a:rPr lang="ru-RU" sz="1400" b="1" kern="0" dirty="0" smtClean="0">
                <a:solidFill>
                  <a:srgbClr val="FF0000"/>
                </a:solidFill>
              </a:rPr>
              <a:t>Собаки-ищейки немецких танков</a:t>
            </a:r>
          </a:p>
        </p:txBody>
      </p:sp>
      <p:pic>
        <p:nvPicPr>
          <p:cNvPr id="4107" name="Picture 1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23069" y="1809388"/>
            <a:ext cx="2069363" cy="288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571891" y="3774056"/>
            <a:ext cx="1925960" cy="523220"/>
          </a:xfrm>
          <a:prstGeom prst="rect">
            <a:avLst/>
          </a:prstGeom>
        </p:spPr>
        <p:txBody>
          <a:bodyPr wrap="square">
            <a:spAutoFit/>
          </a:bodyPr>
          <a:lstStyle/>
          <a:p>
            <a:pPr lvl="0" algn="ctr" fontAlgn="base">
              <a:spcBef>
                <a:spcPct val="20000"/>
              </a:spcBef>
              <a:spcAft>
                <a:spcPct val="0"/>
              </a:spcAft>
              <a:buClr>
                <a:srgbClr val="FFFFCC"/>
              </a:buClr>
              <a:buSzPct val="60000"/>
              <a:defRPr/>
            </a:pPr>
            <a:r>
              <a:rPr lang="ru-RU" sz="1400" b="1" kern="0" dirty="0">
                <a:solidFill>
                  <a:srgbClr val="FF0000"/>
                </a:solidFill>
                <a:effectLst>
                  <a:outerShdw blurRad="38100" dist="38100" dir="2700000" algn="tl">
                    <a:srgbClr val="000000"/>
                  </a:outerShdw>
                </a:effectLst>
              </a:rPr>
              <a:t>В освобождённом селе под Москвой</a:t>
            </a:r>
          </a:p>
        </p:txBody>
      </p:sp>
      <p:sp>
        <p:nvSpPr>
          <p:cNvPr id="28" name="Rectangle 3"/>
          <p:cNvSpPr txBox="1">
            <a:spLocks noChangeArrowheads="1"/>
          </p:cNvSpPr>
          <p:nvPr/>
        </p:nvSpPr>
        <p:spPr bwMode="auto">
          <a:xfrm>
            <a:off x="5095779" y="6050681"/>
            <a:ext cx="1708988" cy="478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r>
              <a:rPr lang="ru-RU" sz="1400" b="1" kern="0" dirty="0" smtClean="0">
                <a:solidFill>
                  <a:srgbClr val="FF0000"/>
                </a:solidFill>
              </a:rPr>
              <a:t>Танк на обороне во время битвы за Москву</a:t>
            </a:r>
          </a:p>
        </p:txBody>
      </p:sp>
      <p:pic>
        <p:nvPicPr>
          <p:cNvPr id="4109" name="Picture 1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60232" y="5157192"/>
            <a:ext cx="2376037" cy="161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3"/>
          <p:cNvSpPr txBox="1">
            <a:spLocks noChangeArrowheads="1"/>
          </p:cNvSpPr>
          <p:nvPr/>
        </p:nvSpPr>
        <p:spPr bwMode="auto">
          <a:xfrm>
            <a:off x="6718103" y="6229708"/>
            <a:ext cx="2441060" cy="539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eaLnBrk="1" hangingPunct="1">
              <a:buFont typeface="Wingdings" pitchFamily="2" charset="2"/>
              <a:buNone/>
              <a:defRPr/>
            </a:pPr>
            <a:r>
              <a:rPr lang="ru-RU" sz="1400" b="1" kern="0" dirty="0" smtClean="0">
                <a:solidFill>
                  <a:srgbClr val="FF0000"/>
                </a:solidFill>
              </a:rPr>
              <a:t>Танк «Т-34» подбитый и горящий под Москвой</a:t>
            </a:r>
          </a:p>
        </p:txBody>
      </p:sp>
    </p:spTree>
    <p:extLst>
      <p:ext uri="{BB962C8B-B14F-4D97-AF65-F5344CB8AC3E}">
        <p14:creationId xmlns:p14="http://schemas.microsoft.com/office/powerpoint/2010/main" val="71959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fade">
                                      <p:cBhvr>
                                        <p:cTn id="13" dur="1000"/>
                                        <p:tgtEl>
                                          <p:spTgt spid="23555">
                                            <p:txEl>
                                              <p:pRg st="0" end="0"/>
                                            </p:txEl>
                                          </p:spTgt>
                                        </p:tgtEl>
                                      </p:cBhvr>
                                    </p:animEffect>
                                    <p:anim calcmode="lin" valueType="num">
                                      <p:cBhvr>
                                        <p:cTn id="14"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p:cTn id="31" dur="1000" fill="hold"/>
                                        <p:tgtEl>
                                          <p:spTgt spid="4098"/>
                                        </p:tgtEl>
                                        <p:attrNameLst>
                                          <p:attrName>ppt_w</p:attrName>
                                        </p:attrNameLst>
                                      </p:cBhvr>
                                      <p:tavLst>
                                        <p:tav tm="0">
                                          <p:val>
                                            <p:fltVal val="0"/>
                                          </p:val>
                                        </p:tav>
                                        <p:tav tm="100000">
                                          <p:val>
                                            <p:strVal val="#ppt_w"/>
                                          </p:val>
                                        </p:tav>
                                      </p:tavLst>
                                    </p:anim>
                                    <p:anim calcmode="lin" valueType="num">
                                      <p:cBhvr>
                                        <p:cTn id="32" dur="1000" fill="hold"/>
                                        <p:tgtEl>
                                          <p:spTgt spid="4098"/>
                                        </p:tgtEl>
                                        <p:attrNameLst>
                                          <p:attrName>ppt_h</p:attrName>
                                        </p:attrNameLst>
                                      </p:cBhvr>
                                      <p:tavLst>
                                        <p:tav tm="0">
                                          <p:val>
                                            <p:fltVal val="0"/>
                                          </p:val>
                                        </p:tav>
                                        <p:tav tm="100000">
                                          <p:val>
                                            <p:strVal val="#ppt_h"/>
                                          </p:val>
                                        </p:tav>
                                      </p:tavLst>
                                    </p:anim>
                                    <p:anim calcmode="lin" valueType="num">
                                      <p:cBhvr>
                                        <p:cTn id="33" dur="1000" fill="hold"/>
                                        <p:tgtEl>
                                          <p:spTgt spid="4098"/>
                                        </p:tgtEl>
                                        <p:attrNameLst>
                                          <p:attrName>style.rotation</p:attrName>
                                        </p:attrNameLst>
                                      </p:cBhvr>
                                      <p:tavLst>
                                        <p:tav tm="0">
                                          <p:val>
                                            <p:fltVal val="90"/>
                                          </p:val>
                                        </p:tav>
                                        <p:tav tm="100000">
                                          <p:val>
                                            <p:fltVal val="0"/>
                                          </p:val>
                                        </p:tav>
                                      </p:tavLst>
                                    </p:anim>
                                    <p:animEffect transition="in" filter="fade">
                                      <p:cBhvr>
                                        <p:cTn id="34" dur="1000"/>
                                        <p:tgtEl>
                                          <p:spTgt spid="4098"/>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3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0"/>
                                  </p:stCondLst>
                                  <p:childTnLst>
                                    <p:set>
                                      <p:cBhvr>
                                        <p:cTn id="52" dur="1" fill="hold">
                                          <p:stCondLst>
                                            <p:cond delay="0"/>
                                          </p:stCondLst>
                                        </p:cTn>
                                        <p:tgtEl>
                                          <p:spTgt spid="4102"/>
                                        </p:tgtEl>
                                        <p:attrNameLst>
                                          <p:attrName>style.visibility</p:attrName>
                                        </p:attrNameLst>
                                      </p:cBhvr>
                                      <p:to>
                                        <p:strVal val="visible"/>
                                      </p:to>
                                    </p:set>
                                    <p:anim calcmode="lin" valueType="num">
                                      <p:cBhvr>
                                        <p:cTn id="53" dur="500" fill="hold"/>
                                        <p:tgtEl>
                                          <p:spTgt spid="4102"/>
                                        </p:tgtEl>
                                        <p:attrNameLst>
                                          <p:attrName>ppt_w</p:attrName>
                                        </p:attrNameLst>
                                      </p:cBhvr>
                                      <p:tavLst>
                                        <p:tav tm="0">
                                          <p:val>
                                            <p:fltVal val="0"/>
                                          </p:val>
                                        </p:tav>
                                        <p:tav tm="100000">
                                          <p:val>
                                            <p:strVal val="#ppt_w"/>
                                          </p:val>
                                        </p:tav>
                                      </p:tavLst>
                                    </p:anim>
                                    <p:anim calcmode="lin" valueType="num">
                                      <p:cBhvr>
                                        <p:cTn id="54" dur="500" fill="hold"/>
                                        <p:tgtEl>
                                          <p:spTgt spid="4102"/>
                                        </p:tgtEl>
                                        <p:attrNameLst>
                                          <p:attrName>ppt_h</p:attrName>
                                        </p:attrNameLst>
                                      </p:cBhvr>
                                      <p:tavLst>
                                        <p:tav tm="0">
                                          <p:val>
                                            <p:fltVal val="0"/>
                                          </p:val>
                                        </p:tav>
                                        <p:tav tm="100000">
                                          <p:val>
                                            <p:strVal val="#ppt_h"/>
                                          </p:val>
                                        </p:tav>
                                      </p:tavLst>
                                    </p:anim>
                                    <p:animEffect transition="in" filter="fade">
                                      <p:cBhvr>
                                        <p:cTn id="55" dur="500"/>
                                        <p:tgtEl>
                                          <p:spTgt spid="4102"/>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0" presetClass="entr" presetSubtype="0" fill="hold" nodeType="afterEffect">
                                  <p:stCondLst>
                                    <p:cond delay="0"/>
                                  </p:stCondLst>
                                  <p:childTnLst>
                                    <p:set>
                                      <p:cBhvr>
                                        <p:cTn id="63" dur="1" fill="hold">
                                          <p:stCondLst>
                                            <p:cond delay="0"/>
                                          </p:stCondLst>
                                        </p:cTn>
                                        <p:tgtEl>
                                          <p:spTgt spid="4104"/>
                                        </p:tgtEl>
                                        <p:attrNameLst>
                                          <p:attrName>style.visibility</p:attrName>
                                        </p:attrNameLst>
                                      </p:cBhvr>
                                      <p:to>
                                        <p:strVal val="visible"/>
                                      </p:to>
                                    </p:set>
                                    <p:animEffect transition="in" filter="fade">
                                      <p:cBhvr>
                                        <p:cTn id="64" dur="500"/>
                                        <p:tgtEl>
                                          <p:spTgt spid="4104"/>
                                        </p:tgtEl>
                                      </p:cBhvr>
                                    </p:animEffect>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par>
                          <p:cTn id="69" fill="hold">
                            <p:stCondLst>
                              <p:cond delay="4000"/>
                            </p:stCondLst>
                            <p:childTnLst>
                              <p:par>
                                <p:cTn id="70" presetID="16" presetClass="entr" presetSubtype="21" fill="hold" nodeType="afterEffect">
                                  <p:stCondLst>
                                    <p:cond delay="0"/>
                                  </p:stCondLst>
                                  <p:childTnLst>
                                    <p:set>
                                      <p:cBhvr>
                                        <p:cTn id="71" dur="1" fill="hold">
                                          <p:stCondLst>
                                            <p:cond delay="0"/>
                                          </p:stCondLst>
                                        </p:cTn>
                                        <p:tgtEl>
                                          <p:spTgt spid="4108"/>
                                        </p:tgtEl>
                                        <p:attrNameLst>
                                          <p:attrName>style.visibility</p:attrName>
                                        </p:attrNameLst>
                                      </p:cBhvr>
                                      <p:to>
                                        <p:strVal val="visible"/>
                                      </p:to>
                                    </p:set>
                                    <p:animEffect transition="in" filter="barn(inVertical)">
                                      <p:cBhvr>
                                        <p:cTn id="72" dur="500"/>
                                        <p:tgtEl>
                                          <p:spTgt spid="410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21" presetClass="entr" presetSubtype="1" fill="hold" nodeType="afterEffect">
                                  <p:stCondLst>
                                    <p:cond delay="0"/>
                                  </p:stCondLst>
                                  <p:childTnLst>
                                    <p:set>
                                      <p:cBhvr>
                                        <p:cTn id="80" dur="1" fill="hold">
                                          <p:stCondLst>
                                            <p:cond delay="0"/>
                                          </p:stCondLst>
                                        </p:cTn>
                                        <p:tgtEl>
                                          <p:spTgt spid="4107"/>
                                        </p:tgtEl>
                                        <p:attrNameLst>
                                          <p:attrName>style.visibility</p:attrName>
                                        </p:attrNameLst>
                                      </p:cBhvr>
                                      <p:to>
                                        <p:strVal val="visible"/>
                                      </p:to>
                                    </p:set>
                                    <p:animEffect transition="in" filter="wheel(1)">
                                      <p:cBhvr>
                                        <p:cTn id="81" dur="2000"/>
                                        <p:tgtEl>
                                          <p:spTgt spid="4107"/>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barn(inVertical)">
                                      <p:cBhvr>
                                        <p:cTn id="84" dur="500"/>
                                        <p:tgtEl>
                                          <p:spTgt spid="7"/>
                                        </p:tgtEl>
                                      </p:cBhvr>
                                    </p:animEffect>
                                  </p:childTnLst>
                                </p:cTn>
                              </p:par>
                            </p:childTnLst>
                          </p:cTn>
                        </p:par>
                        <p:par>
                          <p:cTn id="85" fill="hold">
                            <p:stCondLst>
                              <p:cond delay="7000"/>
                            </p:stCondLst>
                            <p:childTnLst>
                              <p:par>
                                <p:cTn id="86" presetID="42" presetClass="entr" presetSubtype="0" fill="hold" nodeType="afterEffect">
                                  <p:stCondLst>
                                    <p:cond delay="0"/>
                                  </p:stCondLst>
                                  <p:childTnLst>
                                    <p:set>
                                      <p:cBhvr>
                                        <p:cTn id="87" dur="1" fill="hold">
                                          <p:stCondLst>
                                            <p:cond delay="0"/>
                                          </p:stCondLst>
                                        </p:cTn>
                                        <p:tgtEl>
                                          <p:spTgt spid="4100"/>
                                        </p:tgtEl>
                                        <p:attrNameLst>
                                          <p:attrName>style.visibility</p:attrName>
                                        </p:attrNameLst>
                                      </p:cBhvr>
                                      <p:to>
                                        <p:strVal val="visible"/>
                                      </p:to>
                                    </p:set>
                                    <p:animEffect transition="in" filter="fade">
                                      <p:cBhvr>
                                        <p:cTn id="88" dur="1000"/>
                                        <p:tgtEl>
                                          <p:spTgt spid="4100"/>
                                        </p:tgtEl>
                                      </p:cBhvr>
                                    </p:animEffect>
                                    <p:anim calcmode="lin" valueType="num">
                                      <p:cBhvr>
                                        <p:cTn id="89" dur="1000" fill="hold"/>
                                        <p:tgtEl>
                                          <p:spTgt spid="4100"/>
                                        </p:tgtEl>
                                        <p:attrNameLst>
                                          <p:attrName>ppt_x</p:attrName>
                                        </p:attrNameLst>
                                      </p:cBhvr>
                                      <p:tavLst>
                                        <p:tav tm="0">
                                          <p:val>
                                            <p:strVal val="#ppt_x"/>
                                          </p:val>
                                        </p:tav>
                                        <p:tav tm="100000">
                                          <p:val>
                                            <p:strVal val="#ppt_x"/>
                                          </p:val>
                                        </p:tav>
                                      </p:tavLst>
                                    </p:anim>
                                    <p:anim calcmode="lin" valueType="num">
                                      <p:cBhvr>
                                        <p:cTn id="90" dur="1000" fill="hold"/>
                                        <p:tgtEl>
                                          <p:spTgt spid="410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childTnLst>
                          </p:cTn>
                        </p:par>
                        <p:par>
                          <p:cTn id="96" fill="hold">
                            <p:stCondLst>
                              <p:cond delay="8000"/>
                            </p:stCondLst>
                            <p:childTnLst>
                              <p:par>
                                <p:cTn id="97" presetID="1" presetClass="entr" presetSubtype="0" fill="hold" nodeType="afterEffect">
                                  <p:stCondLst>
                                    <p:cond delay="0"/>
                                  </p:stCondLst>
                                  <p:childTnLst>
                                    <p:set>
                                      <p:cBhvr>
                                        <p:cTn id="98" dur="1" fill="hold">
                                          <p:stCondLst>
                                            <p:cond delay="0"/>
                                          </p:stCondLst>
                                        </p:cTn>
                                        <p:tgtEl>
                                          <p:spTgt spid="4106"/>
                                        </p:tgtEl>
                                        <p:attrNameLst>
                                          <p:attrName>style.visibility</p:attrName>
                                        </p:attrNameLst>
                                      </p:cBhvr>
                                      <p:to>
                                        <p:strVal val="visible"/>
                                      </p:to>
                                    </p:set>
                                  </p:childTnLst>
                                </p:cTn>
                              </p:par>
                              <p:par>
                                <p:cTn id="99" presetID="16" presetClass="entr" presetSubtype="21"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barn(inVertical)">
                                      <p:cBhvr>
                                        <p:cTn id="101" dur="500"/>
                                        <p:tgtEl>
                                          <p:spTgt spid="24"/>
                                        </p:tgtEl>
                                      </p:cBhvr>
                                    </p:animEffect>
                                  </p:childTnLst>
                                </p:cTn>
                              </p:par>
                            </p:childTnLst>
                          </p:cTn>
                        </p:par>
                        <p:par>
                          <p:cTn id="102" fill="hold">
                            <p:stCondLst>
                              <p:cond delay="8500"/>
                            </p:stCondLst>
                            <p:childTnLst>
                              <p:par>
                                <p:cTn id="103" presetID="10" presetClass="entr" presetSubtype="0" fill="hold" nodeType="afterEffect">
                                  <p:stCondLst>
                                    <p:cond delay="0"/>
                                  </p:stCondLst>
                                  <p:childTnLst>
                                    <p:set>
                                      <p:cBhvr>
                                        <p:cTn id="104" dur="1" fill="hold">
                                          <p:stCondLst>
                                            <p:cond delay="0"/>
                                          </p:stCondLst>
                                        </p:cTn>
                                        <p:tgtEl>
                                          <p:spTgt spid="4105"/>
                                        </p:tgtEl>
                                        <p:attrNameLst>
                                          <p:attrName>style.visibility</p:attrName>
                                        </p:attrNameLst>
                                      </p:cBhvr>
                                      <p:to>
                                        <p:strVal val="visible"/>
                                      </p:to>
                                    </p:set>
                                    <p:animEffect transition="in" filter="fade">
                                      <p:cBhvr>
                                        <p:cTn id="105" dur="500"/>
                                        <p:tgtEl>
                                          <p:spTgt spid="4105"/>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3"/>
                                        </p:tgtEl>
                                        <p:attrNameLst>
                                          <p:attrName>style.visibility</p:attrName>
                                        </p:attrNameLst>
                                      </p:cBhvr>
                                      <p:to>
                                        <p:strVal val="visible"/>
                                      </p:to>
                                    </p:set>
                                    <p:anim calcmode="lin" valueType="num">
                                      <p:cBhvr additive="base">
                                        <p:cTn id="108" dur="500" fill="hold"/>
                                        <p:tgtEl>
                                          <p:spTgt spid="3"/>
                                        </p:tgtEl>
                                        <p:attrNameLst>
                                          <p:attrName>ppt_x</p:attrName>
                                        </p:attrNameLst>
                                      </p:cBhvr>
                                      <p:tavLst>
                                        <p:tav tm="0">
                                          <p:val>
                                            <p:strVal val="#ppt_x"/>
                                          </p:val>
                                        </p:tav>
                                        <p:tav tm="100000">
                                          <p:val>
                                            <p:strVal val="#ppt_x"/>
                                          </p:val>
                                        </p:tav>
                                      </p:tavLst>
                                    </p:anim>
                                    <p:anim calcmode="lin" valueType="num">
                                      <p:cBhvr additive="base">
                                        <p:cTn id="109" dur="500" fill="hold"/>
                                        <p:tgtEl>
                                          <p:spTgt spid="3"/>
                                        </p:tgtEl>
                                        <p:attrNameLst>
                                          <p:attrName>ppt_y</p:attrName>
                                        </p:attrNameLst>
                                      </p:cBhvr>
                                      <p:tavLst>
                                        <p:tav tm="0">
                                          <p:val>
                                            <p:strVal val="1+#ppt_h/2"/>
                                          </p:val>
                                        </p:tav>
                                        <p:tav tm="100000">
                                          <p:val>
                                            <p:strVal val="#ppt_y"/>
                                          </p:val>
                                        </p:tav>
                                      </p:tavLst>
                                    </p:anim>
                                  </p:childTnLst>
                                </p:cTn>
                              </p:par>
                            </p:childTnLst>
                          </p:cTn>
                        </p:par>
                        <p:par>
                          <p:cTn id="110" fill="hold">
                            <p:stCondLst>
                              <p:cond delay="9000"/>
                            </p:stCondLst>
                            <p:childTnLst>
                              <p:par>
                                <p:cTn id="111" presetID="42" presetClass="entr" presetSubtype="0" fill="hold" nodeType="afterEffect">
                                  <p:stCondLst>
                                    <p:cond delay="0"/>
                                  </p:stCondLst>
                                  <p:childTnLst>
                                    <p:set>
                                      <p:cBhvr>
                                        <p:cTn id="112" dur="1" fill="hold">
                                          <p:stCondLst>
                                            <p:cond delay="0"/>
                                          </p:stCondLst>
                                        </p:cTn>
                                        <p:tgtEl>
                                          <p:spTgt spid="4109"/>
                                        </p:tgtEl>
                                        <p:attrNameLst>
                                          <p:attrName>style.visibility</p:attrName>
                                        </p:attrNameLst>
                                      </p:cBhvr>
                                      <p:to>
                                        <p:strVal val="visible"/>
                                      </p:to>
                                    </p:set>
                                    <p:animEffect transition="in" filter="fade">
                                      <p:cBhvr>
                                        <p:cTn id="113" dur="1000"/>
                                        <p:tgtEl>
                                          <p:spTgt spid="4109"/>
                                        </p:tgtEl>
                                      </p:cBhvr>
                                    </p:animEffect>
                                    <p:anim calcmode="lin" valueType="num">
                                      <p:cBhvr>
                                        <p:cTn id="114" dur="1000" fill="hold"/>
                                        <p:tgtEl>
                                          <p:spTgt spid="4109"/>
                                        </p:tgtEl>
                                        <p:attrNameLst>
                                          <p:attrName>ppt_x</p:attrName>
                                        </p:attrNameLst>
                                      </p:cBhvr>
                                      <p:tavLst>
                                        <p:tav tm="0">
                                          <p:val>
                                            <p:strVal val="#ppt_x"/>
                                          </p:val>
                                        </p:tav>
                                        <p:tav tm="100000">
                                          <p:val>
                                            <p:strVal val="#ppt_x"/>
                                          </p:val>
                                        </p:tav>
                                      </p:tavLst>
                                    </p:anim>
                                    <p:anim calcmode="lin" valueType="num">
                                      <p:cBhvr>
                                        <p:cTn id="115" dur="1000" fill="hold"/>
                                        <p:tgtEl>
                                          <p:spTgt spid="4109"/>
                                        </p:tgtEl>
                                        <p:attrNameLst>
                                          <p:attrName>ppt_y</p:attrName>
                                        </p:attrNameLst>
                                      </p:cBhvr>
                                      <p:tavLst>
                                        <p:tav tm="0">
                                          <p:val>
                                            <p:strVal val="#ppt_y+.1"/>
                                          </p:val>
                                        </p:tav>
                                        <p:tav tm="100000">
                                          <p:val>
                                            <p:strVal val="#ppt_y"/>
                                          </p:val>
                                        </p:tav>
                                      </p:tavLst>
                                    </p:anim>
                                  </p:childTnLst>
                                </p:cTn>
                              </p:par>
                              <p:par>
                                <p:cTn id="116" presetID="16" presetClass="entr" presetSubtype="21"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barn(inVertical)">
                                      <p:cBhvr>
                                        <p:cTn id="118" dur="500"/>
                                        <p:tgtEl>
                                          <p:spTgt spid="30"/>
                                        </p:tgtEl>
                                      </p:cBhvr>
                                    </p:animEffect>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4103"/>
                                        </p:tgtEl>
                                        <p:attrNameLst>
                                          <p:attrName>style.visibility</p:attrName>
                                        </p:attrNameLst>
                                      </p:cBhvr>
                                      <p:to>
                                        <p:strVal val="visible"/>
                                      </p:to>
                                    </p:set>
                                    <p:animEffect transition="in" filter="wipe(down)">
                                      <p:cBhvr>
                                        <p:cTn id="122" dur="500"/>
                                        <p:tgtEl>
                                          <p:spTgt spid="410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500"/>
                                        <p:tgtEl>
                                          <p:spTgt spid="18"/>
                                        </p:tgtEl>
                                      </p:cBhvr>
                                    </p:animEffect>
                                  </p:childTnLst>
                                </p:cTn>
                              </p:par>
                              <p:par>
                                <p:cTn id="126" presetID="26" presetClass="emph" presetSubtype="0" fill="hold" nodeType="withEffect">
                                  <p:stCondLst>
                                    <p:cond delay="0"/>
                                  </p:stCondLst>
                                  <p:childTnLst>
                                    <p:animEffect transition="out" filter="fade">
                                      <p:cBhvr>
                                        <p:cTn id="127" dur="500" tmFilter="0, 0; .2, .5; .8, .5; 1, 0"/>
                                        <p:tgtEl>
                                          <p:spTgt spid="4107"/>
                                        </p:tgtEl>
                                      </p:cBhvr>
                                    </p:animEffect>
                                    <p:animScale>
                                      <p:cBhvr>
                                        <p:cTn id="128" dur="250" autoRev="1" fill="hold"/>
                                        <p:tgtEl>
                                          <p:spTgt spid="4107"/>
                                        </p:tgtEl>
                                      </p:cBhvr>
                                      <p:by x="105000" y="105000"/>
                                    </p:animScale>
                                  </p:childTnLst>
                                </p:cTn>
                              </p:par>
                            </p:childTnLst>
                          </p:cTn>
                        </p:par>
                        <p:par>
                          <p:cTn id="129" fill="hold">
                            <p:stCondLst>
                              <p:cond delay="10500"/>
                            </p:stCondLst>
                            <p:childTnLst>
                              <p:par>
                                <p:cTn id="130" presetID="6" presetClass="emph" presetSubtype="0" fill="hold" nodeType="afterEffect">
                                  <p:stCondLst>
                                    <p:cond delay="0"/>
                                  </p:stCondLst>
                                  <p:childTnLst>
                                    <p:animScale>
                                      <p:cBhvr>
                                        <p:cTn id="131" dur="2000" fill="hold"/>
                                        <p:tgtEl>
                                          <p:spTgt spid="4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6" grpId="0"/>
      <p:bldP spid="2" grpId="0"/>
      <p:bldP spid="11" grpId="0"/>
      <p:bldP spid="14" grpId="0"/>
      <p:bldP spid="16" grpId="0"/>
      <p:bldP spid="18" grpId="0"/>
      <p:bldP spid="20" grpId="0"/>
      <p:bldP spid="3" grpId="0"/>
      <p:bldP spid="24" grpId="0"/>
      <p:bldP spid="7"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ost-14099-1174309272.gif"/>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107504" y="79301"/>
            <a:ext cx="8928000" cy="95410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5400000" scaled="1"/>
            <a:tileRect/>
          </a:gradFill>
        </p:spPr>
        <p:txBody>
          <a:bodyPr wrap="square" rtlCol="0">
            <a:spAutoFit/>
          </a:bodyPr>
          <a:lstStyle/>
          <a:p>
            <a:pPr algn="ctr"/>
            <a:r>
              <a:rPr lang="ru-RU" sz="2800" b="1" dirty="0">
                <a:ln>
                  <a:solidFill>
                    <a:prstClr val="black"/>
                  </a:solidFill>
                </a:ln>
                <a:solidFill>
                  <a:srgbClr val="FFFF00"/>
                </a:solidFill>
                <a:effectLst>
                  <a:outerShdw blurRad="38100" dist="38100" dir="2700000" algn="tl">
                    <a:srgbClr val="000000">
                      <a:alpha val="43137"/>
                    </a:srgbClr>
                  </a:outerShdw>
                </a:effectLst>
              </a:rPr>
              <a:t>5 декабря 1941 г. началось успешное контрнаступление советских </a:t>
            </a:r>
            <a:r>
              <a:rPr lang="ru-RU" sz="2800" b="1" dirty="0" smtClean="0">
                <a:ln>
                  <a:solidFill>
                    <a:prstClr val="black"/>
                  </a:solidFill>
                </a:ln>
                <a:solidFill>
                  <a:srgbClr val="FFFF00"/>
                </a:solidFill>
                <a:effectLst>
                  <a:outerShdw blurRad="38100" dist="38100" dir="2700000" algn="tl">
                    <a:srgbClr val="000000">
                      <a:alpha val="43137"/>
                    </a:srgbClr>
                  </a:outerShdw>
                </a:effectLst>
              </a:rPr>
              <a:t>войск</a:t>
            </a:r>
            <a:endParaRPr lang="ru-RU" sz="2800" b="1" dirty="0">
              <a:ln>
                <a:solidFill>
                  <a:prstClr val="black"/>
                </a:solidFill>
              </a:ln>
              <a:solidFill>
                <a:srgbClr val="FFFF00"/>
              </a:solidFill>
              <a:effectLst>
                <a:outerShdw blurRad="38100" dist="38100" dir="2700000" algn="tl">
                  <a:srgbClr val="000000">
                    <a:alpha val="43137"/>
                  </a:srgbClr>
                </a:outerShdw>
              </a:effectLst>
            </a:endParaRPr>
          </a:p>
        </p:txBody>
      </p:sp>
      <p:pic>
        <p:nvPicPr>
          <p:cNvPr id="8" name="Picture 7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00" y="1033408"/>
            <a:ext cx="3024188" cy="23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203848" y="1025521"/>
            <a:ext cx="5832152" cy="2308324"/>
          </a:xfrm>
          <a:prstGeom prst="rect">
            <a:avLst/>
          </a:prstGeom>
        </p:spPr>
        <p:txBody>
          <a:bodyPr wrap="square">
            <a:spAutoFit/>
          </a:bodyPr>
          <a:lstStyle/>
          <a:p>
            <a:pPr marL="342900" lvl="0" indent="-342900" algn="just" fontAlgn="base">
              <a:spcBef>
                <a:spcPct val="20000"/>
              </a:spcBef>
              <a:spcAft>
                <a:spcPct val="0"/>
              </a:spcAft>
              <a:buClr>
                <a:srgbClr val="D78D15"/>
              </a:buClr>
              <a:buSzPct val="90000"/>
            </a:pPr>
            <a:r>
              <a:rPr lang="ru-RU" altLang="ru-RU" sz="2000" kern="0" dirty="0">
                <a:solidFill>
                  <a:srgbClr val="FAF9E6"/>
                </a:solidFill>
                <a:effectLst>
                  <a:outerShdw blurRad="38100" dist="38100" dir="2700000" algn="tl">
                    <a:srgbClr val="000000"/>
                  </a:outerShdw>
                </a:effectLst>
                <a:latin typeface="Arial"/>
              </a:rPr>
              <a:t>5-6 декабря началось контрнаступление. За 3 дня советские войска продвинулись на 40 км, освободили Истру, Клин, Калинин, Волоколамск.</a:t>
            </a:r>
          </a:p>
          <a:p>
            <a:pPr marL="342900" lvl="0" indent="-342900" algn="just" fontAlgn="base">
              <a:spcBef>
                <a:spcPct val="20000"/>
              </a:spcBef>
              <a:spcAft>
                <a:spcPct val="0"/>
              </a:spcAft>
              <a:buClr>
                <a:srgbClr val="D78D15"/>
              </a:buClr>
              <a:buSzPct val="90000"/>
            </a:pPr>
            <a:r>
              <a:rPr lang="ru-RU" altLang="ru-RU" sz="2000" kern="0" dirty="0">
                <a:solidFill>
                  <a:srgbClr val="FAF9E6"/>
                </a:solidFill>
                <a:effectLst>
                  <a:outerShdw blurRad="38100" dist="38100" dir="2700000" algn="tl">
                    <a:srgbClr val="000000"/>
                  </a:outerShdw>
                </a:effectLst>
                <a:latin typeface="Arial"/>
              </a:rPr>
              <a:t>Контрнаступление проходило в сложных зимних условиях и, что самое главное, без численного преимущества над противником. </a:t>
            </a:r>
          </a:p>
        </p:txBody>
      </p:sp>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00" y="5013176"/>
            <a:ext cx="1308571" cy="176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08000" y="3427899"/>
            <a:ext cx="8928000" cy="1569660"/>
          </a:xfrm>
          <a:prstGeom prst="rect">
            <a:avLst/>
          </a:prstGeom>
        </p:spPr>
        <p:txBody>
          <a:bodyPr wrap="square">
            <a:spAutoFit/>
          </a:bodyPr>
          <a:lstStyle/>
          <a:p>
            <a:pPr lvl="0" algn="just" fontAlgn="base">
              <a:lnSpc>
                <a:spcPct val="80000"/>
              </a:lnSpc>
              <a:spcBef>
                <a:spcPct val="20000"/>
              </a:spcBef>
              <a:spcAft>
                <a:spcPct val="0"/>
              </a:spcAft>
              <a:buClr>
                <a:srgbClr val="D78D15"/>
              </a:buClr>
              <a:buSzPct val="90000"/>
            </a:pPr>
            <a:r>
              <a:rPr lang="ru-RU" altLang="ru-RU" sz="2000" b="1" kern="0" dirty="0" smtClean="0">
                <a:latin typeface="Times New Roman" panose="02020603050405020304" pitchFamily="18" charset="0"/>
                <a:cs typeface="Times New Roman" panose="02020603050405020304" pitchFamily="18" charset="0"/>
              </a:rPr>
              <a:t>     Немецко-фашистская </a:t>
            </a:r>
            <a:r>
              <a:rPr lang="ru-RU" altLang="ru-RU" sz="2000" b="1" kern="0" dirty="0">
                <a:latin typeface="Times New Roman" panose="02020603050405020304" pitchFamily="18" charset="0"/>
                <a:cs typeface="Times New Roman" panose="02020603050405020304" pitchFamily="18" charset="0"/>
              </a:rPr>
              <a:t>группа армий «</a:t>
            </a:r>
            <a:r>
              <a:rPr lang="ru-RU" altLang="ru-RU" sz="2000" b="1" kern="0" dirty="0" smtClean="0">
                <a:latin typeface="Times New Roman" panose="02020603050405020304" pitchFamily="18" charset="0"/>
                <a:cs typeface="Times New Roman" panose="02020603050405020304" pitchFamily="18" charset="0"/>
              </a:rPr>
              <a:t>Центр» превосходила </a:t>
            </a:r>
            <a:r>
              <a:rPr lang="ru-RU" altLang="ru-RU" sz="2000" b="1" kern="0" dirty="0">
                <a:latin typeface="Times New Roman" panose="02020603050405020304" pitchFamily="18" charset="0"/>
                <a:cs typeface="Times New Roman" panose="02020603050405020304" pitchFamily="18" charset="0"/>
              </a:rPr>
              <a:t>противостоящей ей советские </a:t>
            </a:r>
            <a:r>
              <a:rPr lang="ru-RU" altLang="ru-RU" sz="2000" b="1" kern="0" dirty="0" err="1" smtClean="0">
                <a:latin typeface="Times New Roman" panose="02020603050405020304" pitchFamily="18" charset="0"/>
                <a:cs typeface="Times New Roman" panose="02020603050405020304" pitchFamily="18" charset="0"/>
              </a:rPr>
              <a:t>войска:по</a:t>
            </a:r>
            <a:r>
              <a:rPr lang="ru-RU" altLang="ru-RU" sz="2000" b="1" kern="0" dirty="0" smtClean="0">
                <a:latin typeface="Times New Roman" panose="02020603050405020304" pitchFamily="18" charset="0"/>
                <a:cs typeface="Times New Roman" panose="02020603050405020304" pitchFamily="18" charset="0"/>
              </a:rPr>
              <a:t> </a:t>
            </a:r>
            <a:r>
              <a:rPr lang="ru-RU" altLang="ru-RU" sz="2000" b="1" kern="0" dirty="0">
                <a:latin typeface="Times New Roman" panose="02020603050405020304" pitchFamily="18" charset="0"/>
                <a:cs typeface="Times New Roman" panose="02020603050405020304" pitchFamily="18" charset="0"/>
              </a:rPr>
              <a:t>людям- в </a:t>
            </a:r>
            <a:r>
              <a:rPr lang="en-US" altLang="ru-RU" sz="2000" b="1" kern="0" dirty="0">
                <a:latin typeface="Times New Roman" panose="02020603050405020304" pitchFamily="18" charset="0"/>
                <a:cs typeface="Times New Roman" panose="02020603050405020304" pitchFamily="18" charset="0"/>
              </a:rPr>
              <a:t>3-3</a:t>
            </a:r>
            <a:r>
              <a:rPr lang="ru-RU" altLang="ru-RU" sz="2000" b="1" kern="0" dirty="0">
                <a:latin typeface="Times New Roman" panose="02020603050405020304" pitchFamily="18" charset="0"/>
                <a:cs typeface="Times New Roman" panose="02020603050405020304" pitchFamily="18" charset="0"/>
              </a:rPr>
              <a:t>,5 </a:t>
            </a:r>
            <a:r>
              <a:rPr lang="ru-RU" altLang="ru-RU" sz="2000" b="1" kern="0" dirty="0" err="1" smtClean="0">
                <a:latin typeface="Times New Roman" panose="02020603050405020304" pitchFamily="18" charset="0"/>
                <a:cs typeface="Times New Roman" panose="02020603050405020304" pitchFamily="18" charset="0"/>
              </a:rPr>
              <a:t>раза,по</a:t>
            </a:r>
            <a:r>
              <a:rPr lang="ru-RU" altLang="ru-RU" sz="2000" b="1" kern="0" dirty="0" smtClean="0">
                <a:latin typeface="Times New Roman" panose="02020603050405020304" pitchFamily="18" charset="0"/>
                <a:cs typeface="Times New Roman" panose="02020603050405020304" pitchFamily="18" charset="0"/>
              </a:rPr>
              <a:t> </a:t>
            </a:r>
            <a:r>
              <a:rPr lang="ru-RU" altLang="ru-RU" sz="2000" b="1" kern="0" dirty="0">
                <a:latin typeface="Times New Roman" panose="02020603050405020304" pitchFamily="18" charset="0"/>
                <a:cs typeface="Times New Roman" panose="02020603050405020304" pitchFamily="18" charset="0"/>
              </a:rPr>
              <a:t>танкам- в 5-6 </a:t>
            </a:r>
            <a:r>
              <a:rPr lang="ru-RU" altLang="ru-RU" sz="2000" b="1" kern="0" dirty="0" err="1" smtClean="0">
                <a:latin typeface="Times New Roman" panose="02020603050405020304" pitchFamily="18" charset="0"/>
                <a:cs typeface="Times New Roman" panose="02020603050405020304" pitchFamily="18" charset="0"/>
              </a:rPr>
              <a:t>раз,по</a:t>
            </a:r>
            <a:r>
              <a:rPr lang="ru-RU" altLang="ru-RU" sz="2000" b="1" kern="0" dirty="0" smtClean="0">
                <a:latin typeface="Times New Roman" panose="02020603050405020304" pitchFamily="18" charset="0"/>
                <a:cs typeface="Times New Roman" panose="02020603050405020304" pitchFamily="18" charset="0"/>
              </a:rPr>
              <a:t> </a:t>
            </a:r>
            <a:r>
              <a:rPr lang="ru-RU" altLang="ru-RU" sz="2000" b="1" kern="0" dirty="0">
                <a:latin typeface="Times New Roman" panose="02020603050405020304" pitchFamily="18" charset="0"/>
                <a:cs typeface="Times New Roman" panose="02020603050405020304" pitchFamily="18" charset="0"/>
              </a:rPr>
              <a:t>орудиям и миномётам- в 4-5  </a:t>
            </a:r>
            <a:r>
              <a:rPr lang="ru-RU" altLang="ru-RU" sz="2000" b="1" kern="0" dirty="0" err="1" smtClean="0">
                <a:latin typeface="Times New Roman" panose="02020603050405020304" pitchFamily="18" charset="0"/>
                <a:cs typeface="Times New Roman" panose="02020603050405020304" pitchFamily="18" charset="0"/>
              </a:rPr>
              <a:t>раз,по</a:t>
            </a:r>
            <a:r>
              <a:rPr lang="ru-RU" altLang="ru-RU" sz="2000" b="1" kern="0" dirty="0" smtClean="0">
                <a:latin typeface="Times New Roman" panose="02020603050405020304" pitchFamily="18" charset="0"/>
                <a:cs typeface="Times New Roman" panose="02020603050405020304" pitchFamily="18" charset="0"/>
              </a:rPr>
              <a:t> </a:t>
            </a:r>
            <a:r>
              <a:rPr lang="ru-RU" altLang="ru-RU" sz="2000" b="1" kern="0" dirty="0">
                <a:latin typeface="Times New Roman" panose="02020603050405020304" pitchFamily="18" charset="0"/>
                <a:cs typeface="Times New Roman" panose="02020603050405020304" pitchFamily="18" charset="0"/>
              </a:rPr>
              <a:t>самолётам- в 1,7 </a:t>
            </a:r>
            <a:r>
              <a:rPr lang="ru-RU" altLang="ru-RU" sz="2000" b="1" kern="0" dirty="0" smtClean="0">
                <a:latin typeface="Times New Roman" panose="02020603050405020304" pitchFamily="18" charset="0"/>
                <a:cs typeface="Times New Roman" panose="02020603050405020304" pitchFamily="18" charset="0"/>
              </a:rPr>
              <a:t>раза. В </a:t>
            </a:r>
            <a:r>
              <a:rPr lang="ru-RU" altLang="ru-RU" sz="2000" b="1" kern="0" dirty="0">
                <a:latin typeface="Times New Roman" panose="02020603050405020304" pitchFamily="18" charset="0"/>
                <a:cs typeface="Times New Roman" panose="02020603050405020304" pitchFamily="18" charset="0"/>
              </a:rPr>
              <a:t>конце сентября на Западном </a:t>
            </a:r>
            <a:r>
              <a:rPr lang="ru-RU" altLang="ru-RU" sz="2000" b="1" kern="0" dirty="0" smtClean="0">
                <a:latin typeface="Times New Roman" panose="02020603050405020304" pitchFamily="18" charset="0"/>
                <a:cs typeface="Times New Roman" panose="02020603050405020304" pitchFamily="18" charset="0"/>
              </a:rPr>
              <a:t>направление сосредоточил враг3 </a:t>
            </a:r>
            <a:r>
              <a:rPr lang="ru-RU" altLang="ru-RU" sz="2000" b="1" kern="0" dirty="0">
                <a:latin typeface="Times New Roman" panose="02020603050405020304" pitchFamily="18" charset="0"/>
                <a:cs typeface="Times New Roman" panose="02020603050405020304" pitchFamily="18" charset="0"/>
              </a:rPr>
              <a:t>полевые армии и 3 танковые группы, в </a:t>
            </a:r>
            <a:r>
              <a:rPr lang="ru-RU" altLang="ru-RU" sz="2000" b="1" kern="0" dirty="0" smtClean="0">
                <a:latin typeface="Times New Roman" panose="02020603050405020304" pitchFamily="18" charset="0"/>
                <a:cs typeface="Times New Roman" panose="02020603050405020304" pitchFamily="18" charset="0"/>
              </a:rPr>
              <a:t>составе </a:t>
            </a:r>
            <a:r>
              <a:rPr lang="ru-RU" altLang="ru-RU" sz="2000" b="1" kern="0" dirty="0">
                <a:latin typeface="Times New Roman" panose="02020603050405020304" pitchFamily="18" charset="0"/>
                <a:cs typeface="Times New Roman" panose="02020603050405020304" pitchFamily="18" charset="0"/>
              </a:rPr>
              <a:t>которых действовало 77 дивизий, в </a:t>
            </a:r>
            <a:r>
              <a:rPr lang="ru-RU" altLang="ru-RU" sz="2000" b="1" kern="0" dirty="0" smtClean="0">
                <a:latin typeface="Times New Roman" panose="02020603050405020304" pitchFamily="18" charset="0"/>
                <a:cs typeface="Times New Roman" panose="02020603050405020304" pitchFamily="18" charset="0"/>
              </a:rPr>
              <a:t>том </a:t>
            </a:r>
            <a:r>
              <a:rPr lang="ru-RU" altLang="ru-RU" sz="2000" b="1" kern="0" dirty="0">
                <a:latin typeface="Times New Roman" panose="02020603050405020304" pitchFamily="18" charset="0"/>
                <a:cs typeface="Times New Roman" panose="02020603050405020304" pitchFamily="18" charset="0"/>
              </a:rPr>
              <a:t>числе 8 моторизированных и 14 </a:t>
            </a:r>
            <a:r>
              <a:rPr lang="ru-RU" altLang="ru-RU" sz="2000" b="1" kern="0" dirty="0" smtClean="0">
                <a:latin typeface="Times New Roman" panose="02020603050405020304" pitchFamily="18" charset="0"/>
                <a:cs typeface="Times New Roman" panose="02020603050405020304" pitchFamily="18" charset="0"/>
              </a:rPr>
              <a:t>танковых</a:t>
            </a:r>
            <a:r>
              <a:rPr lang="ru-RU" altLang="ru-RU" sz="2000" b="1" kern="0" dirty="0">
                <a:latin typeface="Times New Roman" panose="02020603050405020304" pitchFamily="18" charset="0"/>
                <a:cs typeface="Times New Roman" panose="02020603050405020304" pitchFamily="18" charset="0"/>
              </a:rPr>
              <a:t>.</a:t>
            </a:r>
          </a:p>
        </p:txBody>
      </p:sp>
      <p:sp>
        <p:nvSpPr>
          <p:cNvPr id="13" name="Прямоугольник 12"/>
          <p:cNvSpPr/>
          <p:nvPr/>
        </p:nvSpPr>
        <p:spPr>
          <a:xfrm>
            <a:off x="1403648" y="5019899"/>
            <a:ext cx="7632352" cy="1631216"/>
          </a:xfrm>
          <a:prstGeom prst="rect">
            <a:avLst/>
          </a:prstGeom>
        </p:spPr>
        <p:txBody>
          <a:bodyPr wrap="square">
            <a:spAutoFit/>
          </a:bodyPr>
          <a:lstStyle/>
          <a:p>
            <a:pPr algn="just"/>
            <a:r>
              <a:rPr lang="ru-RU" sz="2000" b="1" dirty="0">
                <a:latin typeface="Monotype Corsiva" pitchFamily="66" charset="0"/>
              </a:rPr>
              <a:t>«Наступление на Москву провалилось. Все жертвы и усилия наших доблестных войск оказались напрасными, мы потерпели серьёзное поражение, которое из-за упрямства верховного командования повело в ближайшие недели к роковым последствиям. В немецком наступлении наступил кризис, силы и моральный дух немецкой армии были надломлены».</a:t>
            </a:r>
          </a:p>
        </p:txBody>
      </p:sp>
      <p:pic>
        <p:nvPicPr>
          <p:cNvPr id="1024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12360" y="6493930"/>
            <a:ext cx="14573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2188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ВОв картинки\sait.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44167" y="142852"/>
            <a:ext cx="8784976" cy="1926908"/>
          </a:xfrm>
          <a:prstGeom prst="rect">
            <a:avLst/>
          </a:prstGeom>
          <a:noFill/>
        </p:spPr>
      </p:pic>
      <p:sp>
        <p:nvSpPr>
          <p:cNvPr id="2" name="Прямоугольник 1"/>
          <p:cNvSpPr/>
          <p:nvPr/>
        </p:nvSpPr>
        <p:spPr>
          <a:xfrm>
            <a:off x="244167" y="2132856"/>
            <a:ext cx="8784976" cy="4647426"/>
          </a:xfrm>
          <a:prstGeom prst="rect">
            <a:avLst/>
          </a:prstGeom>
        </p:spPr>
        <p:txBody>
          <a:bodyPr wrap="square">
            <a:spAutoFit/>
          </a:bodyPr>
          <a:lstStyle/>
          <a:p>
            <a:pPr lvl="0" algn="ctr"/>
            <a:r>
              <a:rPr lang="ru-RU" sz="3200" dirty="0">
                <a:solidFill>
                  <a:srgbClr val="FFFF00"/>
                </a:solidFill>
                <a:latin typeface="Arial Black" pitchFamily="34" charset="0"/>
              </a:rPr>
              <a:t>ИСТОРИЧЕСКАЯ СПРАВКА:</a:t>
            </a:r>
          </a:p>
          <a:p>
            <a:pPr lvl="0" algn="ctr">
              <a:lnSpc>
                <a:spcPct val="150000"/>
              </a:lnSpc>
            </a:pPr>
            <a:r>
              <a:rPr lang="ru-RU" dirty="0">
                <a:solidFill>
                  <a:srgbClr val="FFFF00"/>
                </a:solidFill>
              </a:rPr>
              <a:t>	</a:t>
            </a:r>
            <a:r>
              <a:rPr lang="ru-RU" sz="2000" b="1" dirty="0">
                <a:solidFill>
                  <a:srgbClr val="FFFF00"/>
                </a:solidFill>
                <a:effectLst>
                  <a:outerShdw blurRad="38100" dist="38100" dir="2700000" algn="tl">
                    <a:srgbClr val="000000">
                      <a:alpha val="43137"/>
                    </a:srgbClr>
                  </a:outerShdw>
                </a:effectLst>
              </a:rPr>
              <a:t>В этой битве с обеих сторон участвовало</a:t>
            </a:r>
          </a:p>
          <a:p>
            <a:pPr marL="1435100" indent="-265113">
              <a:lnSpc>
                <a:spcPct val="150000"/>
              </a:lnSpc>
              <a:buFont typeface="Wingdings" pitchFamily="2" charset="2"/>
              <a:buChar char="Ø"/>
            </a:pPr>
            <a:r>
              <a:rPr lang="ru-RU" sz="2400" b="1" dirty="0">
                <a:effectLst>
                  <a:outerShdw blurRad="38100" dist="38100" dir="2700000" algn="tl">
                    <a:srgbClr val="000000">
                      <a:alpha val="43137"/>
                    </a:srgbClr>
                  </a:outerShdw>
                </a:effectLst>
              </a:rPr>
              <a:t> свыше трех миллионов человек, </a:t>
            </a:r>
          </a:p>
          <a:p>
            <a:pPr marL="1435100" lvl="0" indent="-265113">
              <a:lnSpc>
                <a:spcPct val="150000"/>
              </a:lnSpc>
              <a:buFont typeface="Wingdings" pitchFamily="2" charset="2"/>
              <a:buChar char="Ø"/>
            </a:pPr>
            <a:r>
              <a:rPr lang="ru-RU" sz="2400" b="1" dirty="0">
                <a:effectLst>
                  <a:outerShdw blurRad="38100" dist="38100" dir="2700000" algn="tl">
                    <a:srgbClr val="000000">
                      <a:alpha val="43137"/>
                    </a:srgbClr>
                  </a:outerShdw>
                </a:effectLst>
              </a:rPr>
              <a:t> до 22 тысяч орудий и минометов,</a:t>
            </a:r>
          </a:p>
          <a:p>
            <a:pPr marL="1435100" lvl="0" indent="-265113">
              <a:lnSpc>
                <a:spcPct val="150000"/>
              </a:lnSpc>
              <a:buFont typeface="Wingdings" pitchFamily="2" charset="2"/>
              <a:buChar char="Ø"/>
            </a:pPr>
            <a:r>
              <a:rPr lang="ru-RU" sz="2400" b="1" dirty="0">
                <a:effectLst>
                  <a:outerShdw blurRad="38100" dist="38100" dir="2700000" algn="tl">
                    <a:srgbClr val="000000">
                      <a:alpha val="43137"/>
                    </a:srgbClr>
                  </a:outerShdw>
                </a:effectLst>
              </a:rPr>
              <a:t> около трех тысяч танков,</a:t>
            </a:r>
          </a:p>
          <a:p>
            <a:pPr marL="1435100" lvl="0" indent="-265113">
              <a:lnSpc>
                <a:spcPct val="150000"/>
              </a:lnSpc>
              <a:buFont typeface="Wingdings" pitchFamily="2" charset="2"/>
              <a:buChar char="Ø"/>
            </a:pPr>
            <a:r>
              <a:rPr lang="ru-RU" sz="2400" b="1" dirty="0">
                <a:effectLst>
                  <a:outerShdw blurRad="38100" dist="38100" dir="2700000" algn="tl">
                    <a:srgbClr val="000000">
                      <a:alpha val="43137"/>
                    </a:srgbClr>
                  </a:outerShdw>
                </a:effectLst>
              </a:rPr>
              <a:t> более двух тысяч </a:t>
            </a:r>
            <a:r>
              <a:rPr lang="ru-RU" sz="2400" b="1" dirty="0" smtClean="0">
                <a:effectLst>
                  <a:outerShdw blurRad="38100" dist="38100" dir="2700000" algn="tl">
                    <a:srgbClr val="000000">
                      <a:alpha val="43137"/>
                    </a:srgbClr>
                  </a:outerShdw>
                </a:effectLst>
              </a:rPr>
              <a:t>самолетов.</a:t>
            </a:r>
          </a:p>
          <a:p>
            <a:pPr lvl="0" algn="just">
              <a:lnSpc>
                <a:spcPct val="150000"/>
              </a:lnSpc>
            </a:pPr>
            <a:r>
              <a:rPr lang="ru-RU" sz="2000" b="1" dirty="0" smtClean="0">
                <a:solidFill>
                  <a:srgbClr val="FF0000"/>
                </a:solidFill>
                <a:effectLst>
                  <a:outerShdw blurRad="38100" dist="38100" dir="2700000" algn="tl">
                    <a:srgbClr val="000000">
                      <a:alpha val="43137"/>
                    </a:srgbClr>
                  </a:outerShdw>
                </a:effectLst>
              </a:rPr>
              <a:t>Битва </a:t>
            </a:r>
            <a:r>
              <a:rPr lang="ru-RU" sz="2000" b="1" dirty="0">
                <a:solidFill>
                  <a:srgbClr val="FF0000"/>
                </a:solidFill>
                <a:effectLst>
                  <a:outerShdw blurRad="38100" dist="38100" dir="2700000" algn="tl">
                    <a:srgbClr val="000000">
                      <a:alpha val="43137"/>
                    </a:srgbClr>
                  </a:outerShdw>
                </a:effectLst>
              </a:rPr>
              <a:t>за Москву продолжалась 203 дня и </a:t>
            </a:r>
            <a:r>
              <a:rPr lang="ru-RU" sz="2000" b="1" dirty="0" smtClean="0">
                <a:solidFill>
                  <a:srgbClr val="FF0000"/>
                </a:solidFill>
                <a:effectLst>
                  <a:outerShdw blurRad="38100" dist="38100" dir="2700000" algn="tl">
                    <a:srgbClr val="000000">
                      <a:alpha val="43137"/>
                    </a:srgbClr>
                  </a:outerShdw>
                </a:effectLst>
              </a:rPr>
              <a:t>ночи. С </a:t>
            </a:r>
            <a:r>
              <a:rPr lang="ru-RU" sz="2000" b="1" i="1" dirty="0">
                <a:solidFill>
                  <a:srgbClr val="FF0000"/>
                </a:solidFill>
                <a:effectLst>
                  <a:outerShdw blurRad="38100" dist="38100" dir="2700000" algn="tl">
                    <a:srgbClr val="000000">
                      <a:alpha val="43137"/>
                    </a:srgbClr>
                  </a:outerShdw>
                </a:effectLst>
              </a:rPr>
              <a:t>5 декабря 1941 года по 20 апреля 1942 </a:t>
            </a:r>
            <a:r>
              <a:rPr lang="ru-RU" sz="2000" b="1" dirty="0">
                <a:solidFill>
                  <a:srgbClr val="FF0000"/>
                </a:solidFill>
                <a:effectLst>
                  <a:outerShdw blurRad="38100" dist="38100" dir="2700000" algn="tl">
                    <a:srgbClr val="000000">
                      <a:alpha val="43137"/>
                    </a:srgbClr>
                  </a:outerShdw>
                </a:effectLst>
              </a:rPr>
              <a:t>года в ходе мощного контрнаступления советские войска нанесли первое крупное поражение фашистам</a:t>
            </a:r>
          </a:p>
        </p:txBody>
      </p:sp>
    </p:spTree>
    <p:extLst>
      <p:ext uri="{BB962C8B-B14F-4D97-AF65-F5344CB8AC3E}">
        <p14:creationId xmlns:p14="http://schemas.microsoft.com/office/powerpoint/2010/main" val="202116263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pic>
        <p:nvPicPr>
          <p:cNvPr id="7" name="Picture 4" descr="№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099" y="116633"/>
            <a:ext cx="4243535" cy="2209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57106" y="261612"/>
            <a:ext cx="4218459" cy="360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FFFFCC"/>
              </a:buClr>
              <a:buSzPct val="60000"/>
              <a:buFont typeface="Wingdings" pitchFamily="2" charset="2"/>
              <a:buNone/>
              <a:tabLst/>
              <a:defRPr/>
            </a:pPr>
            <a:r>
              <a:rPr kumimoji="0" lang="ru-RU" sz="20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a:ea typeface="+mn-ea"/>
                <a:cs typeface="+mn-cs"/>
              </a:rPr>
              <a:t>Разгром немецких войск под Москвой</a:t>
            </a:r>
          </a:p>
        </p:txBody>
      </p:sp>
      <p:pic>
        <p:nvPicPr>
          <p:cNvPr id="10" name="Picture 4" descr="№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116633"/>
            <a:ext cx="3101309" cy="22160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5724128" y="0"/>
            <a:ext cx="3419871"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FFFFCC"/>
              </a:buClr>
              <a:buSzPct val="60000"/>
              <a:buFont typeface="Wingdings" pitchFamily="2" charset="2"/>
              <a:buNone/>
              <a:tabLst/>
              <a:defRPr/>
            </a:pPr>
            <a:r>
              <a:rPr kumimoji="0" lang="ru-RU" sz="32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a:ea typeface="+mn-ea"/>
                <a:cs typeface="+mn-cs"/>
              </a:rPr>
              <a:t>Мы – победители!</a:t>
            </a:r>
          </a:p>
        </p:txBody>
      </p:sp>
      <p:sp>
        <p:nvSpPr>
          <p:cNvPr id="14" name="Прямоугольник 13"/>
          <p:cNvSpPr/>
          <p:nvPr/>
        </p:nvSpPr>
        <p:spPr>
          <a:xfrm>
            <a:off x="240099" y="2332640"/>
            <a:ext cx="8500885" cy="1200329"/>
          </a:xfrm>
          <a:prstGeom prst="rect">
            <a:avLst/>
          </a:prstGeom>
        </p:spPr>
        <p:txBody>
          <a:bodyPr wrap="square">
            <a:spAutoFit/>
          </a:bodyPr>
          <a:lstStyle/>
          <a:p>
            <a:pPr lvl="0" algn="just"/>
            <a:r>
              <a:rPr lang="ru-RU" b="1" dirty="0">
                <a:solidFill>
                  <a:prstClr val="white"/>
                </a:solidFill>
                <a:latin typeface="Times New Roman" panose="02020603050405020304" pitchFamily="18" charset="0"/>
                <a:cs typeface="Times New Roman" panose="02020603050405020304" pitchFamily="18" charset="0"/>
              </a:rPr>
              <a:t>8 декабря Гитлер отдал Директиву № 39 о переходе к обороне на всех участках фронта</a:t>
            </a:r>
            <a:r>
              <a:rPr lang="ru-RU" b="1" dirty="0" smtClean="0">
                <a:solidFill>
                  <a:prstClr val="white"/>
                </a:solidFill>
                <a:latin typeface="Times New Roman" panose="02020603050405020304" pitchFamily="18" charset="0"/>
                <a:cs typeface="Times New Roman" panose="02020603050405020304" pitchFamily="18" charset="0"/>
              </a:rPr>
              <a:t>.</a:t>
            </a:r>
            <a:r>
              <a:rPr lang="ru-RU" b="1" dirty="0">
                <a:solidFill>
                  <a:prstClr val="white"/>
                </a:solidFill>
                <a:latin typeface="Times New Roman" panose="02020603050405020304" pitchFamily="18" charset="0"/>
                <a:cs typeface="Times New Roman" panose="02020603050405020304" pitchFamily="18" charset="0"/>
              </a:rPr>
              <a:t> В декабре – январе были смещены 35 генералов, в том числе Бок, Гудериан, </a:t>
            </a:r>
            <a:r>
              <a:rPr lang="ru-RU" b="1" dirty="0" err="1">
                <a:solidFill>
                  <a:prstClr val="white"/>
                </a:solidFill>
                <a:latin typeface="Times New Roman" panose="02020603050405020304" pitchFamily="18" charset="0"/>
                <a:cs typeface="Times New Roman" panose="02020603050405020304" pitchFamily="18" charset="0"/>
              </a:rPr>
              <a:t>Лееб</a:t>
            </a:r>
            <a:r>
              <a:rPr lang="ru-RU" b="1" dirty="0">
                <a:solidFill>
                  <a:prstClr val="white"/>
                </a:solidFill>
                <a:latin typeface="Times New Roman" panose="02020603050405020304" pitchFamily="18" charset="0"/>
                <a:cs typeface="Times New Roman" panose="02020603050405020304" pitchFamily="18" charset="0"/>
              </a:rPr>
              <a:t>, </a:t>
            </a:r>
            <a:r>
              <a:rPr lang="ru-RU" b="1" dirty="0" err="1">
                <a:solidFill>
                  <a:prstClr val="white"/>
                </a:solidFill>
                <a:latin typeface="Times New Roman" panose="02020603050405020304" pitchFamily="18" charset="0"/>
                <a:cs typeface="Times New Roman" panose="02020603050405020304" pitchFamily="18" charset="0"/>
              </a:rPr>
              <a:t>Рундштедт</a:t>
            </a:r>
            <a:r>
              <a:rPr lang="ru-RU" b="1" dirty="0">
                <a:solidFill>
                  <a:prstClr val="white"/>
                </a:solidFill>
                <a:latin typeface="Times New Roman" panose="02020603050405020304" pitchFamily="18" charset="0"/>
                <a:cs typeface="Times New Roman" panose="02020603050405020304" pitchFamily="18" charset="0"/>
              </a:rPr>
              <a:t>.</a:t>
            </a:r>
            <a:r>
              <a:rPr lang="ru-RU" b="1"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b="1" dirty="0">
                <a:solidFill>
                  <a:prstClr val="white"/>
                </a:solidFill>
                <a:latin typeface="Times New Roman" panose="02020603050405020304" pitchFamily="18" charset="0"/>
                <a:ea typeface="Times New Roman" pitchFamily="18" charset="0"/>
                <a:cs typeface="Times New Roman" panose="02020603050405020304" pitchFamily="18" charset="0"/>
              </a:rPr>
              <a:t>За дезертирство фашистские военно-полевые суды приговорили к различным видам наказаний 62 тыс. солдат и офицеров</a:t>
            </a:r>
            <a:r>
              <a:rPr lang="ru-RU" b="1" dirty="0" smtClean="0">
                <a:solidFill>
                  <a:prstClr val="white"/>
                </a:solidFill>
                <a:latin typeface="Times New Roman" panose="02020603050405020304" pitchFamily="18" charset="0"/>
                <a:ea typeface="Times New Roman" pitchFamily="18" charset="0"/>
                <a:cs typeface="Times New Roman" panose="02020603050405020304" pitchFamily="18" charset="0"/>
              </a:rPr>
              <a:t>.</a:t>
            </a:r>
            <a:endParaRPr lang="ru-RU" b="1" dirty="0">
              <a:solidFill>
                <a:prstClr val="white"/>
              </a:solidFill>
              <a:latin typeface="Times New Roman" panose="02020603050405020304" pitchFamily="18" charset="0"/>
              <a:cs typeface="Times New Roman" panose="02020603050405020304" pitchFamily="18" charset="0"/>
            </a:endParaRPr>
          </a:p>
        </p:txBody>
      </p:sp>
      <p:pic>
        <p:nvPicPr>
          <p:cNvPr id="1126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3543603"/>
            <a:ext cx="2656816" cy="187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Рисунок 15" descr="b14fe1b9-3cda-49bb-a3b6-69c2056fabf7.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100" y="3543603"/>
            <a:ext cx="2736304" cy="1878353"/>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4" descr="№1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84132" y="3508076"/>
            <a:ext cx="2928028" cy="2011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0099" y="5519172"/>
            <a:ext cx="8500885" cy="1631216"/>
          </a:xfrm>
          <a:prstGeom prst="rect">
            <a:avLst/>
          </a:prstGeom>
        </p:spPr>
        <p:txBody>
          <a:bodyPr wrap="square">
            <a:spAutoFit/>
          </a:bodyPr>
          <a:lstStyle/>
          <a:p>
            <a:pPr algn="just"/>
            <a:r>
              <a:rPr lang="ru-RU" sz="2000" b="1" dirty="0"/>
              <a:t>В ходе декабрьского наступления были разгромлены 11 танковых, 4 моторизованных и 23 пехотных немецких дивизий. Советские части освободили свыше 11 тыс. населенных пунктов и устранили угрозу взятия Москвы.</a:t>
            </a:r>
          </a:p>
          <a:p>
            <a:pPr algn="just"/>
            <a:endParaRPr lang="ru-RU" sz="2000" dirty="0"/>
          </a:p>
        </p:txBody>
      </p:sp>
    </p:spTree>
    <p:extLst>
      <p:ext uri="{BB962C8B-B14F-4D97-AF65-F5344CB8AC3E}">
        <p14:creationId xmlns:p14="http://schemas.microsoft.com/office/powerpoint/2010/main" val="16113423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71414"/>
            <a:ext cx="8928000" cy="1384995"/>
          </a:xfrm>
          <a:prstGeom prst="rect">
            <a:avLst/>
          </a:prstGeom>
        </p:spPr>
        <p:txBody>
          <a:bodyPr wrap="square">
            <a:spAutoFit/>
          </a:bodyPr>
          <a:lstStyle/>
          <a:p>
            <a:pPr algn="just"/>
            <a:r>
              <a:rPr lang="ru-RU" sz="2800" b="1" dirty="0">
                <a:solidFill>
                  <a:prstClr val="white"/>
                </a:solidFill>
              </a:rPr>
              <a:t>Оценив обстановку на фронте к началу января, Ставка приняла решение о переходе советских войск в наступление.</a:t>
            </a:r>
          </a:p>
        </p:txBody>
      </p:sp>
      <p:sp>
        <p:nvSpPr>
          <p:cNvPr id="4" name="Прямоугольник 3"/>
          <p:cNvSpPr/>
          <p:nvPr/>
        </p:nvSpPr>
        <p:spPr>
          <a:xfrm>
            <a:off x="251519" y="3201938"/>
            <a:ext cx="8525269" cy="3539430"/>
          </a:xfrm>
          <a:prstGeom prst="rect">
            <a:avLst/>
          </a:prstGeom>
        </p:spPr>
        <p:txBody>
          <a:bodyPr wrap="square">
            <a:spAutoFit/>
          </a:bodyPr>
          <a:lstStyle/>
          <a:p>
            <a:pPr algn="just"/>
            <a:r>
              <a:rPr lang="ru-RU" sz="2800" b="1" dirty="0">
                <a:solidFill>
                  <a:srgbClr val="FFFF00"/>
                </a:solidFill>
              </a:rPr>
              <a:t>Перед войсками ставилась задача окружить и разгромить главные силы группы армий «Центр». </a:t>
            </a:r>
            <a:r>
              <a:rPr lang="ru-RU" sz="2800" b="1" dirty="0">
                <a:solidFill>
                  <a:prstClr val="black"/>
                </a:solidFill>
              </a:rPr>
              <a:t>Западным, Калининским и Брянским фронтами были проведены </a:t>
            </a:r>
            <a:r>
              <a:rPr lang="ru-RU" sz="2800" b="1" dirty="0" err="1">
                <a:solidFill>
                  <a:prstClr val="black"/>
                </a:solidFill>
              </a:rPr>
              <a:t>Сычевско</a:t>
            </a:r>
            <a:r>
              <a:rPr lang="ru-RU" sz="2800" b="1" dirty="0">
                <a:solidFill>
                  <a:prstClr val="black"/>
                </a:solidFill>
              </a:rPr>
              <a:t>-вяземская, </a:t>
            </a:r>
            <a:r>
              <a:rPr lang="ru-RU" sz="2800" b="1" dirty="0" err="1">
                <a:solidFill>
                  <a:prstClr val="black"/>
                </a:solidFill>
              </a:rPr>
              <a:t>Торпецко</a:t>
            </a:r>
            <a:r>
              <a:rPr lang="ru-RU" sz="2800" b="1" dirty="0">
                <a:solidFill>
                  <a:prstClr val="black"/>
                </a:solidFill>
              </a:rPr>
              <a:t>-Холмская, Ржевская и Болховская наступательные </a:t>
            </a:r>
            <a:r>
              <a:rPr lang="ru-RU" sz="2800" b="1" dirty="0" smtClean="0">
                <a:solidFill>
                  <a:prstClr val="black"/>
                </a:solidFill>
              </a:rPr>
              <a:t>операции. </a:t>
            </a:r>
            <a:r>
              <a:rPr lang="ru-RU" sz="2800" b="1" dirty="0">
                <a:solidFill>
                  <a:prstClr val="black"/>
                </a:solidFill>
              </a:rPr>
              <a:t>Противник был отброшен на 100-350 км. Московская и Тульская области были полностью освобождены</a:t>
            </a:r>
            <a:r>
              <a:rPr lang="ru-RU" sz="2800" b="1" dirty="0" smtClean="0">
                <a:solidFill>
                  <a:prstClr val="black"/>
                </a:solidFill>
              </a:rPr>
              <a:t>.</a:t>
            </a:r>
            <a:endParaRPr lang="ru-RU" sz="2800" b="1" dirty="0">
              <a:solidFill>
                <a:prstClr val="black"/>
              </a:solidFill>
            </a:endParaRPr>
          </a:p>
        </p:txBody>
      </p:sp>
      <p:pic>
        <p:nvPicPr>
          <p:cNvPr id="10" name="Picture 2" descr="G:\БИТВА ПОД МОСКВОЙ\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5899" y="1456408"/>
            <a:ext cx="3860101" cy="1679567"/>
          </a:xfrm>
          <a:prstGeom prst="rect">
            <a:avLst/>
          </a:prstGeom>
          <a:ln>
            <a:noFill/>
          </a:ln>
          <a:effectLst>
            <a:softEdge rad="112500"/>
          </a:effectLst>
        </p:spPr>
      </p:pic>
      <p:pic>
        <p:nvPicPr>
          <p:cNvPr id="9" name="Рисунок 8" descr="zis30_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7999" y="1412776"/>
            <a:ext cx="2757101" cy="1723200"/>
          </a:xfrm>
          <a:prstGeom prst="rect">
            <a:avLst/>
          </a:prstGeom>
          <a:ln>
            <a:noFill/>
          </a:ln>
          <a:effectLst>
            <a:softEdge rad="112500"/>
          </a:effectLst>
        </p:spPr>
      </p:pic>
      <p:pic>
        <p:nvPicPr>
          <p:cNvPr id="1229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6" y="1412775"/>
            <a:ext cx="2880320" cy="181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686413"/>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1506" name="Rectangle 1"/>
          <p:cNvSpPr>
            <a:spLocks noChangeArrowheads="1"/>
          </p:cNvSpPr>
          <p:nvPr/>
        </p:nvSpPr>
        <p:spPr bwMode="auto">
          <a:xfrm>
            <a:off x="323528" y="107722"/>
            <a:ext cx="86409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eaLnBrk="0" fontAlgn="base" hangingPunct="0">
              <a:spcBef>
                <a:spcPct val="0"/>
              </a:spcBef>
              <a:spcAft>
                <a:spcPct val="0"/>
              </a:spcAft>
              <a:buFontTx/>
              <a:buChar char="•"/>
            </a:pPr>
            <a:r>
              <a:rPr lang="ru-RU" altLang="ru-RU" sz="2000" dirty="0" smtClean="0">
                <a:solidFill>
                  <a:srgbClr val="FFFF00"/>
                </a:solidFill>
                <a:latin typeface="Times New Roman" pitchFamily="18" charset="0"/>
                <a:cs typeface="Times New Roman" pitchFamily="18" charset="0"/>
              </a:rPr>
              <a:t>В </a:t>
            </a:r>
            <a:r>
              <a:rPr lang="ru-RU" altLang="ru-RU" sz="2000" dirty="0">
                <a:solidFill>
                  <a:srgbClr val="FFFF00"/>
                </a:solidFill>
                <a:latin typeface="Times New Roman" pitchFamily="18" charset="0"/>
                <a:cs typeface="Times New Roman" pitchFamily="18" charset="0"/>
              </a:rPr>
              <a:t>ходе оборонительного этапа Московской битвы советское командование навязало противнику «войну на истощение», «на мороз и голод»  (когда в бой бросается «последний батальон», который должен решить исход сражения). </a:t>
            </a:r>
          </a:p>
          <a:p>
            <a:pPr algn="just" eaLnBrk="0" fontAlgn="base" hangingPunct="0">
              <a:spcBef>
                <a:spcPct val="0"/>
              </a:spcBef>
              <a:spcAft>
                <a:spcPct val="0"/>
              </a:spcAft>
              <a:buFontTx/>
              <a:buChar char="•"/>
            </a:pPr>
            <a:r>
              <a:rPr lang="ru-RU" altLang="ru-RU" sz="2000" dirty="0">
                <a:solidFill>
                  <a:srgbClr val="FFFF00"/>
                </a:solidFill>
                <a:latin typeface="Times New Roman" pitchFamily="18" charset="0"/>
                <a:cs typeface="Times New Roman" pitchFamily="18" charset="0"/>
              </a:rPr>
              <a:t>Во время битвы все  силы немцев были исчерпаны, советское командование сумело сохранить основные силы (из  важных  резервов в бой были введены только 1-я Ударная армия и 20-я армия</a:t>
            </a:r>
            <a:r>
              <a:rPr lang="ru-RU" altLang="ru-RU" sz="2000" dirty="0" smtClean="0">
                <a:solidFill>
                  <a:srgbClr val="FFFF00"/>
                </a:solidFill>
                <a:latin typeface="Times New Roman" pitchFamily="18" charset="0"/>
                <a:cs typeface="Times New Roman" pitchFamily="18" charset="0"/>
              </a:rPr>
              <a:t>).</a:t>
            </a:r>
            <a:endParaRPr lang="ru-RU" altLang="ru-RU" dirty="0">
              <a:solidFill>
                <a:prstClr val="black"/>
              </a:solidFill>
              <a:latin typeface="Arial" charset="0"/>
            </a:endParaRPr>
          </a:p>
        </p:txBody>
      </p:sp>
      <p:sp>
        <p:nvSpPr>
          <p:cNvPr id="2" name="Прямоугольник 1"/>
          <p:cNvSpPr/>
          <p:nvPr/>
        </p:nvSpPr>
        <p:spPr>
          <a:xfrm>
            <a:off x="3419872" y="2304018"/>
            <a:ext cx="5472608" cy="1015663"/>
          </a:xfrm>
          <a:prstGeom prst="rect">
            <a:avLst/>
          </a:prstGeom>
        </p:spPr>
        <p:txBody>
          <a:bodyPr wrap="square">
            <a:spAutoFit/>
          </a:bodyPr>
          <a:lstStyle/>
          <a:p>
            <a:pPr lvl="0" algn="just"/>
            <a:r>
              <a:rPr lang="ru-RU" sz="2000" b="1" dirty="0">
                <a:solidFill>
                  <a:srgbClr val="FFFF00"/>
                </a:solidFill>
                <a:latin typeface="Times New Roman" panose="02020603050405020304" pitchFamily="18" charset="0"/>
                <a:cs typeface="Times New Roman" panose="02020603050405020304" pitchFamily="18" charset="0"/>
              </a:rPr>
              <a:t>«Когда меня спрашивают, что больше всего запомнилось из минувшей войны, я всегда отвечаю: битва за Москву»</a:t>
            </a:r>
          </a:p>
        </p:txBody>
      </p:sp>
      <p:pic>
        <p:nvPicPr>
          <p:cNvPr id="6" name="Рисунок 5" descr="05S0055i.bmp"/>
          <p:cNvPicPr>
            <a:picLocks noChangeAspect="1"/>
          </p:cNvPicPr>
          <p:nvPr/>
        </p:nvPicPr>
        <p:blipFill>
          <a:blip r:embed="rId3"/>
          <a:stretch>
            <a:fillRect/>
          </a:stretch>
        </p:blipFill>
        <p:spPr>
          <a:xfrm>
            <a:off x="463188" y="2304019"/>
            <a:ext cx="2552065" cy="28402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660232" y="3167390"/>
            <a:ext cx="2096792" cy="523220"/>
          </a:xfrm>
          <a:prstGeom prst="rect">
            <a:avLst/>
          </a:prstGeom>
          <a:noFill/>
        </p:spPr>
        <p:txBody>
          <a:bodyPr wrap="none" rtlCol="0">
            <a:spAutoFit/>
          </a:bodyPr>
          <a:lstStyle/>
          <a:p>
            <a:r>
              <a:rPr lang="ru-RU" sz="2800" dirty="0">
                <a:solidFill>
                  <a:srgbClr val="FFFF00"/>
                </a:solidFill>
                <a:latin typeface="Calibri"/>
              </a:rPr>
              <a:t>(Г. К. Жуков)</a:t>
            </a:r>
          </a:p>
        </p:txBody>
      </p:sp>
      <p:pic>
        <p:nvPicPr>
          <p:cNvPr id="8" name="Picture 2" descr="http://powerpoint.net.ru/uploads/posts/2009-12/1261398291_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381537"/>
            <a:ext cx="4522182" cy="3391638"/>
          </a:xfrm>
          <a:prstGeom prst="rect">
            <a:avLst/>
          </a:prstGeom>
          <a:noFill/>
          <a:effectLst>
            <a:softEdge rad="635000"/>
          </a:effectLst>
        </p:spPr>
      </p:pic>
      <p:sp>
        <p:nvSpPr>
          <p:cNvPr id="9" name="Прямоугольник 8"/>
          <p:cNvSpPr/>
          <p:nvPr/>
        </p:nvSpPr>
        <p:spPr>
          <a:xfrm>
            <a:off x="323528" y="5373216"/>
            <a:ext cx="5400600" cy="1323439"/>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Битва за Москву является одной из самых больших битв за время войны по количеству участвовавших войск и по понесённым потерям</a:t>
            </a:r>
            <a:r>
              <a:rPr lang="ru-RU" sz="20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55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b/b5/T-34_Tank_History_Museum_%2881-49%2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712" y="1"/>
            <a:ext cx="9156712" cy="3284984"/>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0" y="0"/>
            <a:ext cx="9144000" cy="2952328"/>
          </a:xfrm>
        </p:spPr>
        <p:txBody>
          <a:bodyPr>
            <a:normAutofit/>
          </a:bodyPr>
          <a:lstStyle/>
          <a:p>
            <a:pPr algn="l"/>
            <a:r>
              <a:rPr lang="ru-RU" b="1" dirty="0">
                <a:solidFill>
                  <a:srgbClr val="C00000"/>
                </a:solidFill>
                <a:effectLst>
                  <a:outerShdw blurRad="38100" dist="38100" dir="2700000" algn="tl">
                    <a:srgbClr val="000000">
                      <a:alpha val="43137"/>
                    </a:srgbClr>
                  </a:outerShdw>
                </a:effectLst>
                <a:latin typeface="verdana"/>
              </a:rPr>
              <a:t>Не надо фраз про доблесть и отвагу. </a:t>
            </a:r>
            <a:r>
              <a:rPr lang="ru-RU" b="1" dirty="0">
                <a:solidFill>
                  <a:srgbClr val="C00000"/>
                </a:solidFill>
                <a:effectLst>
                  <a:outerShdw blurRad="38100" dist="38100" dir="2700000" algn="tl">
                    <a:srgbClr val="000000">
                      <a:alpha val="43137"/>
                    </a:srgbClr>
                  </a:outerShdw>
                </a:effectLst>
              </a:rPr>
              <a:t/>
            </a:r>
            <a:br>
              <a:rPr lang="ru-RU" b="1" dirty="0">
                <a:solidFill>
                  <a:srgbClr val="C00000"/>
                </a:solidFill>
                <a:effectLst>
                  <a:outerShdw blurRad="38100" dist="38100" dir="2700000" algn="tl">
                    <a:srgbClr val="000000">
                      <a:alpha val="43137"/>
                    </a:srgbClr>
                  </a:outerShdw>
                </a:effectLst>
              </a:rPr>
            </a:br>
            <a:r>
              <a:rPr lang="ru-RU" b="1" dirty="0">
                <a:solidFill>
                  <a:srgbClr val="C00000"/>
                </a:solidFill>
                <a:effectLst>
                  <a:outerShdw blurRad="38100" dist="38100" dir="2700000" algn="tl">
                    <a:srgbClr val="000000">
                      <a:alpha val="43137"/>
                    </a:srgbClr>
                  </a:outerShdw>
                </a:effectLst>
                <a:latin typeface="verdana"/>
              </a:rPr>
              <a:t>Слова — всего лишь </a:t>
            </a:r>
            <a:r>
              <a:rPr lang="ru-RU" b="1" dirty="0" err="1">
                <a:solidFill>
                  <a:srgbClr val="C00000"/>
                </a:solidFill>
                <a:effectLst>
                  <a:outerShdw blurRad="38100" dist="38100" dir="2700000" algn="tl">
                    <a:srgbClr val="000000">
                      <a:alpha val="43137"/>
                    </a:srgbClr>
                  </a:outerShdw>
                </a:effectLst>
                <a:latin typeface="verdana"/>
              </a:rPr>
              <a:t>навсего</a:t>
            </a:r>
            <a:r>
              <a:rPr lang="ru-RU" b="1" dirty="0">
                <a:solidFill>
                  <a:srgbClr val="C00000"/>
                </a:solidFill>
                <a:effectLst>
                  <a:outerShdw blurRad="38100" dist="38100" dir="2700000" algn="tl">
                    <a:srgbClr val="000000">
                      <a:alpha val="43137"/>
                    </a:srgbClr>
                  </a:outerShdw>
                </a:effectLst>
                <a:latin typeface="verdana"/>
              </a:rPr>
              <a:t> слова. </a:t>
            </a:r>
            <a:r>
              <a:rPr lang="ru-RU" b="1" dirty="0">
                <a:solidFill>
                  <a:srgbClr val="C00000"/>
                </a:solidFill>
                <a:effectLst>
                  <a:outerShdw blurRad="38100" dist="38100" dir="2700000" algn="tl">
                    <a:srgbClr val="000000">
                      <a:alpha val="43137"/>
                    </a:srgbClr>
                  </a:outerShdw>
                </a:effectLst>
              </a:rPr>
              <a:t/>
            </a:r>
            <a:br>
              <a:rPr lang="ru-RU" b="1" dirty="0">
                <a:solidFill>
                  <a:srgbClr val="C00000"/>
                </a:solidFill>
                <a:effectLst>
                  <a:outerShdw blurRad="38100" dist="38100" dir="2700000" algn="tl">
                    <a:srgbClr val="000000">
                      <a:alpha val="43137"/>
                    </a:srgbClr>
                  </a:outerShdw>
                </a:effectLst>
              </a:rPr>
            </a:br>
            <a:r>
              <a:rPr lang="ru-RU" b="1" dirty="0">
                <a:solidFill>
                  <a:srgbClr val="C00000"/>
                </a:solidFill>
                <a:effectLst>
                  <a:outerShdw blurRad="38100" dist="38100" dir="2700000" algn="tl">
                    <a:srgbClr val="000000">
                      <a:alpha val="43137"/>
                    </a:srgbClr>
                  </a:outerShdw>
                </a:effectLst>
                <a:latin typeface="verdana"/>
              </a:rPr>
              <a:t>Мы здесь стояли. И назад — ни шагу. </a:t>
            </a:r>
            <a:r>
              <a:rPr lang="ru-RU" b="1" dirty="0">
                <a:solidFill>
                  <a:srgbClr val="C00000"/>
                </a:solidFill>
                <a:effectLst>
                  <a:outerShdw blurRad="38100" dist="38100" dir="2700000" algn="tl">
                    <a:srgbClr val="000000">
                      <a:alpha val="43137"/>
                    </a:srgbClr>
                  </a:outerShdw>
                </a:effectLst>
              </a:rPr>
              <a:t/>
            </a:r>
            <a:br>
              <a:rPr lang="ru-RU" b="1" dirty="0">
                <a:solidFill>
                  <a:srgbClr val="C00000"/>
                </a:solidFill>
                <a:effectLst>
                  <a:outerShdw blurRad="38100" dist="38100" dir="2700000" algn="tl">
                    <a:srgbClr val="000000">
                      <a:alpha val="43137"/>
                    </a:srgbClr>
                  </a:outerShdw>
                </a:effectLst>
              </a:rPr>
            </a:br>
            <a:r>
              <a:rPr lang="ru-RU" b="1" dirty="0">
                <a:solidFill>
                  <a:srgbClr val="C00000"/>
                </a:solidFill>
                <a:effectLst>
                  <a:outerShdw blurRad="38100" dist="38100" dir="2700000" algn="tl">
                    <a:srgbClr val="000000">
                      <a:alpha val="43137"/>
                    </a:srgbClr>
                  </a:outerShdw>
                </a:effectLst>
                <a:latin typeface="verdana"/>
              </a:rPr>
              <a:t>Мы здесь лежим. Зато стоит Москва.</a:t>
            </a:r>
            <a:r>
              <a:rPr lang="ru-RU" dirty="0">
                <a:solidFill>
                  <a:srgbClr val="C00000"/>
                </a:solidFill>
                <a:latin typeface="verdana"/>
              </a:rPr>
              <a:t> </a:t>
            </a:r>
            <a:r>
              <a:rPr lang="ru-RU" dirty="0">
                <a:solidFill>
                  <a:srgbClr val="C00000"/>
                </a:solidFill>
              </a:rPr>
              <a:t/>
            </a:r>
            <a:br>
              <a:rPr lang="ru-RU" dirty="0">
                <a:solidFill>
                  <a:srgbClr val="C00000"/>
                </a:solidFill>
              </a:rPr>
            </a:br>
            <a:r>
              <a:rPr lang="ru-RU" dirty="0" smtClean="0">
                <a:solidFill>
                  <a:srgbClr val="C00000"/>
                </a:solidFill>
              </a:rPr>
              <a:t>				</a:t>
            </a:r>
            <a:r>
              <a:rPr lang="ru-RU" i="1" dirty="0" smtClean="0">
                <a:solidFill>
                  <a:srgbClr val="C00000"/>
                </a:solidFill>
                <a:latin typeface="verdana"/>
              </a:rPr>
              <a:t>Владимир </a:t>
            </a:r>
            <a:r>
              <a:rPr lang="ru-RU" i="1" dirty="0">
                <a:solidFill>
                  <a:srgbClr val="C00000"/>
                </a:solidFill>
                <a:latin typeface="verdana"/>
              </a:rPr>
              <a:t>Карпенко</a:t>
            </a:r>
            <a:r>
              <a:rPr lang="ru-RU" dirty="0">
                <a:solidFill>
                  <a:srgbClr val="C00000"/>
                </a:solidFill>
                <a:latin typeface="verdana"/>
              </a:rPr>
              <a:t> </a:t>
            </a:r>
            <a:endParaRPr lang="ru-RU" dirty="0">
              <a:solidFill>
                <a:srgbClr val="C00000"/>
              </a:solidFill>
            </a:endParaRP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84986"/>
            <a:ext cx="9144000" cy="357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2"/>
          <p:cNvSpPr txBox="1">
            <a:spLocks/>
          </p:cNvSpPr>
          <p:nvPr/>
        </p:nvSpPr>
        <p:spPr>
          <a:xfrm>
            <a:off x="-108520" y="3284986"/>
            <a:ext cx="91440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2800" b="1" smtClean="0">
                <a:solidFill>
                  <a:srgbClr val="C00000"/>
                </a:solidFill>
                <a:effectLst>
                  <a:outerShdw blurRad="38100" dist="38100" dir="2700000" algn="tl">
                    <a:srgbClr val="000000">
                      <a:alpha val="43137"/>
                    </a:srgbClr>
                  </a:outerShdw>
                </a:effectLst>
                <a:latin typeface="verdana"/>
              </a:rPr>
              <a:t>Мы шли в атаку сквозь огонь и взрывы, </a:t>
            </a:r>
            <a:r>
              <a:rPr lang="ru-RU" sz="2800" b="1" smtClean="0">
                <a:solidFill>
                  <a:srgbClr val="C00000"/>
                </a:solidFill>
                <a:effectLst>
                  <a:outerShdw blurRad="38100" dist="38100" dir="2700000" algn="tl">
                    <a:srgbClr val="000000">
                      <a:alpha val="43137"/>
                    </a:srgbClr>
                  </a:outerShdw>
                </a:effectLst>
              </a:rPr>
              <a:t/>
            </a:r>
            <a:br>
              <a:rPr lang="ru-RU" sz="2800" b="1" smtClean="0">
                <a:solidFill>
                  <a:srgbClr val="C00000"/>
                </a:solidFill>
                <a:effectLst>
                  <a:outerShdw blurRad="38100" dist="38100" dir="2700000" algn="tl">
                    <a:srgbClr val="000000">
                      <a:alpha val="43137"/>
                    </a:srgbClr>
                  </a:outerShdw>
                </a:effectLst>
              </a:rPr>
            </a:br>
            <a:r>
              <a:rPr lang="ru-RU" sz="2800" b="1" smtClean="0">
                <a:solidFill>
                  <a:srgbClr val="C00000"/>
                </a:solidFill>
                <a:effectLst>
                  <a:outerShdw blurRad="38100" dist="38100" dir="2700000" algn="tl">
                    <a:srgbClr val="000000">
                      <a:alpha val="43137"/>
                    </a:srgbClr>
                  </a:outerShdw>
                </a:effectLst>
                <a:latin typeface="verdana"/>
              </a:rPr>
              <a:t>Зарю Победы ощутив едва. </a:t>
            </a:r>
            <a:r>
              <a:rPr lang="ru-RU" sz="2800" b="1" smtClean="0">
                <a:solidFill>
                  <a:srgbClr val="C00000"/>
                </a:solidFill>
                <a:effectLst>
                  <a:outerShdw blurRad="38100" dist="38100" dir="2700000" algn="tl">
                    <a:srgbClr val="000000">
                      <a:alpha val="43137"/>
                    </a:srgbClr>
                  </a:outerShdw>
                </a:effectLst>
              </a:rPr>
              <a:t/>
            </a:r>
            <a:br>
              <a:rPr lang="ru-RU" sz="2800" b="1" smtClean="0">
                <a:solidFill>
                  <a:srgbClr val="C00000"/>
                </a:solidFill>
                <a:effectLst>
                  <a:outerShdw blurRad="38100" dist="38100" dir="2700000" algn="tl">
                    <a:srgbClr val="000000">
                      <a:alpha val="43137"/>
                    </a:srgbClr>
                  </a:outerShdw>
                </a:effectLst>
              </a:rPr>
            </a:br>
            <a:r>
              <a:rPr lang="ru-RU" sz="2800" b="1" smtClean="0">
                <a:solidFill>
                  <a:srgbClr val="C00000"/>
                </a:solidFill>
                <a:effectLst>
                  <a:outerShdw blurRad="38100" dist="38100" dir="2700000" algn="tl">
                    <a:srgbClr val="000000">
                      <a:alpha val="43137"/>
                    </a:srgbClr>
                  </a:outerShdw>
                </a:effectLst>
                <a:latin typeface="verdana"/>
              </a:rPr>
              <a:t>И умирали, зная — будем живы, </a:t>
            </a:r>
            <a:r>
              <a:rPr lang="ru-RU" sz="2800" b="1" smtClean="0">
                <a:solidFill>
                  <a:srgbClr val="C00000"/>
                </a:solidFill>
                <a:effectLst>
                  <a:outerShdw blurRad="38100" dist="38100" dir="2700000" algn="tl">
                    <a:srgbClr val="000000">
                      <a:alpha val="43137"/>
                    </a:srgbClr>
                  </a:outerShdw>
                </a:effectLst>
              </a:rPr>
              <a:t/>
            </a:r>
            <a:br>
              <a:rPr lang="ru-RU" sz="2800" b="1" smtClean="0">
                <a:solidFill>
                  <a:srgbClr val="C00000"/>
                </a:solidFill>
                <a:effectLst>
                  <a:outerShdw blurRad="38100" dist="38100" dir="2700000" algn="tl">
                    <a:srgbClr val="000000">
                      <a:alpha val="43137"/>
                    </a:srgbClr>
                  </a:outerShdw>
                </a:effectLst>
              </a:rPr>
            </a:br>
            <a:r>
              <a:rPr lang="ru-RU" sz="2800" b="1" smtClean="0">
                <a:solidFill>
                  <a:srgbClr val="C00000"/>
                </a:solidFill>
                <a:effectLst>
                  <a:outerShdw blurRad="38100" dist="38100" dir="2700000" algn="tl">
                    <a:srgbClr val="000000">
                      <a:alpha val="43137"/>
                    </a:srgbClr>
                  </a:outerShdw>
                </a:effectLst>
                <a:latin typeface="verdana"/>
              </a:rPr>
              <a:t>Была б жива священная Москва. </a:t>
            </a:r>
            <a:r>
              <a:rPr lang="ru-RU" sz="2800" b="1" smtClean="0">
                <a:solidFill>
                  <a:srgbClr val="C00000"/>
                </a:solidFill>
                <a:effectLst>
                  <a:outerShdw blurRad="38100" dist="38100" dir="2700000" algn="tl">
                    <a:srgbClr val="000000">
                      <a:alpha val="43137"/>
                    </a:srgbClr>
                  </a:outerShdw>
                </a:effectLst>
              </a:rPr>
              <a:t/>
            </a:r>
            <a:br>
              <a:rPr lang="ru-RU" sz="2800" b="1" smtClean="0">
                <a:solidFill>
                  <a:srgbClr val="C00000"/>
                </a:solidFill>
                <a:effectLst>
                  <a:outerShdw blurRad="38100" dist="38100" dir="2700000" algn="tl">
                    <a:srgbClr val="000000">
                      <a:alpha val="43137"/>
                    </a:srgbClr>
                  </a:outerShdw>
                </a:effectLst>
              </a:rPr>
            </a:br>
            <a:r>
              <a:rPr lang="ru-RU" sz="2800" b="1" smtClean="0">
                <a:solidFill>
                  <a:srgbClr val="C00000"/>
                </a:solidFill>
                <a:effectLst>
                  <a:outerShdw blurRad="38100" dist="38100" dir="2700000" algn="tl">
                    <a:srgbClr val="000000">
                      <a:alpha val="43137"/>
                    </a:srgbClr>
                  </a:outerShdw>
                </a:effectLst>
              </a:rPr>
              <a:t>						</a:t>
            </a:r>
            <a:r>
              <a:rPr lang="ru-RU" sz="2800" b="1" i="1" smtClean="0">
                <a:solidFill>
                  <a:srgbClr val="C00000"/>
                </a:solidFill>
                <a:effectLst>
                  <a:outerShdw blurRad="38100" dist="38100" dir="2700000" algn="tl">
                    <a:srgbClr val="000000">
                      <a:alpha val="43137"/>
                    </a:srgbClr>
                  </a:outerShdw>
                </a:effectLst>
                <a:latin typeface="verdana"/>
              </a:rPr>
              <a:t>А. Ржавский</a:t>
            </a:r>
            <a:r>
              <a:rPr lang="ru-RU" smtClean="0">
                <a:solidFill>
                  <a:srgbClr val="000000"/>
                </a:solidFill>
                <a:latin typeface="verdana"/>
              </a:rPr>
              <a:t> </a:t>
            </a:r>
            <a:endParaRPr lang="ru-RU" dirty="0"/>
          </a:p>
        </p:txBody>
      </p:sp>
    </p:spTree>
    <p:extLst>
      <p:ext uri="{BB962C8B-B14F-4D97-AF65-F5344CB8AC3E}">
        <p14:creationId xmlns:p14="http://schemas.microsoft.com/office/powerpoint/2010/main" val="877375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39937" name="Rectangle 1"/>
          <p:cNvSpPr>
            <a:spLocks noChangeArrowheads="1"/>
          </p:cNvSpPr>
          <p:nvPr/>
        </p:nvSpPr>
        <p:spPr bwMode="auto">
          <a:xfrm>
            <a:off x="285720" y="188640"/>
            <a:ext cx="8572560" cy="3803511"/>
          </a:xfrm>
          <a:prstGeom prst="horizontalScroll">
            <a:avLst/>
          </a:prstGeom>
          <a:solidFill>
            <a:schemeClr val="tx1">
              <a:alpha val="36000"/>
            </a:schemeClr>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2000" b="1" dirty="0">
                <a:solidFill>
                  <a:prstClr val="white"/>
                </a:solidFill>
                <a:ea typeface="Times New Roman" pitchFamily="18" charset="0"/>
                <a:cs typeface="Times New Roman" pitchFamily="18" charset="0"/>
              </a:rPr>
              <a:t>Победа под Москвой способствовала укреплению антигитлеровской коалиции, вселила уверенность народных масс порабощенных стран в победе над фашизмом, ослабила коалицию агрессивных стран, подорвала экономические, военные и моральные силы германского фашизма.</a:t>
            </a:r>
          </a:p>
          <a:p>
            <a:pPr indent="450850" algn="just" fontAlgn="base">
              <a:spcBef>
                <a:spcPct val="0"/>
              </a:spcBef>
              <a:spcAft>
                <a:spcPct val="0"/>
              </a:spcAft>
            </a:pPr>
            <a:r>
              <a:rPr lang="ru-RU" sz="2000" b="1" dirty="0">
                <a:solidFill>
                  <a:prstClr val="white"/>
                </a:solidFill>
                <a:ea typeface="Times New Roman" pitchFamily="18" charset="0"/>
                <a:cs typeface="Times New Roman" pitchFamily="18" charset="0"/>
              </a:rPr>
              <a:t>Разгром немецко-фашистских войск под Москвой явился началом гибели гитлеровского вермахта, начало крушения фашистской Германии. В Московской битве впервые в ходе войны была одержана крупная победа над немецкой армией.</a:t>
            </a:r>
            <a:endParaRPr lang="ru-RU" sz="2800" b="1" dirty="0">
              <a:solidFill>
                <a:prstClr val="white"/>
              </a:solidFill>
              <a:cs typeface="Arial" pitchFamily="34" charset="0"/>
            </a:endParaRPr>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3504000"/>
            <a:ext cx="3004437" cy="346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3504000"/>
            <a:ext cx="2664296" cy="350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1855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3000"/>
                                        <p:tgtEl>
                                          <p:spTgt spid="39937"/>
                                        </p:tgtEl>
                                      </p:cBhvr>
                                    </p:animEffect>
                                  </p:childTnLst>
                                </p:cTn>
                              </p:par>
                            </p:childTnLst>
                          </p:cTn>
                        </p:par>
                        <p:par>
                          <p:cTn id="8" fill="hold">
                            <p:stCondLst>
                              <p:cond delay="3000"/>
                            </p:stCondLst>
                            <p:childTnLst>
                              <p:par>
                                <p:cTn id="9" presetID="8" presetClass="emph" presetSubtype="0" fill="hold" nodeType="afterEffect">
                                  <p:stCondLst>
                                    <p:cond delay="0"/>
                                  </p:stCondLst>
                                  <p:childTnLst>
                                    <p:animRot by="21600000">
                                      <p:cBhvr>
                                        <p:cTn id="10" dur="2000" fill="hold"/>
                                        <p:tgtEl>
                                          <p:spTgt spid="13314"/>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33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4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99392"/>
            <a:ext cx="8229600" cy="1143000"/>
          </a:xfrm>
        </p:spPr>
        <p:txBody>
          <a:bodyPr/>
          <a:lstStyle/>
          <a:p>
            <a:r>
              <a:rPr lang="ru-RU" b="1" spc="150" dirty="0" smtClean="0">
                <a:ln w="11430"/>
                <a:solidFill>
                  <a:srgbClr val="FFC000"/>
                </a:solidFill>
                <a:effectLst>
                  <a:outerShdw blurRad="25400" algn="tl" rotWithShape="0">
                    <a:srgbClr val="000000">
                      <a:alpha val="43000"/>
                    </a:srgbClr>
                  </a:outerShdw>
                </a:effectLst>
              </a:rPr>
              <a:t>ГЕРОИ МОСКОВСКОЙ БИТВЫ</a:t>
            </a:r>
            <a:endParaRPr lang="ru-RU" dirty="0">
              <a:solidFill>
                <a:srgbClr val="FFC000"/>
              </a:solidFill>
            </a:endParaRPr>
          </a:p>
        </p:txBody>
      </p:sp>
      <p:sp>
        <p:nvSpPr>
          <p:cNvPr id="3" name="Содержимое 2"/>
          <p:cNvSpPr>
            <a:spLocks noGrp="1"/>
          </p:cNvSpPr>
          <p:nvPr>
            <p:ph idx="1"/>
          </p:nvPr>
        </p:nvSpPr>
        <p:spPr>
          <a:xfrm>
            <a:off x="1763687" y="980728"/>
            <a:ext cx="7292601" cy="2304256"/>
          </a:xfrm>
        </p:spPr>
        <p:txBody>
          <a:bodyPr>
            <a:normAutofit fontScale="85000" lnSpcReduction="10000"/>
          </a:bodyPr>
          <a:lstStyle/>
          <a:p>
            <a:pPr algn="just">
              <a:buNone/>
            </a:pPr>
            <a:r>
              <a:rPr lang="ru-RU" dirty="0" smtClean="0">
                <a:solidFill>
                  <a:srgbClr val="FFFF00"/>
                </a:solidFill>
                <a:latin typeface="Arial Narrow" pitchFamily="34" charset="0"/>
              </a:rPr>
              <a:t>Битва под Москвой была отмечена массовым героизмом и самопожертвованием наших людей. </a:t>
            </a:r>
          </a:p>
          <a:p>
            <a:pPr algn="just">
              <a:buNone/>
            </a:pPr>
            <a:r>
              <a:rPr lang="ru-RU" dirty="0" smtClean="0">
                <a:solidFill>
                  <a:srgbClr val="FFFF00"/>
                </a:solidFill>
                <a:latin typeface="Arial Narrow" pitchFamily="34" charset="0"/>
              </a:rPr>
              <a:t>За доблесть и мужество 36 тысяч воинов награждены орденами и медалями, 181 человек удостоены звания Героя Советского Союза.</a:t>
            </a:r>
            <a:endParaRPr lang="ru-RU" dirty="0">
              <a:solidFill>
                <a:srgbClr val="FFFF00"/>
              </a:solidFill>
              <a:latin typeface="Arial Narrow" pitchFamily="34" charset="0"/>
            </a:endParaRPr>
          </a:p>
        </p:txBody>
      </p:sp>
      <p:pic>
        <p:nvPicPr>
          <p:cNvPr id="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823" y="908720"/>
            <a:ext cx="1446302" cy="1962838"/>
          </a:xfrm>
          <a:prstGeom prst="rect">
            <a:avLst/>
          </a:prstGeom>
          <a:noFill/>
          <a:ln w="9525">
            <a:noFill/>
            <a:miter lim="800000"/>
            <a:headEnd/>
            <a:tailEnd/>
          </a:ln>
          <a:effec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b="-856"/>
          <a:stretch>
            <a:fillRect/>
          </a:stretch>
        </p:blipFill>
        <p:spPr bwMode="auto">
          <a:xfrm>
            <a:off x="169823" y="2986490"/>
            <a:ext cx="1128335" cy="1893131"/>
          </a:xfrm>
          <a:prstGeom prst="rect">
            <a:avLst/>
          </a:prstGeom>
          <a:noFill/>
          <a:ln w="9525">
            <a:noFill/>
            <a:miter lim="800000"/>
            <a:headEnd/>
            <a:tailEnd/>
          </a:ln>
          <a:effectLst/>
        </p:spPr>
      </p:pic>
      <p:pic>
        <p:nvPicPr>
          <p:cNvPr id="8" name="Рисунок 3" descr="Za-oboronu-moskvyi.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28184" y="4585577"/>
            <a:ext cx="2828105" cy="18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834790" y="2996952"/>
            <a:ext cx="7221499" cy="1477328"/>
          </a:xfrm>
          <a:prstGeom prst="rect">
            <a:avLst/>
          </a:prstGeom>
        </p:spPr>
        <p:txBody>
          <a:bodyPr wrap="square">
            <a:spAutoFit/>
          </a:bodyPr>
          <a:lstStyle/>
          <a:p>
            <a:pPr lvl="0" algn="just" fontAlgn="base">
              <a:spcBef>
                <a:spcPct val="0"/>
              </a:spcBef>
              <a:spcAft>
                <a:spcPct val="0"/>
              </a:spcAft>
            </a:pPr>
            <a:r>
              <a:rPr lang="ru-RU" altLang="ru-RU" b="1" dirty="0">
                <a:solidFill>
                  <a:schemeClr val="accent3"/>
                </a:solidFill>
                <a:effectLst>
                  <a:outerShdw blurRad="38100" dist="38100" dir="2700000" algn="tl">
                    <a:srgbClr val="000000">
                      <a:alpha val="43137"/>
                    </a:srgbClr>
                  </a:outerShdw>
                </a:effectLst>
                <a:latin typeface="Tahoma"/>
              </a:rPr>
              <a:t>Президиум ВС СССР Указом от  1.05.1944 </a:t>
            </a:r>
            <a:r>
              <a:rPr lang="ru-RU" altLang="ru-RU" b="1" dirty="0" smtClean="0">
                <a:solidFill>
                  <a:schemeClr val="accent3"/>
                </a:solidFill>
                <a:effectLst>
                  <a:outerShdw blurRad="38100" dist="38100" dir="2700000" algn="tl">
                    <a:srgbClr val="000000">
                      <a:alpha val="43137"/>
                    </a:srgbClr>
                  </a:outerShdw>
                </a:effectLst>
                <a:latin typeface="Tahoma"/>
              </a:rPr>
              <a:t> учредил</a:t>
            </a:r>
            <a:r>
              <a:rPr lang="ru-RU" altLang="ru-RU" b="1" dirty="0">
                <a:solidFill>
                  <a:schemeClr val="accent3"/>
                </a:solidFill>
                <a:effectLst>
                  <a:outerShdw blurRad="38100" dist="38100" dir="2700000" algn="tl">
                    <a:srgbClr val="000000">
                      <a:alpha val="43137"/>
                    </a:srgbClr>
                  </a:outerShdw>
                </a:effectLst>
                <a:latin typeface="Tahoma"/>
              </a:rPr>
              <a:t> медаль «За оборону Москвы»</a:t>
            </a:r>
            <a:r>
              <a:rPr lang="en-US" altLang="ru-RU" b="1" dirty="0">
                <a:solidFill>
                  <a:schemeClr val="accent3"/>
                </a:solidFill>
                <a:effectLst>
                  <a:outerShdw blurRad="38100" dist="38100" dir="2700000" algn="tl">
                    <a:srgbClr val="000000">
                      <a:alpha val="43137"/>
                    </a:srgbClr>
                  </a:outerShdw>
                </a:effectLst>
                <a:latin typeface="Tahoma"/>
              </a:rPr>
              <a:t>:</a:t>
            </a:r>
            <a:r>
              <a:rPr lang="ru-RU" altLang="ru-RU" b="1" dirty="0">
                <a:solidFill>
                  <a:schemeClr val="accent3"/>
                </a:solidFill>
                <a:effectLst>
                  <a:outerShdw blurRad="38100" dist="38100" dir="2700000" algn="tl">
                    <a:srgbClr val="000000">
                      <a:alpha val="43137"/>
                    </a:srgbClr>
                  </a:outerShdw>
                </a:effectLst>
                <a:latin typeface="Tahoma"/>
              </a:rPr>
              <a:t> по состоянию на 1 января 1995 медалью «За оборону Москвы» награждено приблизительно</a:t>
            </a:r>
            <a:endParaRPr lang="en-US" altLang="ru-RU" b="1" dirty="0">
              <a:solidFill>
                <a:schemeClr val="accent3"/>
              </a:solidFill>
              <a:effectLst>
                <a:outerShdw blurRad="38100" dist="38100" dir="2700000" algn="tl">
                  <a:srgbClr val="000000">
                    <a:alpha val="43137"/>
                  </a:srgbClr>
                </a:outerShdw>
              </a:effectLst>
              <a:latin typeface="Tahoma"/>
            </a:endParaRPr>
          </a:p>
          <a:p>
            <a:pPr lvl="0" algn="just" fontAlgn="base">
              <a:spcBef>
                <a:spcPct val="0"/>
              </a:spcBef>
              <a:spcAft>
                <a:spcPct val="0"/>
              </a:spcAft>
            </a:pPr>
            <a:r>
              <a:rPr lang="ru-RU" altLang="ru-RU" b="1" dirty="0">
                <a:solidFill>
                  <a:schemeClr val="accent3"/>
                </a:solidFill>
                <a:effectLst>
                  <a:outerShdw blurRad="38100" dist="38100" dir="2700000" algn="tl">
                    <a:srgbClr val="000000">
                      <a:alpha val="43137"/>
                    </a:srgbClr>
                  </a:outerShdw>
                </a:effectLst>
                <a:latin typeface="Tahoma"/>
              </a:rPr>
              <a:t> 1 028 600 человек.</a:t>
            </a:r>
          </a:p>
        </p:txBody>
      </p:sp>
      <p:sp>
        <p:nvSpPr>
          <p:cNvPr id="9" name="TextBox 8"/>
          <p:cNvSpPr txBox="1"/>
          <p:nvPr/>
        </p:nvSpPr>
        <p:spPr>
          <a:xfrm>
            <a:off x="0" y="5637148"/>
            <a:ext cx="6100614" cy="1200329"/>
          </a:xfrm>
          <a:prstGeom prst="rect">
            <a:avLst/>
          </a:prstGeom>
          <a:noFill/>
        </p:spPr>
        <p:txBody>
          <a:bodyPr wrap="square" rtlCol="0">
            <a:spAutoFit/>
          </a:bodyPr>
          <a:lstStyle/>
          <a:p>
            <a:pPr algn="just"/>
            <a:r>
              <a:rPr lang="ru-RU" sz="2400" b="1" dirty="0">
                <a:solidFill>
                  <a:srgbClr val="FF0000"/>
                </a:solidFill>
                <a:effectLst>
                  <a:outerShdw blurRad="38100" dist="38100" dir="2700000" algn="tl">
                    <a:srgbClr val="000000">
                      <a:alpha val="43137"/>
                    </a:srgbClr>
                  </a:outerShdw>
                </a:effectLst>
                <a:latin typeface="Arno Pro Smbd Subhead" pitchFamily="18" charset="0"/>
              </a:rPr>
              <a:t>8 мая 1965 года Указом Президиума Верховного Совета СССР Москве было присвоено почетное звание «Город-герой».</a:t>
            </a:r>
          </a:p>
        </p:txBody>
      </p:sp>
      <p:pic>
        <p:nvPicPr>
          <p:cNvPr id="1638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16125" y="4585577"/>
            <a:ext cx="4036386" cy="108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02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15246" y="0"/>
            <a:ext cx="9144000" cy="6858000"/>
          </a:xfrm>
          <a:prstGeom prst="rect">
            <a:avLst/>
          </a:prstGeom>
        </p:spPr>
      </p:pic>
      <p:pic>
        <p:nvPicPr>
          <p:cNvPr id="5" name="Picture 4" descr="Картинка 14 из 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8" y="758674"/>
            <a:ext cx="1695100" cy="2387464"/>
          </a:xfrm>
          <a:prstGeom prst="rect">
            <a:avLst/>
          </a:prstGeom>
          <a:ln w="88900" cap="sq" cmpd="thickThin">
            <a:solidFill>
              <a:srgbClr val="000000"/>
            </a:solidFill>
            <a:prstDash val="solid"/>
            <a:miter lim="800000"/>
          </a:ln>
          <a:effectLst>
            <a:innerShdw blurRad="76200">
              <a:srgbClr val="000000"/>
            </a:innerShdw>
          </a:effectLst>
        </p:spPr>
      </p:pic>
      <p:sp>
        <p:nvSpPr>
          <p:cNvPr id="4" name="Прямоугольник 3"/>
          <p:cNvSpPr/>
          <p:nvPr/>
        </p:nvSpPr>
        <p:spPr>
          <a:xfrm>
            <a:off x="167872" y="3068960"/>
            <a:ext cx="8833268" cy="830997"/>
          </a:xfrm>
          <a:prstGeom prst="rect">
            <a:avLst/>
          </a:prstGeom>
        </p:spPr>
        <p:txBody>
          <a:bodyPr wrap="square">
            <a:spAutoFit/>
          </a:bodyPr>
          <a:lstStyle/>
          <a:p>
            <a:pPr algn="ctr"/>
            <a:r>
              <a:rPr lang="ru-RU" sz="2400" b="1" dirty="0">
                <a:solidFill>
                  <a:srgbClr val="FFFF00"/>
                </a:solidFill>
              </a:rPr>
              <a:t>16-18 ноября, под командованием Василия </a:t>
            </a:r>
            <a:r>
              <a:rPr lang="ru-RU" sz="2400" b="1" dirty="0" err="1">
                <a:solidFill>
                  <a:srgbClr val="FFFF00"/>
                </a:solidFill>
              </a:rPr>
              <a:t>Клочкова</a:t>
            </a:r>
            <a:r>
              <a:rPr lang="ru-RU" sz="2400" b="1" dirty="0">
                <a:solidFill>
                  <a:srgbClr val="FFFF00"/>
                </a:solidFill>
              </a:rPr>
              <a:t>, панфиловцы сорвали прорыв немецких танков у </a:t>
            </a:r>
            <a:r>
              <a:rPr lang="ru-RU" sz="2400" b="1" dirty="0" err="1">
                <a:solidFill>
                  <a:srgbClr val="FFFF00"/>
                </a:solidFill>
              </a:rPr>
              <a:t>Дубосеково</a:t>
            </a:r>
            <a:r>
              <a:rPr lang="ru-RU" sz="2400" b="1" dirty="0">
                <a:solidFill>
                  <a:srgbClr val="FFFF00"/>
                </a:solidFill>
              </a:rPr>
              <a:t>. </a:t>
            </a:r>
          </a:p>
        </p:txBody>
      </p:sp>
      <p:sp>
        <p:nvSpPr>
          <p:cNvPr id="6" name="Прямоугольник 5"/>
          <p:cNvSpPr/>
          <p:nvPr/>
        </p:nvSpPr>
        <p:spPr>
          <a:xfrm>
            <a:off x="295644" y="2689987"/>
            <a:ext cx="1961068" cy="369332"/>
          </a:xfrm>
          <a:prstGeom prst="rect">
            <a:avLst/>
          </a:prstGeom>
        </p:spPr>
        <p:txBody>
          <a:bodyPr wrap="square">
            <a:spAutoFit/>
          </a:bodyPr>
          <a:lstStyle/>
          <a:p>
            <a:r>
              <a:rPr lang="ru-RU" dirty="0" smtClean="0">
                <a:solidFill>
                  <a:srgbClr val="FF0000"/>
                </a:solidFill>
              </a:rPr>
              <a:t>Василий Клочков</a:t>
            </a:r>
            <a:endParaRPr lang="ru-RU" dirty="0">
              <a:solidFill>
                <a:srgbClr val="FF0000"/>
              </a:solidFill>
            </a:endParaRPr>
          </a:p>
        </p:txBody>
      </p:sp>
      <p:pic>
        <p:nvPicPr>
          <p:cNvPr id="8" name="Picture 4" descr="Картинка 18 из 5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rot="420148">
            <a:off x="4903827" y="780189"/>
            <a:ext cx="4016178" cy="2148655"/>
          </a:xfrm>
          <a:prstGeom prst="rect">
            <a:avLst/>
          </a:prstGeom>
          <a:ln w="88900" cap="sq" cmpd="thickThin">
            <a:solidFill>
              <a:srgbClr val="000000"/>
            </a:solidFill>
            <a:prstDash val="solid"/>
            <a:miter lim="800000"/>
          </a:ln>
          <a:effectLst>
            <a:innerShdw blurRad="76200">
              <a:srgbClr val="000000"/>
            </a:innerShdw>
          </a:effectLst>
        </p:spPr>
      </p:pic>
      <p:sp>
        <p:nvSpPr>
          <p:cNvPr id="2" name="Прямоугольник 1"/>
          <p:cNvSpPr/>
          <p:nvPr/>
        </p:nvSpPr>
        <p:spPr>
          <a:xfrm>
            <a:off x="142860" y="71414"/>
            <a:ext cx="8858280" cy="523220"/>
          </a:xfrm>
          <a:prstGeom prst="rect">
            <a:avLst/>
          </a:prstGeom>
          <a:ln>
            <a:noFill/>
          </a:ln>
        </p:spPr>
        <p:txBody>
          <a:bodyPr wrap="square">
            <a:spAutoFit/>
          </a:bodyPr>
          <a:lstStyle/>
          <a:p>
            <a:pPr algn="ctr"/>
            <a:r>
              <a:rPr lang="ru-RU" sz="2800" b="1" dirty="0">
                <a:solidFill>
                  <a:prstClr val="white"/>
                </a:solidFill>
              </a:rPr>
              <a:t>«Велика Россия, а отступать некуда – позади Москва»</a:t>
            </a:r>
          </a:p>
        </p:txBody>
      </p:sp>
      <p:pic>
        <p:nvPicPr>
          <p:cNvPr id="9" name="Picture 8" descr="752ovlevV_Pt_GenPanfilov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696602"/>
            <a:ext cx="1872208" cy="2283465"/>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1"/>
          <p:cNvSpPr txBox="1">
            <a:spLocks noChangeArrowheads="1"/>
          </p:cNvSpPr>
          <p:nvPr/>
        </p:nvSpPr>
        <p:spPr bwMode="auto">
          <a:xfrm>
            <a:off x="2434889" y="2622574"/>
            <a:ext cx="1656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ru-RU" altLang="ru-RU" sz="1600" b="0" i="0" u="none" strike="noStrike" kern="0" cap="none" spc="0" normalizeH="0" baseline="0" noProof="0" dirty="0" err="1">
                <a:ln>
                  <a:noFill/>
                </a:ln>
                <a:solidFill>
                  <a:srgbClr val="FFFF00"/>
                </a:solidFill>
                <a:effectLst/>
                <a:uLnTx/>
                <a:uFillTx/>
                <a:latin typeface="Arial" charset="0"/>
              </a:rPr>
              <a:t>И.В.Панфилов</a:t>
            </a:r>
            <a:endParaRPr kumimoji="0" lang="ru-RU" altLang="ru-RU" sz="1600" b="0" i="0" u="none" strike="noStrike" kern="0" cap="none" spc="0" normalizeH="0" baseline="0" noProof="0" dirty="0">
              <a:ln>
                <a:noFill/>
              </a:ln>
              <a:solidFill>
                <a:srgbClr val="FFFF00"/>
              </a:solidFill>
              <a:effectLst/>
              <a:uLnTx/>
              <a:uFillTx/>
              <a:latin typeface="Arial" charset="0"/>
            </a:endParaRPr>
          </a:p>
        </p:txBody>
      </p:sp>
      <p:sp>
        <p:nvSpPr>
          <p:cNvPr id="7" name="Прямоугольник 6"/>
          <p:cNvSpPr/>
          <p:nvPr/>
        </p:nvSpPr>
        <p:spPr>
          <a:xfrm>
            <a:off x="1559455" y="4168765"/>
            <a:ext cx="3576818" cy="2554545"/>
          </a:xfrm>
          <a:prstGeom prst="rect">
            <a:avLst/>
          </a:prstGeom>
        </p:spPr>
        <p:txBody>
          <a:bodyPr wrap="square">
            <a:spAutoFit/>
          </a:bodyPr>
          <a:lstStyle/>
          <a:p>
            <a:pPr algn="just"/>
            <a:r>
              <a:rPr lang="ru-RU" sz="2000" b="1" dirty="0"/>
              <a:t>«Как определить то, что поддерживало нас в те неизмеримо тяжелые дни? </a:t>
            </a:r>
          </a:p>
          <a:p>
            <a:pPr algn="just"/>
            <a:r>
              <a:rPr lang="ru-RU" sz="2000" b="1" dirty="0"/>
              <a:t>Мы были обыкновенными людьми. Мы любили Родину! </a:t>
            </a:r>
          </a:p>
          <a:p>
            <a:pPr algn="just"/>
            <a:r>
              <a:rPr lang="ru-RU" sz="2000" b="1" dirty="0"/>
              <a:t>Каждая пядь земли, отданная врагу, казалась отрезанным куском собственного тела.» </a:t>
            </a:r>
          </a:p>
        </p:txBody>
      </p:sp>
      <p:pic>
        <p:nvPicPr>
          <p:cNvPr id="11" name="Picture 4" descr="14952357G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42404" y="4168763"/>
            <a:ext cx="3406060" cy="2554545"/>
          </a:xfrm>
          <a:prstGeom prst="rect">
            <a:avLst/>
          </a:prstGeom>
          <a:noFill/>
          <a:ln w="9525">
            <a:solidFill>
              <a:srgbClr val="FEEC94"/>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descr="12-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450" y="4711970"/>
            <a:ext cx="1260788" cy="991868"/>
          </a:xfrm>
          <a:prstGeom prst="rect">
            <a:avLst/>
          </a:prstGeom>
          <a:noFill/>
          <a:ln w="9525">
            <a:solidFill>
              <a:srgbClr val="FEEC9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72485"/>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1250674219_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29311" y="1304032"/>
            <a:ext cx="2017583" cy="3061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251520" y="44624"/>
            <a:ext cx="8723312" cy="1143000"/>
          </a:xfrm>
        </p:spPr>
        <p:txBody>
          <a:bodyPr>
            <a:noAutofit/>
          </a:bodyPr>
          <a:lstStyle/>
          <a:p>
            <a:r>
              <a:rPr lang="ru-RU" sz="3600" b="1" spc="150" dirty="0" smtClean="0">
                <a:ln w="11430"/>
                <a:solidFill>
                  <a:srgbClr val="FFFF00"/>
                </a:solidFill>
                <a:effectLst>
                  <a:outerShdw blurRad="25400" algn="tl" rotWithShape="0">
                    <a:srgbClr val="000000">
                      <a:alpha val="43000"/>
                    </a:srgbClr>
                  </a:outerShdw>
                </a:effectLst>
              </a:rPr>
              <a:t>ГЕРОИ МОСКОВСКОЙ БИТВЫ -</a:t>
            </a:r>
            <a:br>
              <a:rPr lang="ru-RU" sz="3600" b="1" spc="150" dirty="0" smtClean="0">
                <a:ln w="11430"/>
                <a:solidFill>
                  <a:srgbClr val="FFFF00"/>
                </a:solidFill>
                <a:effectLst>
                  <a:outerShdw blurRad="25400" algn="tl" rotWithShape="0">
                    <a:srgbClr val="000000">
                      <a:alpha val="43000"/>
                    </a:srgbClr>
                  </a:outerShdw>
                </a:effectLst>
              </a:rPr>
            </a:br>
            <a:r>
              <a:rPr lang="ru-RU" sz="3600" b="1" spc="150" dirty="0" smtClean="0">
                <a:ln w="11430"/>
                <a:solidFill>
                  <a:srgbClr val="FFFF00"/>
                </a:solidFill>
                <a:effectLst>
                  <a:outerShdw blurRad="25400" algn="tl" rotWithShape="0">
                    <a:srgbClr val="000000">
                      <a:alpha val="43000"/>
                    </a:srgbClr>
                  </a:outerShdw>
                </a:effectLst>
              </a:rPr>
              <a:t>ЗОЯ КОСМОДЕМЬЯНСКАЯ</a:t>
            </a:r>
            <a:endParaRPr lang="ru-RU" sz="3600" dirty="0">
              <a:solidFill>
                <a:srgbClr val="FFFF00"/>
              </a:solidFill>
            </a:endParaRPr>
          </a:p>
        </p:txBody>
      </p:sp>
      <p:pic>
        <p:nvPicPr>
          <p:cNvPr id="4098" name="Picture 2" descr="G:\ВОв картинки\подвиг зои.jpg"/>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2300779" y="1304053"/>
            <a:ext cx="4486088" cy="30610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descr="G:\ВОв картинки\72341852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67744" y="4509120"/>
            <a:ext cx="1529589" cy="2262395"/>
          </a:xfrm>
          <a:prstGeom prst="rect">
            <a:avLst/>
          </a:prstGeom>
          <a:noFill/>
        </p:spPr>
      </p:pic>
      <p:pic>
        <p:nvPicPr>
          <p:cNvPr id="6" name="Рисунок 5" descr="27821498.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05448" y="1316608"/>
            <a:ext cx="2032098" cy="3048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3" descr="№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51920" y="4509120"/>
            <a:ext cx="2960655" cy="2262395"/>
          </a:xfrm>
          <a:prstGeom prst="rect">
            <a:avLst/>
          </a:prstGeom>
          <a:noFill/>
          <a:ln w="9525">
            <a:solidFill>
              <a:srgbClr val="FEEC94"/>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6868902" y="5373216"/>
            <a:ext cx="2138399" cy="966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90000"/>
              </a:lnSpc>
              <a:spcBef>
                <a:spcPct val="20000"/>
              </a:spcBef>
              <a:spcAft>
                <a:spcPct val="0"/>
              </a:spcAft>
              <a:buClr>
                <a:srgbClr val="FFFFCC"/>
              </a:buClr>
              <a:buSzPct val="60000"/>
              <a:buFont typeface="Wingdings" pitchFamily="2" charset="2"/>
              <a:buNone/>
              <a:tabLst/>
              <a:defRPr/>
            </a:pPr>
            <a:r>
              <a:rPr kumimoji="0" lang="ru-RU" sz="1400" b="1" i="0" u="none" strike="noStrike" kern="0" cap="none" spc="0" normalizeH="0" baseline="0" noProof="0" dirty="0" smtClean="0">
                <a:ln>
                  <a:noFill/>
                </a:ln>
                <a:solidFill>
                  <a:srgbClr val="FF0000"/>
                </a:solidFill>
                <a:effectLst/>
                <a:uLnTx/>
                <a:uFillTx/>
                <a:latin typeface="Times New Roman"/>
                <a:ea typeface="+mn-ea"/>
                <a:cs typeface="+mn-cs"/>
              </a:rPr>
              <a:t>Зоя Космодемьянская перед казнью </a:t>
            </a:r>
          </a:p>
          <a:p>
            <a:pPr marL="0" marR="0" lvl="0" indent="0" algn="ctr" defTabSz="914400" rtl="0" eaLnBrk="1" fontAlgn="base" latinLnBrk="0" hangingPunct="1">
              <a:lnSpc>
                <a:spcPct val="90000"/>
              </a:lnSpc>
              <a:spcBef>
                <a:spcPct val="20000"/>
              </a:spcBef>
              <a:spcAft>
                <a:spcPct val="0"/>
              </a:spcAft>
              <a:buClr>
                <a:srgbClr val="FFFFCC"/>
              </a:buClr>
              <a:buSzPct val="60000"/>
              <a:buFont typeface="Wingdings" pitchFamily="2" charset="2"/>
              <a:buNone/>
              <a:tabLst/>
              <a:defRPr/>
            </a:pPr>
            <a:r>
              <a:rPr kumimoji="0" lang="ru-RU" sz="1400" b="1" i="0" u="none" strike="noStrike" kern="0" cap="none" spc="0" normalizeH="0" baseline="0" noProof="0" dirty="0" smtClean="0">
                <a:ln>
                  <a:noFill/>
                </a:ln>
                <a:solidFill>
                  <a:srgbClr val="FF0000"/>
                </a:solidFill>
                <a:effectLst/>
                <a:uLnTx/>
                <a:uFillTx/>
                <a:latin typeface="Times New Roman"/>
                <a:ea typeface="+mn-ea"/>
                <a:cs typeface="+mn-cs"/>
              </a:rPr>
              <a:t>29 ноября 1941-го года</a:t>
            </a:r>
          </a:p>
        </p:txBody>
      </p:sp>
    </p:spTree>
    <p:extLst>
      <p:ext uri="{BB962C8B-B14F-4D97-AF65-F5344CB8AC3E}">
        <p14:creationId xmlns:p14="http://schemas.microsoft.com/office/powerpoint/2010/main" val="2178683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flamesanimjl0.gif"/>
          <p:cNvPicPr>
            <a:picLocks noChangeAspect="1"/>
          </p:cNvPicPr>
          <p:nvPr/>
        </p:nvPicPr>
        <p:blipFill>
          <a:blip r:embed="rId2"/>
          <a:stretch>
            <a:fillRect/>
          </a:stretch>
        </p:blipFill>
        <p:spPr>
          <a:xfrm>
            <a:off x="36512" y="0"/>
            <a:ext cx="9144000" cy="6858000"/>
          </a:xfrm>
          <a:prstGeom prst="rect">
            <a:avLst/>
          </a:prstGeom>
        </p:spPr>
      </p:pic>
      <p:pic>
        <p:nvPicPr>
          <p:cNvPr id="23555" name="Picture 3" descr="23 В Талалихин"/>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5256"/>
            <a:ext cx="3535231" cy="54079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07844" y="5473005"/>
            <a:ext cx="5000660" cy="1384995"/>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black"/>
                </a:solidFill>
                <a:effectLst/>
                <a:uLnTx/>
                <a:uFillTx/>
                <a:latin typeface="Calibri"/>
                <a:ea typeface="+mn-ea"/>
                <a:cs typeface="+mn-cs"/>
              </a:rPr>
              <a:t>В ночь на 7 августа 1941 года совершил первый в истории войны ночной таран. </a:t>
            </a:r>
          </a:p>
        </p:txBody>
      </p:sp>
      <p:pic>
        <p:nvPicPr>
          <p:cNvPr id="6" name="Рисунок 5" descr="самолет.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268760"/>
            <a:ext cx="4949072" cy="2085972"/>
          </a:xfrm>
          <a:prstGeom prst="rect">
            <a:avLst/>
          </a:prstGeom>
          <a:ln>
            <a:noFill/>
          </a:ln>
          <a:effectLst>
            <a:outerShdw blurRad="292100" dist="139700" dir="2700000" algn="tl" rotWithShape="0">
              <a:srgbClr val="333333">
                <a:alpha val="65000"/>
              </a:srgbClr>
            </a:outerShdw>
          </a:effectLst>
        </p:spPr>
      </p:pic>
      <p:pic>
        <p:nvPicPr>
          <p:cNvPr id="7" name="Содержимое 3" descr="talalihin.jpg"/>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07504" y="3501009"/>
            <a:ext cx="3456384" cy="28803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Заголовок 1"/>
          <p:cNvSpPr txBox="1">
            <a:spLocks/>
          </p:cNvSpPr>
          <p:nvPr/>
        </p:nvSpPr>
        <p:spPr>
          <a:xfrm>
            <a:off x="0" y="25256"/>
            <a:ext cx="55801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150" normalizeH="0" baseline="0" noProof="0" dirty="0" smtClean="0">
                <a:ln w="11430"/>
                <a:solidFill>
                  <a:srgbClr val="FFFF00"/>
                </a:solidFill>
                <a:effectLst>
                  <a:outerShdw blurRad="25400" algn="tl" rotWithShape="0">
                    <a:srgbClr val="000000">
                      <a:alpha val="43000"/>
                    </a:srgbClr>
                  </a:outerShdw>
                </a:effectLst>
                <a:uLnTx/>
                <a:uFillTx/>
                <a:latin typeface="Calibri"/>
                <a:ea typeface="+mj-ea"/>
                <a:cs typeface="+mj-cs"/>
              </a:rPr>
              <a:t>ГЕРОИ МОСКОВСКОЙ БИТВЫ –</a:t>
            </a:r>
            <a:br>
              <a:rPr kumimoji="0" lang="ru-RU" sz="2800" b="1" i="0" u="none" strike="noStrike" kern="1200" cap="none" spc="150" normalizeH="0" baseline="0" noProof="0" dirty="0" smtClean="0">
                <a:ln w="11430"/>
                <a:solidFill>
                  <a:srgbClr val="FFFF00"/>
                </a:solidFill>
                <a:effectLst>
                  <a:outerShdw blurRad="25400" algn="tl" rotWithShape="0">
                    <a:srgbClr val="000000">
                      <a:alpha val="43000"/>
                    </a:srgbClr>
                  </a:outerShdw>
                </a:effectLst>
                <a:uLnTx/>
                <a:uFillTx/>
                <a:latin typeface="Calibri"/>
                <a:ea typeface="+mj-ea"/>
                <a:cs typeface="+mj-cs"/>
              </a:rPr>
            </a:br>
            <a:r>
              <a:rPr kumimoji="0" lang="ru-RU" sz="2800" b="1" i="0" u="none" strike="noStrike" kern="1200" cap="none" spc="150" normalizeH="0" baseline="0" noProof="0" dirty="0" smtClean="0">
                <a:ln w="11430"/>
                <a:solidFill>
                  <a:srgbClr val="FFFF00"/>
                </a:solidFill>
                <a:effectLst>
                  <a:outerShdw blurRad="25400" algn="tl" rotWithShape="0">
                    <a:srgbClr val="000000">
                      <a:alpha val="43000"/>
                    </a:srgbClr>
                  </a:outerShdw>
                </a:effectLst>
                <a:uLnTx/>
                <a:uFillTx/>
                <a:latin typeface="Calibri"/>
                <a:ea typeface="+mj-ea"/>
                <a:cs typeface="+mj-cs"/>
              </a:rPr>
              <a:t>ВИКТОР ВАСИЛЬЕВИЧ ТАЛАЛИХИН</a:t>
            </a:r>
            <a:endParaRPr kumimoji="0" lang="ru-RU" sz="2800" b="0" i="0" u="none" strike="noStrike" kern="1200" cap="none" spc="0" normalizeH="0" baseline="0" noProof="0" dirty="0">
              <a:ln>
                <a:noFill/>
              </a:ln>
              <a:solidFill>
                <a:srgbClr val="FFFF00"/>
              </a:solidFill>
              <a:effectLst/>
              <a:uLnTx/>
              <a:uFillTx/>
              <a:latin typeface="Calibri"/>
              <a:ea typeface="+mj-ea"/>
              <a:cs typeface="+mj-cs"/>
            </a:endParaRPr>
          </a:p>
        </p:txBody>
      </p:sp>
    </p:spTree>
    <p:extLst>
      <p:ext uri="{BB962C8B-B14F-4D97-AF65-F5344CB8AC3E}">
        <p14:creationId xmlns:p14="http://schemas.microsoft.com/office/powerpoint/2010/main" val="3634210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633187" y="14287"/>
            <a:ext cx="6858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ru-RU" altLang="ru-RU" sz="4800" b="1" dirty="0">
                <a:solidFill>
                  <a:srgbClr val="FFFF00"/>
                </a:solidFill>
                <a:effectLst>
                  <a:outerShdw blurRad="38100" dist="38100" dir="2700000" algn="tl">
                    <a:srgbClr val="000000">
                      <a:alpha val="43137"/>
                    </a:srgbClr>
                  </a:outerShdw>
                </a:effectLst>
                <a:latin typeface="Trebuchet MS" pitchFamily="34" charset="0"/>
              </a:rPr>
              <a:t>Низкий Вам Поклон ! </a:t>
            </a:r>
          </a:p>
        </p:txBody>
      </p:sp>
      <p:pic>
        <p:nvPicPr>
          <p:cNvPr id="60422" name="Picture 6" descr="image0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4288" y="838200"/>
            <a:ext cx="1979712" cy="6019800"/>
          </a:xfrm>
          <a:prstGeom prst="rect">
            <a:avLst/>
          </a:prstGeom>
          <a:noFill/>
          <a:extLst>
            <a:ext uri="{909E8E84-426E-40DD-AFC4-6F175D3DCCD1}">
              <a14:hiddenFill xmlns:a14="http://schemas.microsoft.com/office/drawing/2010/main">
                <a:solidFill>
                  <a:srgbClr val="FFFFFF"/>
                </a:solidFill>
              </a14:hiddenFill>
            </a:ext>
          </a:extLst>
        </p:spPr>
      </p:pic>
      <p:pic>
        <p:nvPicPr>
          <p:cNvPr id="60424" name="Picture 8" descr="27_mainfoto_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38200"/>
            <a:ext cx="3563888" cy="6019800"/>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descr="bitva_bl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4402" y="838200"/>
            <a:ext cx="3599886"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9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0424"/>
                                        </p:tgtEl>
                                        <p:attrNameLst>
                                          <p:attrName>style.visibility</p:attrName>
                                        </p:attrNameLst>
                                      </p:cBhvr>
                                      <p:to>
                                        <p:strVal val="visible"/>
                                      </p:to>
                                    </p:set>
                                    <p:animEffect transition="in" filter="blinds(horizontal)">
                                      <p:cBhvr>
                                        <p:cTn id="7" dur="500"/>
                                        <p:tgtEl>
                                          <p:spTgt spid="60424"/>
                                        </p:tgtEl>
                                      </p:cBhvr>
                                    </p:animEffect>
                                  </p:childTnLst>
                                </p:cTn>
                              </p:par>
                            </p:childTnLst>
                          </p:cTn>
                        </p:par>
                        <p:par>
                          <p:cTn id="8" fill="hold" nodeType="with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60425"/>
                                        </p:tgtEl>
                                        <p:attrNameLst>
                                          <p:attrName>style.visibility</p:attrName>
                                        </p:attrNameLst>
                                      </p:cBhvr>
                                      <p:to>
                                        <p:strVal val="visible"/>
                                      </p:to>
                                    </p:set>
                                    <p:animEffect transition="in" filter="box(in)">
                                      <p:cBhvr>
                                        <p:cTn id="11" dur="500"/>
                                        <p:tgtEl>
                                          <p:spTgt spid="60425"/>
                                        </p:tgtEl>
                                      </p:cBhvr>
                                    </p:animEffect>
                                  </p:childTnLst>
                                </p:cTn>
                              </p:par>
                            </p:childTnLst>
                          </p:cTn>
                        </p:par>
                        <p:par>
                          <p:cTn id="12" fill="hold" nodeType="with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60422"/>
                                        </p:tgtEl>
                                        <p:attrNameLst>
                                          <p:attrName>style.visibility</p:attrName>
                                        </p:attrNameLst>
                                      </p:cBhvr>
                                      <p:to>
                                        <p:strVal val="visible"/>
                                      </p:to>
                                    </p:set>
                                    <p:animEffect transition="in" filter="diamond(in)">
                                      <p:cBhvr>
                                        <p:cTn id="15"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91351af80f2cbd5254237b67c110c66.jpg"/>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214282" y="285728"/>
            <a:ext cx="4737708" cy="1200329"/>
          </a:xfrm>
          <a:prstGeom prst="rect">
            <a:avLst/>
          </a:prstGeom>
          <a:noFill/>
        </p:spPr>
        <p:txBody>
          <a:bodyPr wrap="none" lIns="91440" tIns="45720" rIns="91440" bIns="45720">
            <a:spAutoFit/>
          </a:bodyPr>
          <a:lstStyle/>
          <a:p>
            <a:pPr algn="ctr"/>
            <a:r>
              <a:rPr lang="ru-RU" sz="72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СПАСИБО…</a:t>
            </a:r>
          </a:p>
        </p:txBody>
      </p:sp>
    </p:spTree>
    <p:extLst>
      <p:ext uri="{BB962C8B-B14F-4D97-AF65-F5344CB8AC3E}">
        <p14:creationId xmlns:p14="http://schemas.microsoft.com/office/powerpoint/2010/main" val="3316809405"/>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grpSp>
        <p:nvGrpSpPr>
          <p:cNvPr id="19" name="Группа 18"/>
          <p:cNvGrpSpPr/>
          <p:nvPr/>
        </p:nvGrpSpPr>
        <p:grpSpPr>
          <a:xfrm>
            <a:off x="486000" y="4714884"/>
            <a:ext cx="8172000" cy="1643074"/>
            <a:chOff x="486000" y="4714884"/>
            <a:chExt cx="8172000" cy="1643074"/>
          </a:xfrm>
        </p:grpSpPr>
        <p:grpSp>
          <p:nvGrpSpPr>
            <p:cNvPr id="16" name="Группа 15"/>
            <p:cNvGrpSpPr/>
            <p:nvPr/>
          </p:nvGrpSpPr>
          <p:grpSpPr>
            <a:xfrm>
              <a:off x="486000" y="5208114"/>
              <a:ext cx="8172000" cy="1149844"/>
              <a:chOff x="2201999" y="2912020"/>
              <a:chExt cx="7601003" cy="1149844"/>
            </a:xfrm>
          </p:grpSpPr>
          <p:sp>
            <p:nvSpPr>
              <p:cNvPr id="17" name="Пятиугольник 16"/>
              <p:cNvSpPr/>
              <p:nvPr/>
            </p:nvSpPr>
            <p:spPr>
              <a:xfrm rot="10800000">
                <a:off x="2201999" y="2912020"/>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Пятиугольник 4"/>
              <p:cNvSpPr/>
              <p:nvPr/>
            </p:nvSpPr>
            <p:spPr>
              <a:xfrm rot="21600000">
                <a:off x="2489463" y="2912020"/>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algn="ctr" defTabSz="1244600">
                  <a:lnSpc>
                    <a:spcPct val="90000"/>
                  </a:lnSpc>
                  <a:spcBef>
                    <a:spcPct val="0"/>
                  </a:spcBef>
                  <a:spcAft>
                    <a:spcPct val="35000"/>
                  </a:spcAft>
                </a:pPr>
                <a:r>
                  <a:rPr lang="ru-RU" sz="2800" b="1" dirty="0">
                    <a:solidFill>
                      <a:prstClr val="white"/>
                    </a:solidFill>
                    <a:ea typeface="Times New Roman" pitchFamily="18" charset="0"/>
                    <a:cs typeface="Times New Roman" pitchFamily="18" charset="0"/>
                  </a:rPr>
                  <a:t>Стратегическая </a:t>
                </a:r>
                <a:r>
                  <a:rPr lang="ru-RU" sz="2800" b="1">
                    <a:solidFill>
                      <a:prstClr val="white"/>
                    </a:solidFill>
                    <a:ea typeface="Times New Roman" pitchFamily="18" charset="0"/>
                    <a:cs typeface="Times New Roman" pitchFamily="18" charset="0"/>
                  </a:rPr>
                  <a:t>наступательная операция</a:t>
                </a:r>
              </a:p>
              <a:p>
                <a:pPr algn="ctr" defTabSz="1244600">
                  <a:lnSpc>
                    <a:spcPct val="90000"/>
                  </a:lnSpc>
                  <a:spcBef>
                    <a:spcPct val="0"/>
                  </a:spcBef>
                  <a:spcAft>
                    <a:spcPct val="35000"/>
                  </a:spcAft>
                </a:pPr>
                <a:r>
                  <a:rPr lang="ru-RU" sz="2800" b="1">
                    <a:solidFill>
                      <a:prstClr val="white"/>
                    </a:solidFill>
                    <a:ea typeface="Times New Roman" pitchFamily="18" charset="0"/>
                    <a:cs typeface="Times New Roman" pitchFamily="18" charset="0"/>
                  </a:rPr>
                  <a:t> </a:t>
                </a:r>
                <a:r>
                  <a:rPr lang="ru-RU" sz="2800" b="1" dirty="0">
                    <a:solidFill>
                      <a:prstClr val="white"/>
                    </a:solidFill>
                    <a:ea typeface="Times New Roman" pitchFamily="18" charset="0"/>
                    <a:cs typeface="Times New Roman" pitchFamily="18" charset="0"/>
                  </a:rPr>
                  <a:t>(8 января – 20 апреля 1942 г.).</a:t>
                </a:r>
                <a:endParaRPr lang="ru-RU" sz="2800" b="1" dirty="0">
                  <a:solidFill>
                    <a:prstClr val="white"/>
                  </a:solidFill>
                </a:endParaRPr>
              </a:p>
            </p:txBody>
          </p:sp>
        </p:grpSp>
        <p:sp>
          <p:nvSpPr>
            <p:cNvPr id="22" name="Стрелка вниз 21"/>
            <p:cNvSpPr/>
            <p:nvPr/>
          </p:nvSpPr>
          <p:spPr>
            <a:xfrm>
              <a:off x="4286248" y="4714884"/>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prstClr val="white"/>
                </a:solidFill>
              </a:endParaRPr>
            </a:p>
          </p:txBody>
        </p:sp>
      </p:grpSp>
      <p:grpSp>
        <p:nvGrpSpPr>
          <p:cNvPr id="24" name="Группа 23"/>
          <p:cNvGrpSpPr/>
          <p:nvPr/>
        </p:nvGrpSpPr>
        <p:grpSpPr>
          <a:xfrm>
            <a:off x="486000" y="3143248"/>
            <a:ext cx="8172000" cy="1649910"/>
            <a:chOff x="486000" y="3143248"/>
            <a:chExt cx="8172000" cy="1649910"/>
          </a:xfrm>
        </p:grpSpPr>
        <p:grpSp>
          <p:nvGrpSpPr>
            <p:cNvPr id="10" name="Группа 9"/>
            <p:cNvGrpSpPr/>
            <p:nvPr/>
          </p:nvGrpSpPr>
          <p:grpSpPr>
            <a:xfrm>
              <a:off x="486000" y="3643314"/>
              <a:ext cx="8172000" cy="1149844"/>
              <a:chOff x="2201999" y="2135"/>
              <a:chExt cx="7601003" cy="1149844"/>
            </a:xfrm>
          </p:grpSpPr>
          <p:sp>
            <p:nvSpPr>
              <p:cNvPr id="11" name="Пятиугольник 10"/>
              <p:cNvSpPr/>
              <p:nvPr/>
            </p:nvSpPr>
            <p:spPr>
              <a:xfrm rot="10800000">
                <a:off x="2201999" y="2135"/>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ятиугольник 4"/>
              <p:cNvSpPr/>
              <p:nvPr/>
            </p:nvSpPr>
            <p:spPr>
              <a:xfrm rot="21600000">
                <a:off x="2489463" y="2135"/>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algn="ctr" defTabSz="1244600">
                  <a:spcBef>
                    <a:spcPct val="0"/>
                  </a:spcBef>
                </a:pPr>
                <a:r>
                  <a:rPr lang="ru-RU" sz="2800" b="1" dirty="0">
                    <a:solidFill>
                      <a:prstClr val="white"/>
                    </a:solidFill>
                    <a:ea typeface="Times New Roman" pitchFamily="18" charset="0"/>
                    <a:cs typeface="Times New Roman" pitchFamily="18" charset="0"/>
                  </a:rPr>
                  <a:t>Контрнаступление под Москвой</a:t>
                </a:r>
              </a:p>
              <a:p>
                <a:pPr algn="ctr" defTabSz="1244600">
                  <a:spcBef>
                    <a:spcPct val="0"/>
                  </a:spcBef>
                </a:pPr>
                <a:r>
                  <a:rPr lang="ru-RU" sz="2800" b="1" dirty="0">
                    <a:solidFill>
                      <a:prstClr val="white"/>
                    </a:solidFill>
                    <a:ea typeface="Times New Roman" pitchFamily="18" charset="0"/>
                    <a:cs typeface="Times New Roman" pitchFamily="18" charset="0"/>
                  </a:rPr>
                  <a:t>(5 декабря 1941 г. – 7 января 1942 г.)</a:t>
                </a:r>
                <a:endParaRPr lang="ru-RU" sz="2800" b="1" dirty="0">
                  <a:solidFill>
                    <a:prstClr val="white"/>
                  </a:solidFill>
                </a:endParaRPr>
              </a:p>
            </p:txBody>
          </p:sp>
        </p:grpSp>
        <p:sp>
          <p:nvSpPr>
            <p:cNvPr id="21" name="Стрелка вниз 20"/>
            <p:cNvSpPr/>
            <p:nvPr/>
          </p:nvSpPr>
          <p:spPr>
            <a:xfrm>
              <a:off x="4286248" y="3143248"/>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prstClr val="white"/>
                </a:solidFill>
              </a:endParaRPr>
            </a:p>
          </p:txBody>
        </p:sp>
      </p:grpSp>
      <p:grpSp>
        <p:nvGrpSpPr>
          <p:cNvPr id="20" name="Группа 19"/>
          <p:cNvGrpSpPr/>
          <p:nvPr/>
        </p:nvGrpSpPr>
        <p:grpSpPr>
          <a:xfrm>
            <a:off x="486000" y="1571612"/>
            <a:ext cx="8172000" cy="1649910"/>
            <a:chOff x="486000" y="1571612"/>
            <a:chExt cx="8172000" cy="1649910"/>
          </a:xfrm>
        </p:grpSpPr>
        <p:grpSp>
          <p:nvGrpSpPr>
            <p:cNvPr id="13" name="Группа 12"/>
            <p:cNvGrpSpPr/>
            <p:nvPr/>
          </p:nvGrpSpPr>
          <p:grpSpPr>
            <a:xfrm>
              <a:off x="486000" y="2071678"/>
              <a:ext cx="8172000" cy="1149844"/>
              <a:chOff x="2201999" y="1457077"/>
              <a:chExt cx="7601003" cy="1149844"/>
            </a:xfrm>
          </p:grpSpPr>
          <p:sp>
            <p:nvSpPr>
              <p:cNvPr id="14" name="Пятиугольник 13"/>
              <p:cNvSpPr/>
              <p:nvPr/>
            </p:nvSpPr>
            <p:spPr>
              <a:xfrm rot="10800000">
                <a:off x="2201999" y="1457077"/>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ятиугольник 4"/>
              <p:cNvSpPr/>
              <p:nvPr/>
            </p:nvSpPr>
            <p:spPr>
              <a:xfrm rot="21600000">
                <a:off x="2489463" y="1457077"/>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algn="ctr" defTabSz="1244600">
                  <a:lnSpc>
                    <a:spcPct val="90000"/>
                  </a:lnSpc>
                  <a:spcBef>
                    <a:spcPct val="0"/>
                  </a:spcBef>
                  <a:spcAft>
                    <a:spcPct val="35000"/>
                  </a:spcAft>
                </a:pPr>
                <a:r>
                  <a:rPr lang="ru-RU" sz="2800" b="1" dirty="0">
                    <a:solidFill>
                      <a:prstClr val="white"/>
                    </a:solidFill>
                    <a:ea typeface="Times New Roman" pitchFamily="18" charset="0"/>
                    <a:cs typeface="Times New Roman" pitchFamily="18" charset="0"/>
                  </a:rPr>
                  <a:t>Стратегическая оборонительная операция (30 сентября – 5 декабря 1941 г.)</a:t>
                </a:r>
                <a:endParaRPr lang="ru-RU" sz="2800" b="1" dirty="0">
                  <a:solidFill>
                    <a:prstClr val="white"/>
                  </a:solidFill>
                </a:endParaRPr>
              </a:p>
            </p:txBody>
          </p:sp>
        </p:grpSp>
        <p:sp>
          <p:nvSpPr>
            <p:cNvPr id="23" name="Стрелка вниз 22"/>
            <p:cNvSpPr/>
            <p:nvPr/>
          </p:nvSpPr>
          <p:spPr>
            <a:xfrm>
              <a:off x="4286248" y="1571612"/>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prstClr val="white"/>
                </a:solidFill>
              </a:endParaRPr>
            </a:p>
          </p:txBody>
        </p:sp>
      </p:grpSp>
      <p:sp>
        <p:nvSpPr>
          <p:cNvPr id="5" name="TextBox 4"/>
          <p:cNvSpPr txBox="1"/>
          <p:nvPr/>
        </p:nvSpPr>
        <p:spPr>
          <a:xfrm>
            <a:off x="238923" y="-24"/>
            <a:ext cx="8838510" cy="1446550"/>
          </a:xfrm>
          <a:prstGeom prst="rect">
            <a:avLst/>
          </a:prstGeom>
          <a:noFill/>
        </p:spPr>
        <p:txBody>
          <a:bodyPr wrap="none" rtlCol="0">
            <a:spAutoFit/>
          </a:bodyPr>
          <a:lstStyle/>
          <a:p>
            <a:r>
              <a:rPr lang="ru-RU" sz="8800" b="1" dirty="0">
                <a:ln w="19050">
                  <a:solidFill>
                    <a:prstClr val="white"/>
                  </a:solidFill>
                </a:ln>
                <a:solidFill>
                  <a:srgbClr val="C00000"/>
                </a:solidFill>
                <a:effectLst>
                  <a:glow rad="101600">
                    <a:prstClr val="black">
                      <a:alpha val="60000"/>
                    </a:prstClr>
                  </a:glow>
                </a:effectLst>
                <a:latin typeface="arial curive" panose="020B0604020202020204" pitchFamily="34" charset="0"/>
                <a:ea typeface="arial curive" panose="020B0604020202020204" pitchFamily="34" charset="0"/>
                <a:cs typeface="arial curive" panose="020B0604020202020204" pitchFamily="34" charset="0"/>
              </a:rPr>
              <a:t>Битва за Москву</a:t>
            </a:r>
          </a:p>
        </p:txBody>
      </p:sp>
    </p:spTree>
    <p:extLst>
      <p:ext uri="{BB962C8B-B14F-4D97-AF65-F5344CB8AC3E}">
        <p14:creationId xmlns:p14="http://schemas.microsoft.com/office/powerpoint/2010/main" val="37725535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fill="hold"/>
                                        <p:tgtEl>
                                          <p:spTgt spid="24"/>
                                        </p:tgtEl>
                                        <p:attrNameLst>
                                          <p:attrName>ppt_x</p:attrName>
                                        </p:attrNameLst>
                                      </p:cBhvr>
                                      <p:tavLst>
                                        <p:tav tm="0">
                                          <p:val>
                                            <p:strVal val="#ppt_x"/>
                                          </p:val>
                                        </p:tav>
                                        <p:tav tm="100000">
                                          <p:val>
                                            <p:strVal val="#ppt_x"/>
                                          </p:val>
                                        </p:tav>
                                      </p:tavLst>
                                    </p:anim>
                                    <p:anim calcmode="lin" valueType="num">
                                      <p:cBhvr additive="base">
                                        <p:cTn id="17" dur="1000" fill="hold"/>
                                        <p:tgtEl>
                                          <p:spTgt spid="24"/>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fill="hold"/>
                                        <p:tgtEl>
                                          <p:spTgt spid="19"/>
                                        </p:tgtEl>
                                        <p:attrNameLst>
                                          <p:attrName>ppt_x</p:attrName>
                                        </p:attrNameLst>
                                      </p:cBhvr>
                                      <p:tavLst>
                                        <p:tav tm="0">
                                          <p:val>
                                            <p:strVal val="#ppt_x"/>
                                          </p:val>
                                        </p:tav>
                                        <p:tav tm="100000">
                                          <p:val>
                                            <p:strVal val="#ppt_x"/>
                                          </p:val>
                                        </p:tav>
                                      </p:tavLst>
                                    </p:anim>
                                    <p:anim calcmode="lin" valueType="num">
                                      <p:cBhvr additive="base">
                                        <p:cTn id="2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Без названия.mp3">
            <a:hlinkClick r:id="" action="ppaction://media"/>
          </p:cNvPr>
          <p:cNvPicPr>
            <a:picLocks noRot="1" noChangeAspect="1"/>
          </p:cNvPicPr>
          <p:nvPr>
            <a:audioFile r:link="rId1"/>
          </p:nvPr>
        </p:nvPicPr>
        <p:blipFill>
          <a:blip r:embed="rId3"/>
          <a:stretch>
            <a:fillRect/>
          </a:stretch>
        </p:blipFill>
        <p:spPr>
          <a:xfrm>
            <a:off x="8143900" y="6429396"/>
            <a:ext cx="304800" cy="304800"/>
          </a:xfrm>
          <a:prstGeom prst="rect">
            <a:avLst/>
          </a:prstGeom>
        </p:spPr>
      </p:pic>
      <p:pic>
        <p:nvPicPr>
          <p:cNvPr id="7" name="Рисунок 6" descr="flamesanimjl0.gif"/>
          <p:cNvPicPr>
            <a:picLocks noChangeAspect="1"/>
          </p:cNvPicPr>
          <p:nvPr/>
        </p:nvPicPr>
        <p:blipFill>
          <a:blip r:embed="rId4"/>
          <a:stretch>
            <a:fillRect/>
          </a:stretch>
        </p:blipFill>
        <p:spPr>
          <a:xfrm>
            <a:off x="0" y="0"/>
            <a:ext cx="9144000" cy="6858000"/>
          </a:xfrm>
          <a:prstGeom prst="rect">
            <a:avLst/>
          </a:prstGeom>
        </p:spPr>
      </p:pic>
      <p:sp>
        <p:nvSpPr>
          <p:cNvPr id="2" name="Прямоугольник 1"/>
          <p:cNvSpPr/>
          <p:nvPr/>
        </p:nvSpPr>
        <p:spPr>
          <a:xfrm>
            <a:off x="108000" y="36964"/>
            <a:ext cx="8928000" cy="2677656"/>
          </a:xfrm>
          <a:prstGeom prst="rect">
            <a:avLst/>
          </a:prstGeom>
        </p:spPr>
        <p:txBody>
          <a:bodyPr wrap="square">
            <a:spAutoFit/>
          </a:bodyPr>
          <a:lstStyle/>
          <a:p>
            <a:pPr algn="just"/>
            <a:r>
              <a:rPr lang="ru-RU" sz="2400" dirty="0">
                <a:solidFill>
                  <a:prstClr val="white"/>
                </a:solidFill>
                <a:latin typeface="Comic Sans MS" panose="030F0702030302020204" pitchFamily="66" charset="0"/>
              </a:rPr>
              <a:t>«Первоочередной целью отныне является война с Россией, исход которой должен решить судьбу мира. Нечто меня не испугает. Никакие так называемые нормы международного права, никакие договоры не удержат меня оттого, чтобы использовать представившееся мне преимущество. Грядущая война будет неслыханно кровавой и жестокой».</a:t>
            </a:r>
          </a:p>
        </p:txBody>
      </p:sp>
      <p:sp>
        <p:nvSpPr>
          <p:cNvPr id="3" name="Прямоугольник 2"/>
          <p:cNvSpPr/>
          <p:nvPr/>
        </p:nvSpPr>
        <p:spPr>
          <a:xfrm>
            <a:off x="6000760" y="2714620"/>
            <a:ext cx="2728504" cy="523220"/>
          </a:xfrm>
          <a:prstGeom prst="rect">
            <a:avLst/>
          </a:prstGeom>
        </p:spPr>
        <p:txBody>
          <a:bodyPr wrap="none">
            <a:spAutoFit/>
          </a:bodyPr>
          <a:lstStyle/>
          <a:p>
            <a:pPr algn="just"/>
            <a:r>
              <a:rPr lang="ru-RU" sz="2800" dirty="0">
                <a:solidFill>
                  <a:prstClr val="white"/>
                </a:solidFill>
              </a:rPr>
              <a:t>(Адольф Гитлер) </a:t>
            </a:r>
          </a:p>
        </p:txBody>
      </p:sp>
      <p:grpSp>
        <p:nvGrpSpPr>
          <p:cNvPr id="14" name="Группа 13"/>
          <p:cNvGrpSpPr/>
          <p:nvPr/>
        </p:nvGrpSpPr>
        <p:grpSpPr>
          <a:xfrm>
            <a:off x="0" y="3325676"/>
            <a:ext cx="9144032" cy="3389460"/>
            <a:chOff x="-32" y="3254238"/>
            <a:chExt cx="9144064" cy="3389472"/>
          </a:xfrm>
        </p:grpSpPr>
        <p:pic>
          <p:nvPicPr>
            <p:cNvPr id="35844" name="Picture 4" descr="http://historic.ru/news/item/f00/s15/n0001537/pic/0000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 y="3254238"/>
              <a:ext cx="2436903" cy="3389472"/>
            </a:xfrm>
            <a:prstGeom prst="rect">
              <a:avLst/>
            </a:prstGeom>
            <a:noFill/>
            <a:ln>
              <a:solidFill>
                <a:schemeClr val="tx1"/>
              </a:solidFill>
            </a:ln>
          </p:spPr>
        </p:pic>
        <p:pic>
          <p:nvPicPr>
            <p:cNvPr id="35850" name="Picture 10" descr="Бенито Муссолини"/>
            <p:cNvPicPr>
              <a:picLocks noChangeAspect="1" noChangeArrowheads="1"/>
            </p:cNvPicPr>
            <p:nvPr/>
          </p:nvPicPr>
          <p:blipFill>
            <a:blip r:embed="rId6"/>
            <a:srcRect/>
            <a:stretch>
              <a:fillRect/>
            </a:stretch>
          </p:blipFill>
          <p:spPr bwMode="auto">
            <a:xfrm>
              <a:off x="2428858" y="3259710"/>
              <a:ext cx="2410256" cy="3384000"/>
            </a:xfrm>
            <a:prstGeom prst="rect">
              <a:avLst/>
            </a:prstGeom>
            <a:noFill/>
            <a:ln>
              <a:solidFill>
                <a:schemeClr val="tx1"/>
              </a:solidFill>
            </a:ln>
          </p:spPr>
        </p:pic>
        <p:pic>
          <p:nvPicPr>
            <p:cNvPr id="35852" name="Picture 12" descr="http://bigpicture.ru/wp-content/uploads/2009/09/29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6314" y="3259710"/>
              <a:ext cx="2352001" cy="3384000"/>
            </a:xfrm>
            <a:prstGeom prst="rect">
              <a:avLst/>
            </a:prstGeom>
            <a:noFill/>
            <a:ln>
              <a:solidFill>
                <a:schemeClr val="tx1"/>
              </a:solidFill>
            </a:ln>
          </p:spPr>
        </p:pic>
        <p:pic>
          <p:nvPicPr>
            <p:cNvPr id="35854" name="Picture 14" descr="http://tsushima.su/uploads/wars/ww2/pr/hitl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8029" y="3259710"/>
              <a:ext cx="2216003" cy="3384000"/>
            </a:xfrm>
            <a:prstGeom prst="rect">
              <a:avLst/>
            </a:prstGeom>
            <a:noFill/>
            <a:ln>
              <a:solidFill>
                <a:schemeClr val="tx1"/>
              </a:solidFill>
            </a:ln>
          </p:spPr>
        </p:pic>
      </p:grpSp>
    </p:spTree>
    <p:extLst>
      <p:ext uri="{BB962C8B-B14F-4D97-AF65-F5344CB8AC3E}">
        <p14:creationId xmlns:p14="http://schemas.microsoft.com/office/powerpoint/2010/main" val="26126400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3"/>
          <a:stretch>
            <a:fillRect/>
          </a:stretch>
        </p:blipFill>
        <p:spPr>
          <a:xfrm>
            <a:off x="0" y="0"/>
            <a:ext cx="9144000" cy="6858000"/>
          </a:xfrm>
          <a:prstGeom prst="rect">
            <a:avLst/>
          </a:prstGeom>
        </p:spPr>
      </p:pic>
      <p:pic>
        <p:nvPicPr>
          <p:cNvPr id="10" name="Рисунок 9" descr="Bundesarchiv_Bild_101I-209-0076-02%2C_Russland%2C_Georg-Hans_Reinhardt%2C_Walter_Kr%C3%BCger.jpg"/>
          <p:cNvPicPr>
            <a:picLocks noChangeAspect="1"/>
          </p:cNvPicPr>
          <p:nvPr/>
        </p:nvPicPr>
        <p:blipFill>
          <a:blip r:embed="rId4" cstate="email">
            <a:extLst>
              <a:ext uri="{28A0092B-C50C-407E-A947-70E740481C1C}">
                <a14:useLocalDpi xmlns:a14="http://schemas.microsoft.com/office/drawing/2010/main"/>
              </a:ext>
            </a:extLst>
          </a:blip>
          <a:srcRect b="6542"/>
          <a:stretch>
            <a:fillRect/>
          </a:stretch>
        </p:blipFill>
        <p:spPr>
          <a:xfrm>
            <a:off x="5940152" y="954083"/>
            <a:ext cx="2730694" cy="1700313"/>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9" name="Рисунок 8" descr="417px-Bundesarchiv_Bild_146-1985-037-34A%2C_Russland%2C_Generaloberst_Adolf_Strau%C3%9F.jpg"/>
          <p:cNvPicPr>
            <a:picLocks noChangeAspect="1"/>
          </p:cNvPicPr>
          <p:nvPr/>
        </p:nvPicPr>
        <p:blipFill>
          <a:blip r:embed="rId5" cstate="email">
            <a:extLst>
              <a:ext uri="{28A0092B-C50C-407E-A947-70E740481C1C}">
                <a14:useLocalDpi xmlns:a14="http://schemas.microsoft.com/office/drawing/2010/main"/>
              </a:ext>
            </a:extLst>
          </a:blip>
          <a:srcRect t="1042" r="4236" b="1041"/>
          <a:stretch>
            <a:fillRect/>
          </a:stretch>
        </p:blipFill>
        <p:spPr>
          <a:xfrm flipH="1">
            <a:off x="971600" y="944101"/>
            <a:ext cx="1362271" cy="2000836"/>
          </a:xfrm>
          <a:prstGeom prst="rect">
            <a:avLst/>
          </a:prstGeom>
          <a:solidFill>
            <a:schemeClr val="accent1">
              <a:alpha val="39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 name="Рисунок 1" descr="05S0117i.bm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88402">
            <a:off x="3630355" y="1048200"/>
            <a:ext cx="1443745" cy="1606749"/>
          </a:xfrm>
          <a:prstGeom prst="rect">
            <a:avLst/>
          </a:prstGeom>
          <a:noFill/>
          <a:ln>
            <a:noFill/>
          </a:ln>
        </p:spPr>
      </p:pic>
      <p:sp>
        <p:nvSpPr>
          <p:cNvPr id="6" name="Прямоугольник 5"/>
          <p:cNvSpPr/>
          <p:nvPr/>
        </p:nvSpPr>
        <p:spPr>
          <a:xfrm>
            <a:off x="0" y="-24"/>
            <a:ext cx="9144000" cy="954107"/>
          </a:xfrm>
          <a:prstGeom prst="rect">
            <a:avLst/>
          </a:prstGeom>
        </p:spPr>
        <p:txBody>
          <a:bodyPr wrap="square">
            <a:spAutoFit/>
          </a:bodyPr>
          <a:lstStyle/>
          <a:p>
            <a:pPr algn="ctr"/>
            <a:r>
              <a:rPr lang="ru-RU" sz="2800" b="1" dirty="0">
                <a:solidFill>
                  <a:prstClr val="white"/>
                </a:solidFill>
              </a:rPr>
              <a:t>18 декабря 1940 г. немецким командованием подписан план нападения Германии на СССР-«Барбаросса». </a:t>
            </a:r>
          </a:p>
        </p:txBody>
      </p:sp>
      <p:sp>
        <p:nvSpPr>
          <p:cNvPr id="8" name="Прямоугольник 7"/>
          <p:cNvSpPr/>
          <p:nvPr/>
        </p:nvSpPr>
        <p:spPr>
          <a:xfrm>
            <a:off x="116834" y="3068960"/>
            <a:ext cx="9144000" cy="954107"/>
          </a:xfrm>
          <a:prstGeom prst="rect">
            <a:avLst/>
          </a:prstGeom>
        </p:spPr>
        <p:txBody>
          <a:bodyPr wrap="square">
            <a:spAutoFit/>
          </a:bodyPr>
          <a:lstStyle/>
          <a:p>
            <a:pPr algn="ctr"/>
            <a:r>
              <a:rPr lang="ru-RU" sz="2800" b="1" dirty="0">
                <a:solidFill>
                  <a:prstClr val="white"/>
                </a:solidFill>
              </a:rPr>
              <a:t>Под утро 22 июня 1941 года, нарушив договор о ненападении, фашистская Германия вторглась в СССР. </a:t>
            </a:r>
          </a:p>
        </p:txBody>
      </p:sp>
      <p:pic>
        <p:nvPicPr>
          <p:cNvPr id="11" name="Picture 2" descr="C:\Documents and Settings\Admin\Рабочий стол\Новая папка\2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37078" y="3933056"/>
            <a:ext cx="1743502" cy="2399833"/>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1304824" y="6290156"/>
            <a:ext cx="6534353" cy="523220"/>
          </a:xfrm>
          <a:prstGeom prst="rect">
            <a:avLst/>
          </a:prstGeom>
        </p:spPr>
        <p:txBody>
          <a:bodyPr wrap="none">
            <a:spAutoFit/>
          </a:bodyPr>
          <a:lstStyle/>
          <a:p>
            <a:r>
              <a:rPr lang="ru-RU" sz="2800" b="1" dirty="0">
                <a:solidFill>
                  <a:prstClr val="black"/>
                </a:solidFill>
              </a:rPr>
              <a:t>Началась Великая Отечественная </a:t>
            </a:r>
            <a:r>
              <a:rPr lang="ru-RU" sz="2800" b="1" dirty="0" smtClean="0">
                <a:solidFill>
                  <a:prstClr val="black"/>
                </a:solidFill>
              </a:rPr>
              <a:t>война</a:t>
            </a:r>
            <a:endParaRPr lang="ru-RU" sz="2800" b="1" dirty="0">
              <a:solidFill>
                <a:prstClr val="black"/>
              </a:solidFill>
            </a:endParaRPr>
          </a:p>
        </p:txBody>
      </p:sp>
    </p:spTree>
    <p:extLst>
      <p:ext uri="{BB962C8B-B14F-4D97-AF65-F5344CB8AC3E}">
        <p14:creationId xmlns:p14="http://schemas.microsoft.com/office/powerpoint/2010/main" val="11021057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2000" fill="hold"/>
                                        <p:tgtEl>
                                          <p:spTgt spid="12"/>
                                        </p:tgtEl>
                                        <p:attrNameLst>
                                          <p:attrName>fillcolor</p:attrName>
                                        </p:attrNameLst>
                                      </p:cBhvr>
                                      <p:to>
                                        <a:schemeClr val="accent2"/>
                                      </p:to>
                                    </p:animClr>
                                    <p:set>
                                      <p:cBhvr>
                                        <p:cTn id="16" dur="2000" fill="hold"/>
                                        <p:tgtEl>
                                          <p:spTgt spid="12"/>
                                        </p:tgtEl>
                                        <p:attrNameLst>
                                          <p:attrName>fill.type</p:attrName>
                                        </p:attrNameLst>
                                      </p:cBhvr>
                                      <p:to>
                                        <p:strVal val="solid"/>
                                      </p:to>
                                    </p:set>
                                    <p:set>
                                      <p:cBhvr>
                                        <p:cTn id="17" dur="2000" fill="hold"/>
                                        <p:tgtEl>
                                          <p:spTgt spid="12"/>
                                        </p:tgtEl>
                                        <p:attrNameLst>
                                          <p:attrName>fill.on</p:attrName>
                                        </p:attrNameLst>
                                      </p:cBhvr>
                                      <p:to>
                                        <p:strVal val="true"/>
                                      </p:to>
                                    </p:se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691680" y="71414"/>
            <a:ext cx="7344320" cy="2246769"/>
          </a:xfrm>
          <a:prstGeom prst="rect">
            <a:avLst/>
          </a:prstGeom>
        </p:spPr>
        <p:txBody>
          <a:bodyPr wrap="square">
            <a:spAutoFit/>
          </a:bodyPr>
          <a:lstStyle/>
          <a:p>
            <a:pPr algn="just"/>
            <a:r>
              <a:rPr lang="ru-RU" sz="2000" dirty="0">
                <a:solidFill>
                  <a:prstClr val="white"/>
                </a:solidFill>
                <a:latin typeface="Monotype Corsiva" pitchFamily="66" charset="0"/>
              </a:rPr>
              <a:t>«В целом теперь можно сказать, что задача разгрома главных сил русской армии перед реками Западная Двина и Днепр выполнена... Восточнее... мы можем встретить сопротивление лишь отдельных групп, из которых каждая в отдельности по своей численности не может серьезно помешать наступлению герман­ских войск. Поэтому не будет преувеличением, если я скажу, что кампания против России была выиграна в течение 14 дней».</a:t>
            </a:r>
          </a:p>
        </p:txBody>
      </p:sp>
      <p:sp>
        <p:nvSpPr>
          <p:cNvPr id="4" name="Прямоугольник 3"/>
          <p:cNvSpPr/>
          <p:nvPr/>
        </p:nvSpPr>
        <p:spPr>
          <a:xfrm>
            <a:off x="1403648" y="2164294"/>
            <a:ext cx="4216185" cy="307777"/>
          </a:xfrm>
          <a:prstGeom prst="rect">
            <a:avLst/>
          </a:prstGeom>
        </p:spPr>
        <p:txBody>
          <a:bodyPr wrap="square">
            <a:spAutoFit/>
          </a:bodyPr>
          <a:lstStyle/>
          <a:p>
            <a:r>
              <a:rPr lang="ru-RU" sz="1400" dirty="0">
                <a:solidFill>
                  <a:srgbClr val="FFC000"/>
                </a:solidFill>
              </a:rPr>
              <a:t>(генерал-полковник Гальдер) </a:t>
            </a:r>
          </a:p>
        </p:txBody>
      </p:sp>
      <p:pic>
        <p:nvPicPr>
          <p:cNvPr id="31748" name="Picture 4" descr="http://www.hrono.ru/img/portrety/brauchitsch_walth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661" y="116632"/>
            <a:ext cx="1519980" cy="1842400"/>
          </a:xfrm>
          <a:prstGeom prst="rect">
            <a:avLst/>
          </a:prstGeom>
          <a:ln w="88900" cap="sq" cmpd="thickThin">
            <a:solidFill>
              <a:srgbClr val="000000"/>
            </a:solidFill>
            <a:prstDash val="solid"/>
            <a:miter lim="800000"/>
          </a:ln>
          <a:effectLst>
            <a:innerShdw blurRad="76200">
              <a:srgbClr val="000000"/>
            </a:innerShdw>
          </a:effectLst>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393" y="2318182"/>
            <a:ext cx="557041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6" y="1553406"/>
            <a:ext cx="4176464" cy="277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39773" y="4008701"/>
            <a:ext cx="2648649" cy="16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1500" y="5452642"/>
            <a:ext cx="9036496" cy="1384995"/>
          </a:xfrm>
          <a:prstGeom prst="rect">
            <a:avLst/>
          </a:prstGeom>
        </p:spPr>
        <p:txBody>
          <a:bodyPr wrap="square">
            <a:spAutoFit/>
          </a:bodyPr>
          <a:lstStyle/>
          <a:p>
            <a:pPr lvl="0" algn="ctr"/>
            <a:r>
              <a:rPr lang="ru-RU" sz="2800" b="1" dirty="0"/>
              <a:t>Двухмесячное сражение за Смоленск, оборона Киева (70 дней), Одессы (73 дня) срывали график немецкого наступления.</a:t>
            </a:r>
          </a:p>
        </p:txBody>
      </p:sp>
    </p:spTree>
    <p:extLst>
      <p:ext uri="{BB962C8B-B14F-4D97-AF65-F5344CB8AC3E}">
        <p14:creationId xmlns:p14="http://schemas.microsoft.com/office/powerpoint/2010/main" val="12755209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a:stretch>
            <a:fillRect/>
          </a:stretch>
        </p:blipFill>
        <p:spPr>
          <a:xfrm>
            <a:off x="0" y="0"/>
            <a:ext cx="9144000" cy="6858000"/>
          </a:xfrm>
          <a:prstGeom prst="rect">
            <a:avLst/>
          </a:prstGeom>
        </p:spPr>
      </p:pic>
      <p:sp>
        <p:nvSpPr>
          <p:cNvPr id="7171" name="Rectangle 3"/>
          <p:cNvSpPr>
            <a:spLocks noGrp="1" noChangeArrowheads="1"/>
          </p:cNvSpPr>
          <p:nvPr>
            <p:ph type="body" sz="half" idx="4294967295"/>
          </p:nvPr>
        </p:nvSpPr>
        <p:spPr>
          <a:xfrm>
            <a:off x="179512" y="260648"/>
            <a:ext cx="5003800" cy="4530725"/>
          </a:xfrm>
        </p:spPr>
        <p:txBody>
          <a:bodyPr/>
          <a:lstStyle/>
          <a:p>
            <a:pPr>
              <a:lnSpc>
                <a:spcPct val="90000"/>
              </a:lnSpc>
              <a:buFont typeface="Wingdings" pitchFamily="2" charset="2"/>
              <a:buNone/>
            </a:pPr>
            <a:r>
              <a:rPr lang="ru-RU" altLang="ru-RU" sz="2000" dirty="0"/>
              <a:t>На центральном направлении 6 сентября 1941г. Гитлер отдал приказ о подготовке генерального наступления на Москву.</a:t>
            </a:r>
          </a:p>
          <a:p>
            <a:pPr>
              <a:lnSpc>
                <a:spcPct val="90000"/>
              </a:lnSpc>
              <a:buNone/>
            </a:pPr>
            <a:r>
              <a:rPr lang="ru-RU" altLang="ru-RU" sz="2000" dirty="0"/>
              <a:t>15 сентября 1941 г. - утвержден план операции «Тайфун» (взятие столицы СССР – Москвы).</a:t>
            </a:r>
          </a:p>
          <a:p>
            <a:pPr>
              <a:lnSpc>
                <a:spcPct val="90000"/>
              </a:lnSpc>
              <a:buFont typeface="Wingdings" pitchFamily="2" charset="2"/>
              <a:buNone/>
            </a:pPr>
            <a:r>
              <a:rPr lang="ru-RU" altLang="ru-RU" sz="2000" dirty="0" smtClean="0"/>
              <a:t>24 </a:t>
            </a:r>
            <a:r>
              <a:rPr lang="ru-RU" altLang="ru-RU" sz="2000" dirty="0"/>
              <a:t>сентября 1941г. Командующий немецкой группой армий «Центр» внёс последние коррективы в план операции </a:t>
            </a:r>
            <a:r>
              <a:rPr lang="ru-RU" altLang="ru-RU" sz="2000" b="1" dirty="0">
                <a:hlinkClick r:id="rId3"/>
              </a:rPr>
              <a:t>«Тайфун»</a:t>
            </a:r>
            <a:r>
              <a:rPr lang="ru-RU" altLang="ru-RU" sz="2000" dirty="0">
                <a:hlinkClick r:id="rId3"/>
              </a:rPr>
              <a:t>- </a:t>
            </a:r>
            <a:r>
              <a:rPr lang="ru-RU" altLang="ru-RU" sz="2000" dirty="0"/>
              <a:t>наступления фашистских войск, которое должно было завершиться штурмом и взятием Москвы.</a:t>
            </a:r>
            <a:endParaRPr lang="ru-RU" altLang="ru-RU" sz="2000" b="1" dirty="0"/>
          </a:p>
        </p:txBody>
      </p:sp>
      <p:pic>
        <p:nvPicPr>
          <p:cNvPr id="7175" name="Picture 7" descr="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188640"/>
            <a:ext cx="3025775" cy="3598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22457" y="4118346"/>
            <a:ext cx="4643470" cy="2031325"/>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solidFill>
                    <a:prstClr val="white">
                      <a:lumMod val="50000"/>
                    </a:prstClr>
                  </a:solidFill>
                </a:ln>
                <a:solidFill>
                  <a:prstClr val="black"/>
                </a:solidFill>
                <a:effectLst/>
                <a:uLnTx/>
                <a:uFillTx/>
                <a:latin typeface="Calibri"/>
                <a:ea typeface="+mn-ea"/>
                <a:cs typeface="+mn-cs"/>
              </a:rPr>
              <a:t>О долгожданной победе  Адольф Гитлер собирался оповестить мир с трибуны Красной площади. Намечал офицерский бал, награждение «победителей», спец выпуски газет. Для будущих участников нацистского парада в Москве завезли  парадное обмундирование.</a:t>
            </a:r>
          </a:p>
        </p:txBody>
      </p:sp>
      <p:pic>
        <p:nvPicPr>
          <p:cNvPr id="7" name="Picture 2" descr="G:\ВОв картинки\горящие украинские хаты.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4509120"/>
            <a:ext cx="3981936" cy="1970229"/>
          </a:xfrm>
          <a:prstGeom prst="rect">
            <a:avLst/>
          </a:prstGeom>
          <a:ln w="190500" cap="sq">
            <a:solidFill>
              <a:sysClr val="window" lastClr="FFFFFF">
                <a:lumMod val="50000"/>
              </a:sys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528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flamesanimjl0.gif"/>
          <p:cNvPicPr>
            <a:picLocks noChangeAspect="1"/>
          </p:cNvPicPr>
          <p:nvPr/>
        </p:nvPicPr>
        <p:blipFill>
          <a:blip r:embed="rId2"/>
          <a:stretch>
            <a:fillRect/>
          </a:stretch>
        </p:blipFill>
        <p:spPr>
          <a:xfrm>
            <a:off x="0" y="0"/>
            <a:ext cx="9144000" cy="6858000"/>
          </a:xfrm>
          <a:prstGeom prst="rect">
            <a:avLst/>
          </a:prstGeom>
        </p:spPr>
      </p:pic>
      <p:sp>
        <p:nvSpPr>
          <p:cNvPr id="8196" name="Rectangle 4"/>
          <p:cNvSpPr>
            <a:spLocks noGrp="1" noChangeArrowheads="1"/>
          </p:cNvSpPr>
          <p:nvPr>
            <p:ph type="title"/>
          </p:nvPr>
        </p:nvSpPr>
        <p:spPr>
          <a:xfrm>
            <a:off x="468313" y="116632"/>
            <a:ext cx="8156575" cy="576064"/>
          </a:xfrm>
          <a:noFill/>
          <a:ln>
            <a:noFill/>
          </a:ln>
        </p:spPr>
        <p:txBody>
          <a:bodyPr/>
          <a:lstStyle/>
          <a:p>
            <a:pPr eaLnBrk="1" hangingPunct="1">
              <a:defRPr/>
            </a:pPr>
            <a:r>
              <a:rPr lang="ru-RU" sz="4000" b="1" dirty="0" smtClean="0">
                <a:solidFill>
                  <a:srgbClr val="C00000"/>
                </a:solidFill>
                <a:effectLst>
                  <a:glow rad="63500">
                    <a:schemeClr val="bg1">
                      <a:alpha val="40000"/>
                    </a:schemeClr>
                  </a:glow>
                  <a:outerShdw blurRad="38100" dist="38100" dir="2700000" algn="tl">
                    <a:srgbClr val="000000"/>
                  </a:outerShdw>
                </a:effectLst>
              </a:rPr>
              <a:t>Операция «ТАЙФУН»</a:t>
            </a:r>
          </a:p>
        </p:txBody>
      </p:sp>
      <p:pic>
        <p:nvPicPr>
          <p:cNvPr id="3075" name="Picture 15" descr="02"/>
          <p:cNvPicPr>
            <a:picLocks noGrp="1" noChangeAspect="1" noChangeArrowheads="1"/>
          </p:cNvPicPr>
          <p:nvPr>
            <p:ph sz="half" idx="1"/>
          </p:nvPr>
        </p:nvPicPr>
        <p:blipFill>
          <a:blip r:embed="rId3" cstate="email">
            <a:lum bright="-6000" contrast="12000"/>
            <a:extLst>
              <a:ext uri="{28A0092B-C50C-407E-A947-70E740481C1C}">
                <a14:useLocalDpi xmlns:a14="http://schemas.microsoft.com/office/drawing/2010/main"/>
              </a:ext>
            </a:extLst>
          </a:blip>
          <a:srcRect/>
          <a:stretch>
            <a:fillRect/>
          </a:stretch>
        </p:blipFill>
        <p:spPr>
          <a:xfrm>
            <a:off x="539552" y="908050"/>
            <a:ext cx="4032448" cy="4304605"/>
          </a:xfrm>
          <a:ln w="19050">
            <a:solidFill>
              <a:srgbClr val="0066FF"/>
            </a:solidFill>
            <a:miter lim="800000"/>
            <a:headEnd/>
            <a:tailEnd/>
          </a:ln>
        </p:spPr>
      </p:pic>
      <p:pic>
        <p:nvPicPr>
          <p:cNvPr id="3076" name="Picture 17" descr="генерал-полковник Федор фон Бок в 1939 году"/>
          <p:cNvPicPr>
            <a:picLocks noChangeAspect="1" noChangeArrowheads="1"/>
          </p:cNvPicPr>
          <p:nvPr/>
        </p:nvPicPr>
        <p:blipFill>
          <a:blip r:embed="rId4" cstate="email">
            <a:extLst>
              <a:ext uri="{28A0092B-C50C-407E-A947-70E740481C1C}">
                <a14:useLocalDpi xmlns:a14="http://schemas.microsoft.com/office/drawing/2010/main"/>
              </a:ext>
            </a:extLst>
          </a:blip>
          <a:srcRect r="4811"/>
          <a:stretch>
            <a:fillRect/>
          </a:stretch>
        </p:blipFill>
        <p:spPr bwMode="auto">
          <a:xfrm>
            <a:off x="4932040" y="908050"/>
            <a:ext cx="126047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18" descr="200px-Guenther_von_Kluge_portrait"/>
          <p:cNvPicPr>
            <a:picLocks noChangeAspect="1" noChangeArrowheads="1"/>
          </p:cNvPicPr>
          <p:nvPr/>
        </p:nvPicPr>
        <p:blipFill>
          <a:blip r:embed="rId5" cstate="email">
            <a:lum bright="-2000" contrast="26000"/>
            <a:extLst>
              <a:ext uri="{28A0092B-C50C-407E-A947-70E740481C1C}">
                <a14:useLocalDpi xmlns:a14="http://schemas.microsoft.com/office/drawing/2010/main"/>
              </a:ext>
            </a:extLst>
          </a:blip>
          <a:srcRect/>
          <a:stretch>
            <a:fillRect/>
          </a:stretch>
        </p:blipFill>
        <p:spPr bwMode="auto">
          <a:xfrm>
            <a:off x="6300465" y="908050"/>
            <a:ext cx="122555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20" descr="Konev_iva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4868863"/>
            <a:ext cx="1268413" cy="1728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9" name="Picture 21" descr="Буденный"/>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40328" y="4868863"/>
            <a:ext cx="1190625" cy="1704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0" name="Picture 22" descr="Georgi_Zhukov_in_1940"/>
          <p:cNvPicPr>
            <a:picLocks noChangeAspect="1" noChangeArrowheads="1"/>
          </p:cNvPicPr>
          <p:nvPr/>
        </p:nvPicPr>
        <p:blipFill>
          <a:blip r:embed="rId8" cstate="email">
            <a:lum bright="-6000" contrast="18000"/>
            <a:extLst>
              <a:ext uri="{28A0092B-C50C-407E-A947-70E740481C1C}">
                <a14:useLocalDpi xmlns:a14="http://schemas.microsoft.com/office/drawing/2010/main"/>
              </a:ext>
            </a:extLst>
          </a:blip>
          <a:srcRect/>
          <a:stretch>
            <a:fillRect/>
          </a:stretch>
        </p:blipFill>
        <p:spPr bwMode="auto">
          <a:xfrm>
            <a:off x="6300465" y="4868863"/>
            <a:ext cx="1373188" cy="1716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81" name="Text Box 23"/>
          <p:cNvSpPr txBox="1">
            <a:spLocks noChangeArrowheads="1"/>
          </p:cNvSpPr>
          <p:nvPr/>
        </p:nvSpPr>
        <p:spPr bwMode="auto">
          <a:xfrm>
            <a:off x="4932040" y="4365625"/>
            <a:ext cx="12239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base" hangingPunct="1">
              <a:spcBef>
                <a:spcPct val="20000"/>
              </a:spcBef>
              <a:spcAft>
                <a:spcPct val="0"/>
              </a:spcAft>
            </a:pPr>
            <a:r>
              <a:rPr lang="ru-RU" altLang="ru-RU" sz="800" dirty="0"/>
              <a:t>Генерал </a:t>
            </a:r>
            <a:r>
              <a:rPr lang="ru-RU" altLang="ru-RU" sz="800" dirty="0" err="1"/>
              <a:t>И.С.Конев</a:t>
            </a:r>
            <a:r>
              <a:rPr lang="ru-RU" altLang="ru-RU" sz="800" b="0" dirty="0"/>
              <a:t> командующий Западным фронтом</a:t>
            </a:r>
          </a:p>
          <a:p>
            <a:pPr eaLnBrk="1" fontAlgn="base" hangingPunct="1">
              <a:spcBef>
                <a:spcPct val="50000"/>
              </a:spcBef>
              <a:spcAft>
                <a:spcPct val="0"/>
              </a:spcAft>
            </a:pPr>
            <a:endParaRPr lang="ru-RU" altLang="ru-RU" sz="800" b="0" dirty="0">
              <a:solidFill>
                <a:srgbClr val="FF0000"/>
              </a:solidFill>
            </a:endParaRPr>
          </a:p>
        </p:txBody>
      </p:sp>
      <p:sp>
        <p:nvSpPr>
          <p:cNvPr id="8216" name="Text Box 24"/>
          <p:cNvSpPr txBox="1">
            <a:spLocks noChangeArrowheads="1"/>
          </p:cNvSpPr>
          <p:nvPr/>
        </p:nvSpPr>
        <p:spPr bwMode="auto">
          <a:xfrm>
            <a:off x="6300465" y="4365625"/>
            <a:ext cx="1368425" cy="915988"/>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ru-RU" sz="800" dirty="0">
                <a:effectLst>
                  <a:outerShdw blurRad="38100" dist="38100" dir="2700000" algn="tl">
                    <a:srgbClr val="000000"/>
                  </a:outerShdw>
                </a:effectLst>
              </a:rPr>
              <a:t>          </a:t>
            </a:r>
            <a:r>
              <a:rPr lang="ru-RU" sz="800" b="1" dirty="0"/>
              <a:t>ЖУКОВ Г. К.</a:t>
            </a:r>
          </a:p>
          <a:p>
            <a:pPr algn="ctr" fontAlgn="base">
              <a:spcBef>
                <a:spcPct val="0"/>
              </a:spcBef>
              <a:spcAft>
                <a:spcPct val="0"/>
              </a:spcAft>
              <a:defRPr/>
            </a:pPr>
            <a:r>
              <a:rPr lang="ru-RU" sz="800" dirty="0"/>
              <a:t>      Командующий Западным фронтом</a:t>
            </a:r>
          </a:p>
          <a:p>
            <a:pPr fontAlgn="base">
              <a:spcBef>
                <a:spcPct val="50000"/>
              </a:spcBef>
              <a:spcAft>
                <a:spcPct val="0"/>
              </a:spcAft>
              <a:defRPr/>
            </a:pPr>
            <a:endParaRPr lang="ru-RU" sz="2000" b="1" dirty="0"/>
          </a:p>
        </p:txBody>
      </p:sp>
      <p:sp>
        <p:nvSpPr>
          <p:cNvPr id="8217" name="Text Box 25"/>
          <p:cNvSpPr txBox="1">
            <a:spLocks noChangeArrowheads="1"/>
          </p:cNvSpPr>
          <p:nvPr/>
        </p:nvSpPr>
        <p:spPr bwMode="auto">
          <a:xfrm>
            <a:off x="7668890" y="4365625"/>
            <a:ext cx="1403350" cy="642938"/>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ru-RU" sz="800" b="1" dirty="0"/>
              <a:t>Генерал Буденный С.М</a:t>
            </a:r>
            <a:r>
              <a:rPr lang="ru-RU" sz="800" dirty="0"/>
              <a:t>.</a:t>
            </a:r>
          </a:p>
          <a:p>
            <a:pPr algn="ctr" fontAlgn="base">
              <a:spcBef>
                <a:spcPct val="0"/>
              </a:spcBef>
              <a:spcAft>
                <a:spcPct val="0"/>
              </a:spcAft>
              <a:defRPr/>
            </a:pPr>
            <a:r>
              <a:rPr lang="ru-RU" sz="800" dirty="0"/>
              <a:t>  командующий Резервным фронтом</a:t>
            </a:r>
          </a:p>
          <a:p>
            <a:pPr fontAlgn="base">
              <a:spcBef>
                <a:spcPct val="50000"/>
              </a:spcBef>
              <a:spcAft>
                <a:spcPct val="0"/>
              </a:spcAft>
              <a:defRPr/>
            </a:pPr>
            <a:endParaRPr lang="ru-RU" sz="800" dirty="0">
              <a:effectLst>
                <a:outerShdw blurRad="38100" dist="38100" dir="2700000" algn="tl">
                  <a:srgbClr val="000000"/>
                </a:outerShdw>
              </a:effectLst>
            </a:endParaRPr>
          </a:p>
        </p:txBody>
      </p:sp>
      <p:sp>
        <p:nvSpPr>
          <p:cNvPr id="8218" name="Text Box 26"/>
          <p:cNvSpPr txBox="1">
            <a:spLocks noChangeArrowheads="1"/>
          </p:cNvSpPr>
          <p:nvPr/>
        </p:nvSpPr>
        <p:spPr bwMode="auto">
          <a:xfrm>
            <a:off x="6300465" y="2708275"/>
            <a:ext cx="1223963" cy="915988"/>
          </a:xfrm>
          <a:prstGeom prst="rect">
            <a:avLst/>
          </a:prstGeom>
          <a:noFill/>
          <a:ln w="9525">
            <a:noFill/>
            <a:miter lim="800000"/>
            <a:headEnd/>
            <a:tailEnd/>
          </a:ln>
          <a:effectLst/>
        </p:spPr>
        <p:txBody>
          <a:bodyPr>
            <a:spAutoFit/>
          </a:bodyPr>
          <a:lstStyle/>
          <a:p>
            <a:pPr algn="ctr" fontAlgn="base">
              <a:spcBef>
                <a:spcPct val="20000"/>
              </a:spcBef>
              <a:spcAft>
                <a:spcPct val="0"/>
              </a:spcAft>
              <a:defRPr/>
            </a:pPr>
            <a:r>
              <a:rPr lang="ru-RU" sz="800" b="1" dirty="0">
                <a:solidFill>
                  <a:srgbClr val="FFFF00"/>
                </a:solidFill>
              </a:rPr>
              <a:t>фон </a:t>
            </a:r>
            <a:r>
              <a:rPr lang="ru-RU" sz="800" b="1" dirty="0" err="1">
                <a:solidFill>
                  <a:srgbClr val="FFFF00"/>
                </a:solidFill>
              </a:rPr>
              <a:t>Клюге</a:t>
            </a:r>
            <a:r>
              <a:rPr lang="ru-RU" sz="800" dirty="0">
                <a:solidFill>
                  <a:srgbClr val="FFFF00"/>
                </a:solidFill>
              </a:rPr>
              <a:t>  командующий            4  танковой армией</a:t>
            </a:r>
          </a:p>
          <a:p>
            <a:pPr fontAlgn="base">
              <a:spcBef>
                <a:spcPct val="50000"/>
              </a:spcBef>
              <a:spcAft>
                <a:spcPct val="0"/>
              </a:spcAft>
              <a:defRPr/>
            </a:pPr>
            <a:endParaRPr lang="ru-RU" sz="2000" b="1" dirty="0">
              <a:solidFill>
                <a:srgbClr val="000000"/>
              </a:solidFill>
              <a:effectLst>
                <a:outerShdw blurRad="38100" dist="38100" dir="2700000" algn="tl">
                  <a:srgbClr val="FFFFFF"/>
                </a:outerShdw>
              </a:effectLst>
            </a:endParaRPr>
          </a:p>
        </p:txBody>
      </p:sp>
      <p:sp>
        <p:nvSpPr>
          <p:cNvPr id="3085" name="Text Box 27"/>
          <p:cNvSpPr txBox="1">
            <a:spLocks noChangeArrowheads="1"/>
          </p:cNvSpPr>
          <p:nvPr/>
        </p:nvSpPr>
        <p:spPr bwMode="auto">
          <a:xfrm>
            <a:off x="4932040" y="2708275"/>
            <a:ext cx="1223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base" hangingPunct="1">
              <a:spcBef>
                <a:spcPct val="50000"/>
              </a:spcBef>
              <a:spcAft>
                <a:spcPct val="0"/>
              </a:spcAft>
            </a:pPr>
            <a:r>
              <a:rPr lang="ru-RU" altLang="ru-RU" sz="800" dirty="0" err="1">
                <a:solidFill>
                  <a:srgbClr val="FFFF00"/>
                </a:solidFill>
              </a:rPr>
              <a:t>Ф.фон</a:t>
            </a:r>
            <a:r>
              <a:rPr lang="ru-RU" altLang="ru-RU" sz="800" dirty="0">
                <a:solidFill>
                  <a:srgbClr val="FFFF00"/>
                </a:solidFill>
              </a:rPr>
              <a:t> Бок</a:t>
            </a:r>
            <a:r>
              <a:rPr lang="ru-RU" altLang="ru-RU" sz="800" b="0" dirty="0">
                <a:solidFill>
                  <a:srgbClr val="FFFF00"/>
                </a:solidFill>
              </a:rPr>
              <a:t> – командующий группой армий «ЦЕНТР»</a:t>
            </a:r>
          </a:p>
        </p:txBody>
      </p:sp>
      <p:sp>
        <p:nvSpPr>
          <p:cNvPr id="3086" name="Text Box 28"/>
          <p:cNvSpPr txBox="1">
            <a:spLocks noChangeArrowheads="1"/>
          </p:cNvSpPr>
          <p:nvPr/>
        </p:nvSpPr>
        <p:spPr bwMode="auto">
          <a:xfrm>
            <a:off x="7668890" y="2708275"/>
            <a:ext cx="1223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base" hangingPunct="1">
              <a:spcBef>
                <a:spcPct val="50000"/>
              </a:spcBef>
              <a:spcAft>
                <a:spcPct val="0"/>
              </a:spcAft>
            </a:pPr>
            <a:r>
              <a:rPr lang="ru-RU" altLang="ru-RU" sz="800" dirty="0">
                <a:solidFill>
                  <a:srgbClr val="FFFF00"/>
                </a:solidFill>
              </a:rPr>
              <a:t>Г. Гудериан</a:t>
            </a:r>
            <a:r>
              <a:rPr lang="ru-RU" altLang="ru-RU" sz="800" b="0" dirty="0">
                <a:solidFill>
                  <a:srgbClr val="FFFF00"/>
                </a:solidFill>
              </a:rPr>
              <a:t>   командующий          2- танковой армией</a:t>
            </a:r>
          </a:p>
        </p:txBody>
      </p:sp>
      <p:pic>
        <p:nvPicPr>
          <p:cNvPr id="3087" name="Picture 29" descr="Хайнц Вильгельм Гудериан"/>
          <p:cNvPicPr>
            <a:picLocks noChangeAspect="1" noChangeArrowheads="1"/>
          </p:cNvPicPr>
          <p:nvPr/>
        </p:nvPicPr>
        <p:blipFill>
          <a:blip r:embed="rId9" cstate="email">
            <a:extLst>
              <a:ext uri="{28A0092B-C50C-407E-A947-70E740481C1C}">
                <a14:useLocalDpi xmlns:a14="http://schemas.microsoft.com/office/drawing/2010/main"/>
              </a:ext>
            </a:extLst>
          </a:blip>
          <a:srcRect l="48080" b="3311"/>
          <a:stretch>
            <a:fillRect/>
          </a:stretch>
        </p:blipFill>
        <p:spPr bwMode="auto">
          <a:xfrm>
            <a:off x="7668890" y="908050"/>
            <a:ext cx="1274763"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179512" y="5212655"/>
            <a:ext cx="4680024" cy="1384995"/>
          </a:xfrm>
          <a:prstGeom prst="rect">
            <a:avLst/>
          </a:prstGeom>
        </p:spPr>
        <p:txBody>
          <a:bodyPr wrap="square">
            <a:spAutoFit/>
          </a:bodyPr>
          <a:lstStyle/>
          <a:p>
            <a:pPr algn="ctr"/>
            <a:r>
              <a:rPr lang="ru-RU" sz="2800" b="1" dirty="0">
                <a:solidFill>
                  <a:prstClr val="black"/>
                </a:solidFill>
                <a:latin typeface="Calibri"/>
              </a:rPr>
              <a:t>30 сентября 1941 г. враг начал генеральное </a:t>
            </a:r>
            <a:r>
              <a:rPr lang="ru-RU" sz="2800" b="1" dirty="0" smtClean="0">
                <a:solidFill>
                  <a:prstClr val="black"/>
                </a:solidFill>
                <a:latin typeface="Calibri"/>
              </a:rPr>
              <a:t>наступление</a:t>
            </a:r>
            <a:endParaRPr lang="ru-RU" sz="2800" b="1" dirty="0">
              <a:solidFill>
                <a:prstClr val="black"/>
              </a:solidFill>
              <a:latin typeface="Calibri"/>
            </a:endParaRPr>
          </a:p>
        </p:txBody>
      </p:sp>
    </p:spTree>
    <p:extLst>
      <p:ext uri="{BB962C8B-B14F-4D97-AF65-F5344CB8AC3E}">
        <p14:creationId xmlns:p14="http://schemas.microsoft.com/office/powerpoint/2010/main" val="8430566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par>
                          <p:cTn id="10" fill="hold">
                            <p:stCondLst>
                              <p:cond delay="500"/>
                            </p:stCondLst>
                            <p:childTnLst>
                              <p:par>
                                <p:cTn id="11" presetID="18" presetClass="emph" presetSubtype="0" fill="hold" grpId="0" nodeType="afterEffect">
                                  <p:stCondLst>
                                    <p:cond delay="0"/>
                                  </p:stCondLst>
                                  <p:iterate type="lt">
                                    <p:tmPct val="4000"/>
                                  </p:iterate>
                                  <p:childTnLst>
                                    <p:set>
                                      <p:cBhvr override="childStyle">
                                        <p:cTn id="12" dur="500" fill="hold"/>
                                        <p:tgtEl>
                                          <p:spTgt spid="1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flamesanimjl0.gif"/>
          <p:cNvPicPr>
            <a:picLocks noChangeAspect="1"/>
          </p:cNvPicPr>
          <p:nvPr/>
        </p:nvPicPr>
        <p:blipFill>
          <a:blip r:embed="rId2"/>
          <a:stretch>
            <a:fillRect/>
          </a:stretch>
        </p:blipFill>
        <p:spPr>
          <a:xfrm>
            <a:off x="0" y="0"/>
            <a:ext cx="9144000" cy="6858000"/>
          </a:xfrm>
          <a:prstGeom prst="rect">
            <a:avLst/>
          </a:prstGeom>
        </p:spPr>
      </p:pic>
      <p:sp>
        <p:nvSpPr>
          <p:cNvPr id="10249" name="Rectangle 9"/>
          <p:cNvSpPr>
            <a:spLocks noGrp="1" noChangeArrowheads="1"/>
          </p:cNvSpPr>
          <p:nvPr>
            <p:ph type="title"/>
          </p:nvPr>
        </p:nvSpPr>
        <p:spPr/>
        <p:txBody>
          <a:bodyPr/>
          <a:lstStyle/>
          <a:p>
            <a:r>
              <a:rPr lang="ru-RU" altLang="ru-RU" sz="3200"/>
              <a:t>Командующие Московской битвой</a:t>
            </a:r>
          </a:p>
        </p:txBody>
      </p:sp>
      <p:sp>
        <p:nvSpPr>
          <p:cNvPr id="10245" name="Rectangle 5"/>
          <p:cNvSpPr>
            <a:spLocks noGrp="1" noChangeArrowheads="1"/>
          </p:cNvSpPr>
          <p:nvPr>
            <p:ph type="body" sz="half" idx="4294967295"/>
          </p:nvPr>
        </p:nvSpPr>
        <p:spPr>
          <a:xfrm>
            <a:off x="0" y="1268413"/>
            <a:ext cx="5435600" cy="2628900"/>
          </a:xfrm>
        </p:spPr>
        <p:txBody>
          <a:bodyPr/>
          <a:lstStyle/>
          <a:p>
            <a:pPr algn="just">
              <a:buFont typeface="Wingdings" pitchFamily="2" charset="2"/>
              <a:buNone/>
            </a:pPr>
            <a:r>
              <a:rPr lang="ru-RU" altLang="ru-RU" sz="2000" dirty="0"/>
              <a:t>    Было предпринято две попытки захвата </a:t>
            </a:r>
          </a:p>
          <a:p>
            <a:pPr algn="just">
              <a:buFont typeface="Wingdings" pitchFamily="2" charset="2"/>
              <a:buNone/>
            </a:pPr>
            <a:r>
              <a:rPr lang="ru-RU" altLang="ru-RU" sz="2000" dirty="0"/>
              <a:t>столицы немецкими армиями, которыми </a:t>
            </a:r>
          </a:p>
          <a:p>
            <a:pPr algn="just">
              <a:buFont typeface="Wingdings" pitchFamily="2" charset="2"/>
              <a:buNone/>
            </a:pPr>
            <a:r>
              <a:rPr lang="ru-RU" altLang="ru-RU" sz="2000" dirty="0"/>
              <a:t>командовал генерал- фельдмаршал фон </a:t>
            </a:r>
          </a:p>
          <a:p>
            <a:pPr algn="just">
              <a:buFont typeface="Wingdings" pitchFamily="2" charset="2"/>
              <a:buNone/>
            </a:pPr>
            <a:r>
              <a:rPr lang="ru-RU" altLang="ru-RU" sz="2000" dirty="0"/>
              <a:t>Бок. Первое наступление фашисты начали </a:t>
            </a:r>
          </a:p>
          <a:p>
            <a:pPr algn="just">
              <a:buFont typeface="Wingdings" pitchFamily="2" charset="2"/>
              <a:buNone/>
            </a:pPr>
            <a:r>
              <a:rPr lang="ru-RU" altLang="ru-RU" sz="2000" dirty="0"/>
              <a:t>30 сентября- 2 октября против войск </a:t>
            </a:r>
          </a:p>
          <a:p>
            <a:pPr algn="just">
              <a:buFont typeface="Wingdings" pitchFamily="2" charset="2"/>
              <a:buNone/>
            </a:pPr>
            <a:r>
              <a:rPr lang="ru-RU" altLang="ru-RU" sz="2000" dirty="0"/>
              <a:t>Западного фронта. Командующие </a:t>
            </a:r>
          </a:p>
          <a:p>
            <a:pPr algn="just">
              <a:buFont typeface="Wingdings" pitchFamily="2" charset="2"/>
              <a:buNone/>
            </a:pPr>
            <a:r>
              <a:rPr lang="ru-RU" altLang="ru-RU" sz="2000" dirty="0"/>
              <a:t>фронтами </a:t>
            </a:r>
            <a:r>
              <a:rPr lang="ru-RU" altLang="ru-RU" sz="2000" dirty="0" err="1"/>
              <a:t>И.С.Конев</a:t>
            </a:r>
            <a:r>
              <a:rPr lang="ru-RU" altLang="ru-RU" sz="2000" dirty="0"/>
              <a:t>, </a:t>
            </a:r>
            <a:r>
              <a:rPr lang="ru-RU" altLang="ru-RU" sz="2000" dirty="0" err="1"/>
              <a:t>С.М.Будённый</a:t>
            </a:r>
            <a:r>
              <a:rPr lang="ru-RU" altLang="ru-RU" sz="2000" dirty="0"/>
              <a:t> </a:t>
            </a:r>
          </a:p>
          <a:p>
            <a:pPr algn="just">
              <a:buFont typeface="Wingdings" pitchFamily="2" charset="2"/>
              <a:buNone/>
            </a:pPr>
            <a:endParaRPr lang="ru-RU" altLang="ru-RU" sz="2000" dirty="0"/>
          </a:p>
        </p:txBody>
      </p:sp>
      <p:pic>
        <p:nvPicPr>
          <p:cNvPr id="1024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b="-76"/>
          <a:stretch>
            <a:fillRect/>
          </a:stretch>
        </p:blipFill>
        <p:spPr bwMode="auto">
          <a:xfrm>
            <a:off x="5364163" y="1341438"/>
            <a:ext cx="1774825" cy="216058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b="-60"/>
          <a:stretch>
            <a:fillRect/>
          </a:stretch>
        </p:blipFill>
        <p:spPr bwMode="auto">
          <a:xfrm>
            <a:off x="7308850" y="1341438"/>
            <a:ext cx="1704975" cy="2089150"/>
          </a:xfrm>
          <a:prstGeom prst="rect">
            <a:avLst/>
          </a:prstGeom>
          <a:noFill/>
          <a:extLst>
            <a:ext uri="{909E8E84-426E-40DD-AFC4-6F175D3DCCD1}">
              <a14:hiddenFill xmlns:a14="http://schemas.microsoft.com/office/drawing/2010/main">
                <a:solidFill>
                  <a:srgbClr val="FFFFFF"/>
                </a:solidFill>
              </a14:hiddenFill>
            </a:ext>
          </a:extLst>
        </p:spPr>
      </p:pic>
      <p:sp>
        <p:nvSpPr>
          <p:cNvPr id="10250" name="Rectangle 10"/>
          <p:cNvSpPr>
            <a:spLocks noChangeArrowheads="1"/>
          </p:cNvSpPr>
          <p:nvPr/>
        </p:nvSpPr>
        <p:spPr bwMode="auto">
          <a:xfrm>
            <a:off x="5364163" y="3500438"/>
            <a:ext cx="146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ru-RU" altLang="ru-RU" sz="2000">
                <a:solidFill>
                  <a:srgbClr val="FAF9E6"/>
                </a:solidFill>
                <a:effectLst>
                  <a:outerShdw blurRad="38100" dist="38100" dir="2700000" algn="tl">
                    <a:srgbClr val="000000"/>
                  </a:outerShdw>
                </a:effectLst>
                <a:hlinkClick r:id="rId5"/>
              </a:rPr>
              <a:t>Конев И.С.</a:t>
            </a:r>
            <a:endParaRPr lang="ru-RU" altLang="ru-RU" sz="2000">
              <a:solidFill>
                <a:srgbClr val="FAF9E6"/>
              </a:solidFill>
              <a:effectLst>
                <a:outerShdw blurRad="38100" dist="38100" dir="2700000" algn="tl">
                  <a:srgbClr val="000000"/>
                </a:outerShdw>
              </a:effectLst>
            </a:endParaRPr>
          </a:p>
        </p:txBody>
      </p:sp>
      <p:sp>
        <p:nvSpPr>
          <p:cNvPr id="10251" name="Rectangle 11"/>
          <p:cNvSpPr>
            <a:spLocks noChangeArrowheads="1"/>
          </p:cNvSpPr>
          <p:nvPr/>
        </p:nvSpPr>
        <p:spPr bwMode="auto">
          <a:xfrm>
            <a:off x="7175500" y="3500438"/>
            <a:ext cx="1968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ru-RU" altLang="ru-RU" sz="2000">
                <a:solidFill>
                  <a:srgbClr val="FAF9E6"/>
                </a:solidFill>
                <a:effectLst>
                  <a:outerShdw blurRad="38100" dist="38100" dir="2700000" algn="tl">
                    <a:srgbClr val="000000"/>
                  </a:outerShdw>
                </a:effectLst>
                <a:hlinkClick r:id="rId6"/>
              </a:rPr>
              <a:t>Будённый С.М</a:t>
            </a:r>
            <a:r>
              <a:rPr lang="ru-RU" altLang="ru-RU">
                <a:solidFill>
                  <a:srgbClr val="FAF9E6"/>
                </a:solidFill>
                <a:effectLst>
                  <a:outerShdw blurRad="38100" dist="38100" dir="2700000" algn="tl">
                    <a:srgbClr val="000000"/>
                  </a:outerShdw>
                </a:effectLst>
              </a:rPr>
              <a:t>.</a:t>
            </a:r>
          </a:p>
        </p:txBody>
      </p:sp>
      <p:sp>
        <p:nvSpPr>
          <p:cNvPr id="10252" name="Rectangle 12"/>
          <p:cNvSpPr>
            <a:spLocks noChangeArrowheads="1"/>
          </p:cNvSpPr>
          <p:nvPr/>
        </p:nvSpPr>
        <p:spPr bwMode="auto">
          <a:xfrm>
            <a:off x="0" y="3789363"/>
            <a:ext cx="8893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ru-RU" altLang="ru-RU" sz="2000" dirty="0">
                <a:solidFill>
                  <a:srgbClr val="FAF9E6"/>
                </a:solidFill>
                <a:effectLst>
                  <a:outerShdw blurRad="38100" dist="38100" dir="2700000" algn="tl">
                    <a:srgbClr val="000000"/>
                  </a:outerShdw>
                </a:effectLst>
              </a:rPr>
              <a:t>действовали не удачно, значительная часть</a:t>
            </a:r>
            <a:r>
              <a:rPr lang="ru-RU" altLang="ru-RU" dirty="0">
                <a:solidFill>
                  <a:srgbClr val="FAF9E6"/>
                </a:solidFill>
              </a:rPr>
              <a:t> </a:t>
            </a:r>
            <a:r>
              <a:rPr lang="ru-RU" altLang="ru-RU" sz="2000" dirty="0">
                <a:solidFill>
                  <a:srgbClr val="FAF9E6"/>
                </a:solidFill>
                <a:effectLst>
                  <a:outerShdw blurRad="38100" dist="38100" dir="2700000" algn="tl">
                    <a:srgbClr val="000000"/>
                  </a:outerShdw>
                </a:effectLst>
              </a:rPr>
              <a:t>войск оказалась в окружение под Вязьмой. Оборона Москвы была прорвана немецкими танками, которые подошли к столице на расстояние 100 км.</a:t>
            </a:r>
          </a:p>
        </p:txBody>
      </p:sp>
      <p:sp>
        <p:nvSpPr>
          <p:cNvPr id="10253" name="Rectangle 13"/>
          <p:cNvSpPr>
            <a:spLocks noChangeArrowheads="1"/>
          </p:cNvSpPr>
          <p:nvPr/>
        </p:nvSpPr>
        <p:spPr bwMode="auto">
          <a:xfrm>
            <a:off x="0" y="4868863"/>
            <a:ext cx="716438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itchFamily="2" charset="2"/>
              <a:buBlip>
                <a:blip r:embed="rId7"/>
              </a:buBlip>
              <a:defRPr sz="2800">
                <a:solidFill>
                  <a:schemeClr val="tx1"/>
                </a:solidFill>
                <a:effectLst>
                  <a:outerShdw blurRad="38100" dist="38100" dir="2700000" algn="tl">
                    <a:srgbClr val="000000"/>
                  </a:outerShdw>
                </a:effectLst>
                <a:latin typeface="Arial"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charset="0"/>
              </a:defRPr>
            </a:lvl2pPr>
            <a:lvl3pPr marL="1143000" indent="-228600">
              <a:spcBef>
                <a:spcPct val="20000"/>
              </a:spcBef>
              <a:buClr>
                <a:schemeClr val="accent2"/>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charset="0"/>
              </a:defRPr>
            </a:lvl4pPr>
            <a:lvl5pPr marL="2057400" indent="-228600">
              <a:spcBef>
                <a:spcPct val="20000"/>
              </a:spcBef>
              <a:buClr>
                <a:schemeClr val="folHlink"/>
              </a:buClr>
              <a:buSzPct val="90000"/>
              <a:buFont typeface="Wingdings" pitchFamily="2" charset="2"/>
              <a:buBlip>
                <a:blip r:embed="rId9"/>
              </a:buBlip>
              <a:defRPr>
                <a:solidFill>
                  <a:schemeClr val="tx1"/>
                </a:solidFill>
                <a:effectLst>
                  <a:outerShdw blurRad="38100" dist="38100" dir="2700000" algn="tl">
                    <a:srgbClr val="000000"/>
                  </a:outerShdw>
                </a:effectLst>
                <a:latin typeface="Arial" charset="0"/>
              </a:defRPr>
            </a:lvl5pPr>
            <a:lvl6pPr marL="2514600" indent="-228600" fontAlgn="base">
              <a:spcBef>
                <a:spcPct val="20000"/>
              </a:spcBef>
              <a:spcAft>
                <a:spcPct val="0"/>
              </a:spcAft>
              <a:buClr>
                <a:schemeClr val="folHlink"/>
              </a:buClr>
              <a:buSzPct val="90000"/>
              <a:buFont typeface="Wingdings" pitchFamily="2" charset="2"/>
              <a:buBlip>
                <a:blip r:embed="rId9"/>
              </a:buBlip>
              <a:defRPr>
                <a:solidFill>
                  <a:schemeClr val="tx1"/>
                </a:solidFill>
                <a:effectLst>
                  <a:outerShdw blurRad="38100" dist="38100" dir="2700000" algn="tl">
                    <a:srgbClr val="000000"/>
                  </a:outerShdw>
                </a:effectLst>
                <a:latin typeface="Arial" charset="0"/>
              </a:defRPr>
            </a:lvl6pPr>
            <a:lvl7pPr marL="2971800" indent="-228600" fontAlgn="base">
              <a:spcBef>
                <a:spcPct val="20000"/>
              </a:spcBef>
              <a:spcAft>
                <a:spcPct val="0"/>
              </a:spcAft>
              <a:buClr>
                <a:schemeClr val="folHlink"/>
              </a:buClr>
              <a:buSzPct val="90000"/>
              <a:buFont typeface="Wingdings" pitchFamily="2" charset="2"/>
              <a:buBlip>
                <a:blip r:embed="rId9"/>
              </a:buBlip>
              <a:defRPr>
                <a:solidFill>
                  <a:schemeClr val="tx1"/>
                </a:solidFill>
                <a:effectLst>
                  <a:outerShdw blurRad="38100" dist="38100" dir="2700000" algn="tl">
                    <a:srgbClr val="000000"/>
                  </a:outerShdw>
                </a:effectLst>
                <a:latin typeface="Arial" charset="0"/>
              </a:defRPr>
            </a:lvl7pPr>
            <a:lvl8pPr marL="3429000" indent="-228600" fontAlgn="base">
              <a:spcBef>
                <a:spcPct val="20000"/>
              </a:spcBef>
              <a:spcAft>
                <a:spcPct val="0"/>
              </a:spcAft>
              <a:buClr>
                <a:schemeClr val="folHlink"/>
              </a:buClr>
              <a:buSzPct val="90000"/>
              <a:buFont typeface="Wingdings" pitchFamily="2" charset="2"/>
              <a:buBlip>
                <a:blip r:embed="rId9"/>
              </a:buBlip>
              <a:defRPr>
                <a:solidFill>
                  <a:schemeClr val="tx1"/>
                </a:solidFill>
                <a:effectLst>
                  <a:outerShdw blurRad="38100" dist="38100" dir="2700000" algn="tl">
                    <a:srgbClr val="000000"/>
                  </a:outerShdw>
                </a:effectLst>
                <a:latin typeface="Arial" charset="0"/>
              </a:defRPr>
            </a:lvl8pPr>
            <a:lvl9pPr marL="3886200" indent="-228600" fontAlgn="base">
              <a:spcBef>
                <a:spcPct val="20000"/>
              </a:spcBef>
              <a:spcAft>
                <a:spcPct val="0"/>
              </a:spcAft>
              <a:buClr>
                <a:schemeClr val="folHlink"/>
              </a:buClr>
              <a:buSzPct val="90000"/>
              <a:buFont typeface="Wingdings" pitchFamily="2" charset="2"/>
              <a:buBlip>
                <a:blip r:embed="rId9"/>
              </a:buBlip>
              <a:defRPr>
                <a:solidFill>
                  <a:schemeClr val="tx1"/>
                </a:solidFill>
                <a:effectLst>
                  <a:outerShdw blurRad="38100" dist="38100" dir="2700000" algn="tl">
                    <a:srgbClr val="000000"/>
                  </a:outerShdw>
                </a:effectLst>
                <a:latin typeface="Arial" charset="0"/>
              </a:defRPr>
            </a:lvl9pPr>
          </a:lstStyle>
          <a:p>
            <a:pPr algn="just" fontAlgn="base">
              <a:lnSpc>
                <a:spcPct val="90000"/>
              </a:lnSpc>
              <a:spcAft>
                <a:spcPct val="0"/>
              </a:spcAft>
              <a:buClr>
                <a:srgbClr val="D78D15"/>
              </a:buClr>
              <a:buFont typeface="Wingdings" pitchFamily="2" charset="2"/>
              <a:buNone/>
            </a:pPr>
            <a:r>
              <a:rPr lang="ru-RU" altLang="ru-RU" sz="2000" b="1" dirty="0">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rPr>
              <a:t>Командующим Западным фронтом назначает </a:t>
            </a:r>
            <a:r>
              <a:rPr lang="ru-RU" altLang="ru-RU" sz="2000" b="1" dirty="0" err="1">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rPr>
              <a:t>И.В.Сталин</a:t>
            </a:r>
            <a:r>
              <a:rPr lang="ru-RU" altLang="ru-RU" sz="2000" b="1" dirty="0">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rPr>
              <a:t> Георгия Жукова. </a:t>
            </a:r>
          </a:p>
          <a:p>
            <a:pPr algn="just" fontAlgn="base">
              <a:lnSpc>
                <a:spcPct val="90000"/>
              </a:lnSpc>
              <a:spcAft>
                <a:spcPct val="0"/>
              </a:spcAft>
              <a:buClr>
                <a:srgbClr val="D78D15"/>
              </a:buClr>
              <a:buFont typeface="Wingdings" pitchFamily="2" charset="2"/>
              <a:buNone/>
            </a:pPr>
            <a:r>
              <a:rPr lang="ru-RU" altLang="ru-RU" sz="2000" b="1" dirty="0">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rPr>
              <a:t>8 октября </a:t>
            </a:r>
            <a:r>
              <a:rPr lang="ru-RU" altLang="ru-RU" sz="2000" b="1" dirty="0" err="1">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rPr>
              <a:t>И.В.Сталин</a:t>
            </a:r>
            <a:r>
              <a:rPr lang="ru-RU" altLang="ru-RU" sz="2000" b="1" dirty="0">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rPr>
              <a:t> обсуждает вопрос об эвакуации из Москвы в Куйбышев центральных учреждений и всего дипломатического корпуса.</a:t>
            </a:r>
          </a:p>
          <a:p>
            <a:pPr algn="just" fontAlgn="base">
              <a:lnSpc>
                <a:spcPct val="90000"/>
              </a:lnSpc>
              <a:spcAft>
                <a:spcPct val="0"/>
              </a:spcAft>
              <a:buClr>
                <a:srgbClr val="D78D15"/>
              </a:buClr>
              <a:buFont typeface="Wingdings" pitchFamily="2" charset="2"/>
              <a:buNone/>
            </a:pPr>
            <a:endParaRPr lang="ru-RU" altLang="ru-RU" sz="2000" b="1" dirty="0">
              <a:ln w="12700">
                <a:solidFill>
                  <a:schemeClr val="tx2">
                    <a:satMod val="155000"/>
                  </a:schemeClr>
                </a:solidFill>
                <a:prstDash val="solid"/>
              </a:ln>
              <a:solidFill>
                <a:srgbClr val="C00000"/>
              </a:solidFill>
              <a:effectLst>
                <a:glow rad="101600">
                  <a:schemeClr val="accent3">
                    <a:lumMod val="40000"/>
                    <a:lumOff val="60000"/>
                    <a:alpha val="60000"/>
                  </a:schemeClr>
                </a:glow>
                <a:outerShdw blurRad="41275" dist="20320" dir="1800000" algn="tl" rotWithShape="0">
                  <a:srgbClr val="000000">
                    <a:alpha val="40000"/>
                  </a:srgbClr>
                </a:outerShdw>
              </a:effectLst>
            </a:endParaRPr>
          </a:p>
        </p:txBody>
      </p:sp>
      <p:pic>
        <p:nvPicPr>
          <p:cNvPr id="10254" name="Picture 14"/>
          <p:cNvPicPr>
            <a:picLocks noChangeAspect="1" noChangeArrowheads="1"/>
          </p:cNvPicPr>
          <p:nvPr/>
        </p:nvPicPr>
        <p:blipFill>
          <a:blip r:embed="rId10" cstate="email">
            <a:extLst>
              <a:ext uri="{28A0092B-C50C-407E-A947-70E740481C1C}">
                <a14:useLocalDpi xmlns:a14="http://schemas.microsoft.com/office/drawing/2010/main"/>
              </a:ext>
            </a:extLst>
          </a:blip>
          <a:srcRect b="-6"/>
          <a:stretch>
            <a:fillRect/>
          </a:stretch>
        </p:blipFill>
        <p:spPr bwMode="auto">
          <a:xfrm>
            <a:off x="7358063" y="4581525"/>
            <a:ext cx="1614487" cy="2089150"/>
          </a:xfrm>
          <a:prstGeom prst="rect">
            <a:avLst/>
          </a:prstGeom>
          <a:noFill/>
          <a:extLst>
            <a:ext uri="{909E8E84-426E-40DD-AFC4-6F175D3DCCD1}">
              <a14:hiddenFill xmlns:a14="http://schemas.microsoft.com/office/drawing/2010/main">
                <a:solidFill>
                  <a:srgbClr val="FFFFFF"/>
                </a:solidFill>
              </a14:hiddenFill>
            </a:ext>
          </a:extLst>
        </p:spPr>
      </p:pic>
      <p:sp>
        <p:nvSpPr>
          <p:cNvPr id="10255" name="Rectangle 15"/>
          <p:cNvSpPr>
            <a:spLocks noChangeArrowheads="1"/>
          </p:cNvSpPr>
          <p:nvPr/>
        </p:nvSpPr>
        <p:spPr bwMode="auto">
          <a:xfrm>
            <a:off x="5867400" y="6237288"/>
            <a:ext cx="1428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ru-RU" altLang="ru-RU" sz="2000" dirty="0">
                <a:solidFill>
                  <a:srgbClr val="C00000"/>
                </a:solidFill>
                <a:effectLst>
                  <a:outerShdw blurRad="38100" dist="38100" dir="2700000" algn="tl">
                    <a:srgbClr val="000000"/>
                  </a:outerShdw>
                </a:effectLst>
                <a:hlinkClick r:id="rId11"/>
              </a:rPr>
              <a:t>Жуков Г.К.</a:t>
            </a:r>
            <a:endParaRPr lang="ru-RU" altLang="ru-RU" sz="2000" dirty="0">
              <a:solidFill>
                <a:srgbClr val="C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7626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Лучи">
  <a:themeElements>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fontScheme name="Луч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751</TotalTime>
  <Words>1483</Words>
  <Application>Microsoft Office PowerPoint</Application>
  <PresentationFormat>Экран (4:3)</PresentationFormat>
  <Paragraphs>122</Paragraphs>
  <Slides>26</Slides>
  <Notes>0</Notes>
  <HiddenSlides>0</HiddenSlides>
  <MMClips>1</MMClips>
  <ScaleCrop>false</ScaleCrop>
  <HeadingPairs>
    <vt:vector size="4" baseType="variant">
      <vt:variant>
        <vt:lpstr>Тема</vt:lpstr>
      </vt:variant>
      <vt:variant>
        <vt:i4>8</vt:i4>
      </vt:variant>
      <vt:variant>
        <vt:lpstr>Заголовки слайдов</vt:lpstr>
      </vt:variant>
      <vt:variant>
        <vt:i4>26</vt:i4>
      </vt:variant>
    </vt:vector>
  </HeadingPairs>
  <TitlesOfParts>
    <vt:vector size="34" baseType="lpstr">
      <vt:lpstr>Тема Office</vt:lpstr>
      <vt:lpstr>Граница</vt:lpstr>
      <vt:lpstr>1_Тема Office</vt:lpstr>
      <vt:lpstr>Лучи</vt:lpstr>
      <vt:lpstr>Трек</vt:lpstr>
      <vt:lpstr>Клен</vt:lpstr>
      <vt:lpstr>Оформление по умолчанию</vt:lpstr>
      <vt:lpstr>5_Тема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Операция «ТАЙФУН»</vt:lpstr>
      <vt:lpstr>Командующие Московской битвой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ГЕРОИ МОСКОВСКОЙ БИТВЫ</vt:lpstr>
      <vt:lpstr>Презентация PowerPoint</vt:lpstr>
      <vt:lpstr>ГЕРОИ МОСКОВСКОЙ БИТВЫ - ЗОЯ КОСМОДЕМЬЯНСКАЯ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66</cp:revision>
  <dcterms:created xsi:type="dcterms:W3CDTF">2015-11-17T09:32:45Z</dcterms:created>
  <dcterms:modified xsi:type="dcterms:W3CDTF">2021-12-07T09:55:40Z</dcterms:modified>
</cp:coreProperties>
</file>