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0D7B1-3516-484C-970D-C11622D888E7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0C142-8EB6-4B52-967B-E36F02DD0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464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0C142-8EB6-4B52-967B-E36F02DD009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517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0C142-8EB6-4B52-967B-E36F02DD0097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234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bbcont.ru/uploads/images/default/0278_pravila_etiketa_v_restorane.jpg" TargetMode="External"/><Relationship Id="rId3" Type="http://schemas.openxmlformats.org/officeDocument/2006/relationships/hyperlink" Target="http://protocolonline.ru/uploads/posts/2010-06/1275647155_10030117.jpg" TargetMode="External"/><Relationship Id="rId7" Type="http://schemas.openxmlformats.org/officeDocument/2006/relationships/hyperlink" Target="http://sunny7.ua/upload/photos/6635855975252c2a0008e67.18755175_articles_main_big.jpg" TargetMode="External"/><Relationship Id="rId12" Type="http://schemas.openxmlformats.org/officeDocument/2006/relationships/hyperlink" Target="http://armfha.com/wp-content/uploads/2015/03/familydinner.jpg" TargetMode="External"/><Relationship Id="rId2" Type="http://schemas.openxmlformats.org/officeDocument/2006/relationships/hyperlink" Target="http://www.knigge.ru/images/etiket_pisma-0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nceforkids.ru/wp-content/uploads/2013/06/%D0%B1%D0%B0%D0%BB%D1%8C%D0%BD%D1%8B%D0%B9-%D1%8D%D1%82%D0%B8%D0%BA%D0%B5%D1%82.jpg" TargetMode="External"/><Relationship Id="rId11" Type="http://schemas.openxmlformats.org/officeDocument/2006/relationships/hyperlink" Target="http://www.s-b-s.su/content/sbs/pics/sections/biuro-rachunkowe.jpg" TargetMode="External"/><Relationship Id="rId5" Type="http://schemas.openxmlformats.org/officeDocument/2006/relationships/hyperlink" Target="http://www.svadbann.ru/images/topic/53b084d065b0406bdea5643d14e898b6/53b084d065b0406bdea5643d14e898b6.jpg" TargetMode="External"/><Relationship Id="rId10" Type="http://schemas.openxmlformats.org/officeDocument/2006/relationships/hyperlink" Target="http://www.calend.ru/img/content_events/i1/1617.jpg" TargetMode="External"/><Relationship Id="rId4" Type="http://schemas.openxmlformats.org/officeDocument/2006/relationships/hyperlink" Target="http://www.seminarna.ru/i/spaw/_0037293_image_2.jpg" TargetMode="External"/><Relationship Id="rId9" Type="http://schemas.openxmlformats.org/officeDocument/2006/relationships/hyperlink" Target="https://upload.wikimedia.org/wikipedia/commons/thumb/d/d3/Yekaterina_Romanovna_Vorontsova-Dashkova.jpg/220px-Yekaterina_Romanovna_Vorontsova-Dashkova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6672"/>
            <a:ext cx="9183972" cy="1048762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Что составляет твой духовный </a:t>
            </a:r>
          </a:p>
          <a:p>
            <a:pPr algn="ctr">
              <a:defRPr/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мир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419872" y="5557882"/>
            <a:ext cx="53285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ОРКСЭ</a:t>
            </a:r>
          </a:p>
          <a:p>
            <a:pPr eaLnBrk="1" hangingPunct="1"/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Забегалова</a:t>
            </a:r>
            <a:r>
              <a:rPr 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Н.Г.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76475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Основы д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уховно-нравственной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ультуры народов России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0211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5949280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М.В. Ломоносов</a:t>
            </a:r>
          </a:p>
        </p:txBody>
      </p:sp>
      <p:pic>
        <p:nvPicPr>
          <p:cNvPr id="5122" name="Picture 2" descr="C:\Users\Светлана\Desktop\Lomonosov_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32656"/>
            <a:ext cx="456050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66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6021288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Д.С. Лихачёв</a:t>
            </a:r>
          </a:p>
        </p:txBody>
      </p:sp>
      <p:pic>
        <p:nvPicPr>
          <p:cNvPr id="6146" name="Picture 2" descr="C:\Users\Светлана\Desktop\Likhachev_portrai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9866"/>
            <a:ext cx="4320480" cy="587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14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60646"/>
            <a:ext cx="6090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Екатерина Романовна Дашкова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141" y="1017651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Президент Российской Академии, княгиня, человек высокой культуры и широкой эрудиции. Главным научным делом Российской Академии стало издание «Толкового словаря русского языка»</a:t>
            </a:r>
          </a:p>
          <a:p>
            <a:pPr algn="just"/>
            <a:r>
              <a:rPr lang="ru-RU" dirty="0" smtClean="0"/>
              <a:t>Екатерина Дашкова писала стихи, сочиняла</a:t>
            </a:r>
          </a:p>
          <a:p>
            <a:pPr algn="just"/>
            <a:r>
              <a:rPr lang="ru-RU" dirty="0" smtClean="0"/>
              <a:t>пьесы для театра, печатала статьи на научные</a:t>
            </a:r>
          </a:p>
          <a:p>
            <a:pPr algn="just"/>
            <a:r>
              <a:rPr lang="ru-RU" dirty="0" smtClean="0"/>
              <a:t>темы.</a:t>
            </a:r>
            <a:endParaRPr lang="ru-RU" dirty="0"/>
          </a:p>
        </p:txBody>
      </p:sp>
      <p:pic>
        <p:nvPicPr>
          <p:cNvPr id="7170" name="Picture 2" descr="C:\Users\Светлана\Desktop\97007376_4000579_00d316f9c5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8115" y="1735033"/>
            <a:ext cx="3886373" cy="486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223" y="2996952"/>
            <a:ext cx="5021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детства её страстью было чтение, к 15 годам у нее была собрана библиотека в 900 томов. Особенно радовалась она приобретению «Энциклопедии», в которой можно было найти ответы на интересующие вопросы.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079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8436"/>
            <a:ext cx="9756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Книга и чтение – важная часть культуры человека.</a:t>
            </a:r>
            <a:endParaRPr lang="ru-RU" sz="36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2000" y="1238255"/>
            <a:ext cx="769620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2900" dirty="0" smtClean="0"/>
              <a:t>Дени Дидро (1713-1784) о значении чтения книг</a:t>
            </a:r>
            <a:endParaRPr lang="ru-RU" sz="29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2000" y="2609855"/>
            <a:ext cx="3773488" cy="4038600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84713" y="2609855"/>
            <a:ext cx="3632200" cy="3908425"/>
          </a:xfrm>
          <a:prstGeom prst="rect">
            <a:avLst/>
          </a:prstGeom>
          <a:solidFill>
            <a:srgbClr val="F2F8A6"/>
          </a:solidFill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2700" dirty="0" smtClean="0"/>
              <a:t>« Люди перестают мыслить, когда перестают читать»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xmlns="" val="37677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533400"/>
            <a:ext cx="769620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Пословицы</a:t>
            </a:r>
            <a:endParaRPr lang="ru-RU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2000" y="1905000"/>
            <a:ext cx="7696200" cy="4038600"/>
          </a:xfrm>
          <a:prstGeom prst="rect">
            <a:avLst/>
          </a:prstGeom>
          <a:solidFill>
            <a:srgbClr val="F2F8A6"/>
          </a:solidFill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mtClean="0"/>
              <a:t>Ум без книги, что птица без крыльев.</a:t>
            </a:r>
          </a:p>
          <a:p>
            <a:pPr>
              <a:lnSpc>
                <a:spcPct val="90000"/>
              </a:lnSpc>
            </a:pPr>
            <a:r>
              <a:rPr lang="ru-RU" smtClean="0"/>
              <a:t>Книги читать — зла не пытать.</a:t>
            </a:r>
          </a:p>
          <a:p>
            <a:pPr>
              <a:lnSpc>
                <a:spcPct val="90000"/>
              </a:lnSpc>
            </a:pPr>
            <a:r>
              <a:rPr lang="ru-RU" smtClean="0"/>
              <a:t>Глядит в книгу, а видит фигу.</a:t>
            </a:r>
          </a:p>
          <a:p>
            <a:pPr>
              <a:lnSpc>
                <a:spcPct val="90000"/>
              </a:lnSpc>
            </a:pPr>
            <a:r>
              <a:rPr lang="ru-RU" smtClean="0"/>
              <a:t>Не на пользу читать, коли только вершки хватать.</a:t>
            </a:r>
          </a:p>
          <a:p>
            <a:pPr>
              <a:lnSpc>
                <a:spcPct val="90000"/>
              </a:lnSpc>
            </a:pPr>
            <a:r>
              <a:rPr lang="ru-RU" smtClean="0"/>
              <a:t>Хороша книга, да чтец плох.</a:t>
            </a:r>
          </a:p>
          <a:p>
            <a:pPr>
              <a:lnSpc>
                <a:spcPct val="90000"/>
              </a:lnSpc>
            </a:pPr>
            <a:r>
              <a:rPr lang="ru-RU" smtClean="0"/>
              <a:t>Книга книгой, а своим умом двигай.</a:t>
            </a:r>
          </a:p>
          <a:p>
            <a:pPr>
              <a:lnSpc>
                <a:spcPct val="90000"/>
              </a:lnSpc>
            </a:pPr>
            <a:r>
              <a:rPr lang="ru-RU" smtClean="0"/>
              <a:t>Кто много читает, тот много знает.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203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533400"/>
            <a:ext cx="769620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РОССИЙСКАЯ ГОСУДАРСТВЕННАЯ БИБЛИОТЕКА</a:t>
            </a:r>
            <a:endParaRPr lang="ru-RU" sz="36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2000" y="1905000"/>
            <a:ext cx="3773488" cy="4038600"/>
          </a:xfrm>
          <a:prstGeom prst="rect">
            <a:avLst/>
          </a:prstGeom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684713" y="1905000"/>
            <a:ext cx="3773487" cy="4038600"/>
          </a:xfrm>
          <a:prstGeom prst="rect">
            <a:avLst/>
          </a:prstGeom>
          <a:solidFill>
            <a:srgbClr val="F2F8A6"/>
          </a:solidFill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8000"/>
              </a:lnSpc>
              <a:spcBef>
                <a:spcPts val="600"/>
              </a:spcBef>
            </a:pPr>
            <a:r>
              <a:rPr lang="ru-RU" sz="1800" smtClean="0"/>
              <a:t>Г. Москва, национальная библиотека Российской Федерации; ведущее научно-исследовательское учреждение в области библиотековедения, библиографии и книговедения, методический и консультативный центр библиотек Российской Федерации .</a:t>
            </a:r>
          </a:p>
          <a:p>
            <a:pPr>
              <a:lnSpc>
                <a:spcPct val="80000"/>
              </a:lnSpc>
            </a:pPr>
            <a:endParaRPr lang="ru-RU" sz="1000"/>
          </a:p>
        </p:txBody>
      </p:sp>
    </p:spTree>
    <p:extLst>
      <p:ext uri="{BB962C8B-B14F-4D97-AF65-F5344CB8AC3E}">
        <p14:creationId xmlns:p14="http://schemas.microsoft.com/office/powerpoint/2010/main" xmlns="" val="20498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533400"/>
            <a:ext cx="769620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900" smtClean="0"/>
              <a:t>Российская государственная библиотека</a:t>
            </a:r>
            <a:endParaRPr lang="ru-RU" sz="29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2000" y="1905000"/>
            <a:ext cx="7696200" cy="4038600"/>
          </a:xfrm>
          <a:prstGeom prst="rect">
            <a:avLst/>
          </a:prstGeom>
          <a:solidFill>
            <a:srgbClr val="F2F8A6"/>
          </a:solidFill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000" smtClean="0"/>
              <a:t>Основана в 1862 в составе московского Румянцевского музея, в 1925-92 Государственная библиотека СССР им. В. И. Ленина, в 1992 преобразована в Российскую государственную библиотеку. В 1993 св. 41 млн. ед. хр. на 247 языках мира. По содержанию фонды универсальны. Российские издания представлены с почти исчерпывающей полнотой, среди иностранных изданий преобладает научная литература. Хранятся рукописи 6-20 вв., в т. ч. Архангельское Евангелие (1002), Мариинское Евангелие (11 в.), собрание греческих, арабских, персидских, китайских, древнееврейских и средневековых западно-европейских рукописей. В отделе редких книг — старопечатные книги 15-18 вв. («Октоих» Ш. Фиоля (1491), «Малая подорожная книжица» Ф. Скорины (1525), книги И. Федорова и др.)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9462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533400"/>
            <a:ext cx="769620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Московский государственный университет</a:t>
            </a:r>
            <a:endParaRPr lang="ru-RU" sz="36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9788" y="1905000"/>
            <a:ext cx="3368675" cy="3746500"/>
          </a:xfrm>
          <a:prstGeom prst="rect">
            <a:avLst/>
          </a:prstGeom>
          <a:solidFill>
            <a:srgbClr val="F2F8A6"/>
          </a:solidFill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700" smtClean="0"/>
              <a:t>Здание МГУ со стороны Воробьевых гор.</a:t>
            </a:r>
            <a:endParaRPr lang="ru-RU" sz="270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330700" y="1905000"/>
            <a:ext cx="41275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9919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3" y="260648"/>
            <a:ext cx="7067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Твоя культура поведения.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030089"/>
            <a:ext cx="8784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Культура поведения тесно связанна с нравственностью, с общим развитием человека, его интересами, увлечениями, знаниями – совсем, что составляет внутренний мир человека. Многие правила поведения характеризуют отношение человека к другим людям и самому себе. Это правило вежливости, внимательности – то, что принято называть этикетом.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3843779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Слово «Этикет» появилось во Франции, в 17 веке при дворе Людовика и объяснялось, как порядок поведения при королевском дворе.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654905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1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3721" y="26215"/>
            <a:ext cx="5976664" cy="582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57524" y="6021288"/>
            <a:ext cx="2579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Людовик </a:t>
            </a:r>
            <a:r>
              <a:rPr lang="en-US" sz="3200" dirty="0" smtClean="0"/>
              <a:t>XIV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38486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533400"/>
            <a:ext cx="769620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Понятие «Душа»</a:t>
            </a:r>
            <a:endParaRPr lang="ru-RU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2000" y="1905000"/>
            <a:ext cx="7483475" cy="2460104"/>
          </a:xfrm>
          <a:prstGeom prst="rect">
            <a:avLst/>
          </a:prstGeom>
          <a:solidFill>
            <a:srgbClr val="F2F8A6"/>
          </a:solidFill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dirty="0" smtClean="0"/>
              <a:t>В новоевропейской философии термин «душа» стал преимущественно употребляться для обозначения внутреннего мира человека. </a:t>
            </a:r>
          </a:p>
          <a:p>
            <a:pPr marL="45720" indent="0">
              <a:buNone/>
            </a:pPr>
            <a:r>
              <a:rPr lang="ru-RU" dirty="0" smtClean="0"/>
              <a:t>«Душа-совокупность психических характеристик личности, всего того, что происходит в нас». </a:t>
            </a:r>
          </a:p>
          <a:p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19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18864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Этикет в России 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268760"/>
            <a:ext cx="8568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России стали использовать в 18 веке. Основными словами, которыми характеризовался этикет были, учтивость, благопристойность, приятность обхождения.  Цель применения правил этикета – проявление, уважение к собеседнику, желание доставить ему удовольствие своим обходительным поведением, манерами, своим внешним видом, жестами, мимикой.</a:t>
            </a:r>
          </a:p>
          <a:p>
            <a:r>
              <a:rPr lang="ru-RU" sz="2800" dirty="0" smtClean="0"/>
              <a:t>Этикет позволяет жить приятно без стрессов, обид и непонимания.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546074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biuro-rachunkow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086725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576461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Деловой этикет.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8678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805264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Семейный этикет.</a:t>
            </a:r>
            <a:endParaRPr lang="ru-RU" dirty="0"/>
          </a:p>
        </p:txBody>
      </p:sp>
      <p:pic>
        <p:nvPicPr>
          <p:cNvPr id="3074" name="Picture 2" descr="C:\Users\Светлана\Desktop\familydi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4032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лана\Desktop\0278_pravila_etiketa_v_restora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0496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7355" y="5338592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Столовый этикет.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9239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589240"/>
            <a:ext cx="200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Гостевой этикет.</a:t>
            </a:r>
            <a:endParaRPr lang="ru-RU" dirty="0"/>
          </a:p>
        </p:txBody>
      </p:sp>
      <p:pic>
        <p:nvPicPr>
          <p:cNvPr id="5122" name="Picture 2" descr="C:\Users\Светлана\Desktop\6635855975252c2a0008e67.18755175_articles_main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620688"/>
            <a:ext cx="858667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9767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5805264"/>
            <a:ext cx="258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Танцевальный этикет.</a:t>
            </a:r>
            <a:endParaRPr lang="ru-RU" dirty="0"/>
          </a:p>
        </p:txBody>
      </p:sp>
      <p:pic>
        <p:nvPicPr>
          <p:cNvPr id="6146" name="Picture 2" descr="C:\Users\Светлана\Desktop\бальный-этик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899" y="1340768"/>
            <a:ext cx="9144000" cy="375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6006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165304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Свадебный этикет.</a:t>
            </a:r>
            <a:endParaRPr lang="ru-RU" dirty="0"/>
          </a:p>
        </p:txBody>
      </p:sp>
      <p:pic>
        <p:nvPicPr>
          <p:cNvPr id="7170" name="Picture 2" descr="C:\Users\Светлана\Desktop\53b084d065b0406bdea5643d14e898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40" y="116631"/>
            <a:ext cx="8820472" cy="586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0664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589240"/>
            <a:ext cx="3376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Этикет телефонного общения</a:t>
            </a:r>
            <a:endParaRPr lang="ru-RU" dirty="0"/>
          </a:p>
        </p:txBody>
      </p:sp>
      <p:pic>
        <p:nvPicPr>
          <p:cNvPr id="8194" name="Picture 2" descr="C:\Users\Светлана\Desktop\_0037293_imag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155" y="692696"/>
            <a:ext cx="74330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6767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517232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Этикет письма.</a:t>
            </a:r>
          </a:p>
        </p:txBody>
      </p:sp>
      <p:pic>
        <p:nvPicPr>
          <p:cNvPr id="9219" name="Picture 3" descr="C:\Users\Светлана\Desktop\etiket_pisma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590" y="0"/>
            <a:ext cx="566800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4401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625" y="404664"/>
            <a:ext cx="87976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Культура общества определяется культурой каждого его члена. Выполнение нравственных норм и правил является условием благополучия общества. Нравственность современного человека основывается на обычаях, традициях, нормах поведения, которые формировались на протяжении многих веков. Огромное значение в укреплении нравственности принадлежит религии.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99709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3355" y="188640"/>
            <a:ext cx="4190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Духовный мир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297441" y="1172429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Духовный мир не даётся человеку от рождения. Каждый сам формирует свой духовный мир, развивает свои интересы, совершенствует образование и культуру. Школа обогащает человека знаниями, воспитывает нравственные качества.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-134607" y="4005064"/>
            <a:ext cx="9073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Кого из известных вам литературных героев можно назвать человеком духовным?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8956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428172">
            <a:off x="899591" y="2870371"/>
            <a:ext cx="72939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895666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42601"/>
            <a:ext cx="4304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Интернет-ресурсы: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688932"/>
            <a:ext cx="84969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www.knigge.ru/images/etiket_pisma-04.jpg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protocolonline.ru/uploads/posts/2010-06/1275647155_10030117.jpg</a:t>
            </a:r>
            <a:endParaRPr lang="ru-RU" dirty="0" smtClean="0"/>
          </a:p>
          <a:p>
            <a:r>
              <a:rPr lang="en-US" dirty="0">
                <a:hlinkClick r:id="rId4"/>
              </a:rPr>
              <a:t>http://www.seminarna.ru/i/spaw/_</a:t>
            </a:r>
            <a:r>
              <a:rPr lang="en-US" dirty="0" smtClean="0">
                <a:hlinkClick r:id="rId4"/>
              </a:rPr>
              <a:t>0037293_image_2.jpg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www.svadbann.ru/images/topic/53b084d065b0406bdea5643d14e898b6/53b084d065b0406bdea5643d14e898b6.jpg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http://danceforkids.ru/wp-content/uploads/2013/06/%D0%B1%D0%B0%D0%BB%D1%8C%D0%BD%D1%8B%D0%B9-%</a:t>
            </a:r>
            <a:r>
              <a:rPr lang="en-US" dirty="0" smtClean="0">
                <a:hlinkClick r:id="rId6"/>
              </a:rPr>
              <a:t>D1%8D%D1%82%D0%B8%D0%BA%D0%B5%D1%82.jpg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sunny7.ua/upload/photos/6635855975252c2a0008e67.18755175_articles_main_big.jpg</a:t>
            </a:r>
            <a:endParaRPr lang="ru-RU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bbcont.ru/uploads/images/default/0278_pravila_etiketa_v_restorane.jpg</a:t>
            </a:r>
            <a:endParaRPr lang="ru-RU" dirty="0" smtClean="0"/>
          </a:p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upload.wikimedia.org/wikipedia/commons/thumb/d/d3/Yekaterina_Romanovna_Vorontsova-Dashkova.jpg/220px-Yekaterina_Romanovna_Vorontsova-Dashkova.jpg</a:t>
            </a:r>
            <a:endParaRPr lang="ru-RU" dirty="0" smtClean="0"/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www.calend.ru/img/content_events/i1/1617.jpg</a:t>
            </a:r>
            <a:endParaRPr lang="ru-RU" dirty="0" smtClean="0"/>
          </a:p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www.s-b-s.su/content/sbs/pics/sections/biuro-rachunkowe.jpg</a:t>
            </a:r>
            <a:endParaRPr lang="ru-RU" dirty="0" smtClean="0"/>
          </a:p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armfha.com/wp-content/uploads/2015/03/familydinner.jpg</a:t>
            </a:r>
            <a:endParaRPr lang="ru-RU" dirty="0" smtClean="0"/>
          </a:p>
          <a:p>
            <a:r>
              <a:rPr lang="en-US" dirty="0"/>
              <a:t>http://v.img.com.ua/b/600x500/f/aa/26253820cc73293844a3074e1a437aaf.jpg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7713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764704"/>
            <a:ext cx="5710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Твоя образованность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628800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Образованный человек – это человек, имеющий разносторонние знания, много читающий, постоянно пополняющий свои знания, интересующийся разными науками и областями знаний, умеющий поддерживать беседу на любую тему.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1086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332656"/>
            <a:ext cx="5004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Образованные люди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97684" y="1057007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Россия всегда славилась образованными людьми. Ярослав Мудрый и Владимир Мономах, Пётр Великий и Екатерина Великая, М.В. Ломоносов, Д.С. Лихачёв.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8623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5805264"/>
            <a:ext cx="2032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Ярослав Мудрый </a:t>
            </a:r>
          </a:p>
        </p:txBody>
      </p:sp>
      <p:pic>
        <p:nvPicPr>
          <p:cNvPr id="1026" name="Picture 2" descr="C:\Users\Светлана\Desktop\lCimsO2Zz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4475576" cy="519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4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5805264"/>
            <a:ext cx="2255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Владимир Мономах</a:t>
            </a:r>
          </a:p>
        </p:txBody>
      </p:sp>
      <p:pic>
        <p:nvPicPr>
          <p:cNvPr id="2050" name="Picture 2" descr="C:\Users\Светлана\Desktop\1345923640_monoma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0451" y="0"/>
            <a:ext cx="4578524" cy="558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58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5805264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Пётр Великий</a:t>
            </a:r>
          </a:p>
        </p:txBody>
      </p:sp>
      <p:pic>
        <p:nvPicPr>
          <p:cNvPr id="3074" name="Picture 2" descr="C:\Users\Светлана\Desktop\sere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382" y="188640"/>
            <a:ext cx="4104456" cy="544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2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5877272"/>
            <a:ext cx="2231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Екатерина Великая</a:t>
            </a:r>
          </a:p>
        </p:txBody>
      </p:sp>
      <p:pic>
        <p:nvPicPr>
          <p:cNvPr id="4098" name="Picture 2" descr="C:\Users\Светлана\Desktop\Dashkova28.03.1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9682" y="162272"/>
            <a:ext cx="4572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23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81</TotalTime>
  <Words>788</Words>
  <Application>Microsoft Office PowerPoint</Application>
  <PresentationFormat>Экран (4:3)</PresentationFormat>
  <Paragraphs>77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Admin</cp:lastModifiedBy>
  <cp:revision>15</cp:revision>
  <dcterms:created xsi:type="dcterms:W3CDTF">2015-12-28T16:28:07Z</dcterms:created>
  <dcterms:modified xsi:type="dcterms:W3CDTF">2021-12-03T16:05:38Z</dcterms:modified>
</cp:coreProperties>
</file>