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8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injust.ru/ru/extremist-materi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4661/36f65566525347506c3bca47d7b5ddfc19731d6b/" TargetMode="External"/><Relationship Id="rId2" Type="http://schemas.openxmlformats.org/officeDocument/2006/relationships/hyperlink" Target="http://www.consultant.ru/document/cons_doc_LAW_34661/e3620d183bd6d1fe2ab8b0c912809857217325a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699/c10532ab76df5c84c18ee550a79b1fc8cb8449b2/" TargetMode="External"/><Relationship Id="rId2" Type="http://schemas.openxmlformats.org/officeDocument/2006/relationships/hyperlink" Target="http://www.consultant.ru/document/cons_doc_LAW_10699/c2877fe51a75f612e1df0f008c620980638457b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www.consultant.ru/document/cons_doc_LAW_10699/8b38952a3e743c7996551cbfe4b32d4d336a35a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699/3f061fb01a04145dc7e07fe39a97509bd2da705f/" TargetMode="External"/><Relationship Id="rId2" Type="http://schemas.openxmlformats.org/officeDocument/2006/relationships/hyperlink" Target="http://www.consultant.ru/document/cons_doc_LAW_10699/d350878ee36f956a74c2c86830d066eafce2014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blsud--irk.sudrf.ru/modules.php?name=sud_delo&amp;srv_num=1&amp;name_op=doc&amp;number=18686614&amp;delo_id=5&amp;new=5&amp;text_number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consultant.ru/document/cons_doc_LAW_28399/f703218d9357338507052de484404828b3da468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injust.ru/ru/extremist-materia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9" y="-243408"/>
            <a:ext cx="9144000" cy="2088232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Лайкнул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 - в тюрьму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4" y="1700808"/>
            <a:ext cx="916834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2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endParaRPr lang="ru-RU" b="1" dirty="0" smtClean="0">
              <a:solidFill>
                <a:srgbClr val="000000"/>
              </a:solidFill>
              <a:latin typeface="Graphik"/>
            </a:endParaRPr>
          </a:p>
          <a:p>
            <a:pPr marL="0" indent="0" fontAlgn="base">
              <a:buNone/>
            </a:pPr>
            <a:endParaRPr lang="ru-RU" b="1" dirty="0" smtClean="0">
              <a:solidFill>
                <a:srgbClr val="000000"/>
              </a:solidFill>
              <a:latin typeface="Graphik"/>
            </a:endParaRPr>
          </a:p>
          <a:p>
            <a:pPr marL="0" indent="0" fontAlgn="base">
              <a:buNone/>
            </a:pPr>
            <a:endParaRPr lang="ru-RU" b="1" dirty="0" smtClean="0">
              <a:solidFill>
                <a:srgbClr val="000000"/>
              </a:solidFill>
              <a:latin typeface="Graphik"/>
            </a:endParaRPr>
          </a:p>
          <a:p>
            <a:pPr marL="0" indent="0" fontAlgn="base">
              <a:buNone/>
            </a:pPr>
            <a:endParaRPr lang="ru-RU" b="1" dirty="0">
              <a:solidFill>
                <a:srgbClr val="000000"/>
              </a:solidFill>
              <a:latin typeface="Graphik"/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0000"/>
                </a:solidFill>
                <a:latin typeface="Graphik"/>
              </a:rPr>
              <a:t>Что </a:t>
            </a:r>
            <a:r>
              <a:rPr lang="ru-RU" b="1" dirty="0">
                <a:solidFill>
                  <a:srgbClr val="000000"/>
                </a:solidFill>
                <a:latin typeface="Graphik"/>
              </a:rPr>
              <a:t>делать, чтобы не попасть под статью</a:t>
            </a:r>
            <a:r>
              <a:rPr lang="ru-RU" b="1" dirty="0" smtClean="0">
                <a:solidFill>
                  <a:srgbClr val="000000"/>
                </a:solidFill>
                <a:latin typeface="Graphik"/>
              </a:rPr>
              <a:t>:</a:t>
            </a:r>
          </a:p>
          <a:p>
            <a:pPr marL="0" indent="0" fontAlgn="base">
              <a:buNone/>
            </a:pPr>
            <a:endParaRPr lang="ru-RU" b="1" dirty="0" smtClean="0">
              <a:solidFill>
                <a:srgbClr val="000000"/>
              </a:solidFill>
              <a:latin typeface="Graphik"/>
            </a:endParaRPr>
          </a:p>
          <a:p>
            <a:pPr marL="0" indent="0" fontAlgn="base">
              <a:buNone/>
            </a:pPr>
            <a:endParaRPr lang="ru-RU" b="1" dirty="0">
              <a:solidFill>
                <a:srgbClr val="000000"/>
              </a:solidFill>
              <a:latin typeface="Graphik"/>
            </a:endParaRPr>
          </a:p>
          <a:p>
            <a:pPr algn="just" fontAlgn="base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harter"/>
              </a:rPr>
              <a:t>В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группе риска — дети и подростки, которые не понимают ответственности за публикации и высказывания в интернете. Покажите им, </a:t>
            </a:r>
            <a:r>
              <a:rPr lang="ru-RU" dirty="0">
                <a:latin typeface="Charter"/>
                <a:hlinkClick r:id="rId2"/>
              </a:rPr>
              <a:t>за какие комментарии и публикации в России можно сесть в тюрьму.</a:t>
            </a:r>
            <a:r>
              <a:rPr lang="ru-RU" dirty="0">
                <a:latin typeface="Charter"/>
              </a:rPr>
              <a:t> 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Если человеку есть 16 лет, это его уже касается.</a:t>
            </a:r>
          </a:p>
          <a:p>
            <a:pPr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harter"/>
              </a:rPr>
              <a:t>Удалите публикации, которые могут попасть под определение экстремизма и оскорбления чувств верующих. Это касается постов в социальных сетях, комментариев на форумах и всего, что могут увидеть другие люди. Это не всегда помогает и не защитит на 100%, но так надежнее.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harter"/>
              </a:rPr>
              <a:t>Будьте готовы обратиться к адвокату.</a:t>
            </a:r>
          </a:p>
          <a:p>
            <a:pPr fontAlgn="base"/>
            <a:endParaRPr lang="ru-RU" b="1" dirty="0" smtClean="0">
              <a:solidFill>
                <a:srgbClr val="000000"/>
              </a:solidFill>
              <a:latin typeface="Graphik"/>
            </a:endParaRPr>
          </a:p>
          <a:p>
            <a:pPr fontAlgn="base"/>
            <a:endParaRPr lang="ru-RU" b="1" dirty="0" smtClean="0">
              <a:solidFill>
                <a:srgbClr val="000000"/>
              </a:solidFill>
              <a:latin typeface="Graphik"/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0000"/>
                </a:solidFill>
                <a:latin typeface="Graphik"/>
              </a:rPr>
              <a:t>Что </a:t>
            </a:r>
            <a:r>
              <a:rPr lang="ru-RU" b="1" dirty="0">
                <a:solidFill>
                  <a:srgbClr val="000000"/>
                </a:solidFill>
                <a:latin typeface="Graphik"/>
              </a:rPr>
              <a:t>делать, если это вас коснулось:</a:t>
            </a:r>
            <a:endParaRPr lang="ru-RU" dirty="0">
              <a:solidFill>
                <a:srgbClr val="000000"/>
              </a:solidFill>
              <a:latin typeface="Charter"/>
            </a:endParaRPr>
          </a:p>
          <a:p>
            <a:pPr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harter"/>
              </a:rPr>
              <a:t>Вызывайте адвоката и ничего не подписывайте до его приезда. Если следователь или судья настроены работать быстро и недобросовестно, адвокат им сильно в этом помешает.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harter"/>
              </a:rPr>
              <a:t>Всё.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04"/>
            <a:ext cx="2411760" cy="18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6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Graphik"/>
              </a:rPr>
              <a:t>Техника </a:t>
            </a:r>
            <a:r>
              <a:rPr lang="ru-RU" b="1" dirty="0" smtClean="0">
                <a:solidFill>
                  <a:srgbClr val="000000"/>
                </a:solidFill>
                <a:latin typeface="Graphik"/>
              </a:rPr>
              <a:t>безопасности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40934"/>
              </p:ext>
            </p:extLst>
          </p:nvPr>
        </p:nvGraphicFramePr>
        <p:xfrm>
          <a:off x="22340" y="792480"/>
          <a:ext cx="9144000" cy="606552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572000"/>
                <a:gridCol w="4572000"/>
              </a:tblGrid>
              <a:tr h="46830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omic Sans MS" panose="030F0702030302020204" pitchFamily="66" charset="0"/>
                        </a:rPr>
                        <a:t>Нельзя</a:t>
                      </a:r>
                      <a:endParaRPr lang="ru-RU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omic Sans MS" panose="030F0702030302020204" pitchFamily="66" charset="0"/>
                        </a:rPr>
                        <a:t>Можно</a:t>
                      </a:r>
                      <a:endParaRPr lang="ru-RU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75791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Приверженцы такой-то религии достойны ненависти, к ним следует применить насилие.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Мне не нравится такой-то человек, потому что он сделал мне так.</a:t>
                      </a:r>
                      <a:endParaRPr lang="ru-RU" sz="2400" dirty="0"/>
                    </a:p>
                  </a:txBody>
                  <a:tcPr/>
                </a:tc>
              </a:tr>
              <a:tr h="683054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 такой-то профессии — недостойные, применяйте к ним насилие.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 не хочу иметь дело с таким-то человеком, потому что…</a:t>
                      </a:r>
                      <a:endParaRPr lang="ru-RU" sz="2400" dirty="0"/>
                    </a:p>
                  </a:txBody>
                  <a:tcPr/>
                </a:tc>
              </a:tr>
              <a:tr h="975791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Такая-то нация правильно применила насилие против другой нации, надо было еще хуже!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Такие-то люди в такое-то время сделали так-то, вот источник.</a:t>
                      </a:r>
                      <a:endParaRPr lang="ru-RU" sz="2400" dirty="0"/>
                    </a:p>
                  </a:txBody>
                  <a:tcPr/>
                </a:tc>
              </a:tr>
              <a:tr h="975791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о том, что приезжие из других стран совершают преступления и их всех нужно наказывать без суда и следствия.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chemeClr val="bg1"/>
                          </a:solidFill>
                          <a:effectLst/>
                          <a:latin typeface="Charter"/>
                        </a:rPr>
                        <a:t>Статистика преступлений и анализ приговоров в отношении граждан других государств.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96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74062"/>
              </p:ext>
            </p:extLst>
          </p:nvPr>
        </p:nvGraphicFramePr>
        <p:xfrm>
          <a:off x="22595" y="926657"/>
          <a:ext cx="9127054" cy="5931343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563527"/>
                <a:gridCol w="4563527"/>
              </a:tblGrid>
              <a:tr h="4046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Нельзя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Можно</a:t>
                      </a:r>
                      <a:endParaRPr lang="ru-RU" sz="2800" dirty="0"/>
                    </a:p>
                  </a:txBody>
                  <a:tcPr/>
                </a:tc>
              </a:tr>
              <a:tr h="1873313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Комментарий с критикой власти и призывом ее свержения с оружием или другим незаконным способом. Слова «долой» и «гнать» в сочетании с оскорблениями и призывом к незаконным действиям.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Комментарий с критикой власти, подтвержденными фактами о нарушениях, негативной оценкой работы конкретных людей и предложениями, как ее улучшить.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3841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Статья, в которой святого из любой религии называют убийцей, тираном или карателем.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Статья о негативном влиянии какой-то религии на воспитание детей с фактами из жизни конкретной семьи.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4642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Изображение, в котором религиозный символ, святой или почитаемый в религии человек оказывается в оскорбительной для верующего ситуации.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Фото с места преступления, которое совершил священнослужитель.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3841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Изображение нацистской символики на 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аватарке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в 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соцсетях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(без вариантов)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10462" y="131450"/>
            <a:ext cx="5785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Техника безопасности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7" y="116632"/>
            <a:ext cx="9144000" cy="378904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smtClean="0"/>
              <a:t>Зачем </a:t>
            </a:r>
            <a:r>
              <a:rPr lang="ru-RU" b="1" dirty="0"/>
              <a:t>что-то контролировать и запрещать?</a:t>
            </a:r>
          </a:p>
          <a:p>
            <a:pPr algn="just" fontAlgn="base"/>
            <a:r>
              <a:rPr lang="ru-RU" sz="2600" dirty="0"/>
              <a:t>В России и в других странах есть законы, которые запрещают распространять экстремистские сообщения, разжигать вражду и ненависть, оскорблять чувства верующих. Задача этих законов — чтобы люди разных религий, национальностей или социальных групп не начали враждовать, а одна социальная группа не решила, что она выше другой и ей больше позволено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32" y="3661956"/>
            <a:ext cx="3456468" cy="25915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38" y="3657027"/>
            <a:ext cx="56670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Человек может лично не любить какую-то категорию людей, но государство прямо запрещает ему публично разжигать к ним ненависть или оскорблять их религиозные чувства. Можно требовать привлечения конкретных людей к ответственности по закону и критиковать их за конкретные поступки и убеждения, но нельзя предлагать чинить расправу над группой людей из-за их расовой принадлежности.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1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499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Какая ответственность предусмотрена за экстремизм?</a:t>
            </a:r>
            <a:endParaRPr lang="ru-RU" sz="2300" dirty="0">
              <a:ea typeface="Calibri"/>
              <a:cs typeface="Times New Roman"/>
            </a:endParaRPr>
          </a:p>
          <a:p>
            <a:pPr marL="0" indent="0" fontAlgn="base">
              <a:lnSpc>
                <a:spcPct val="120000"/>
              </a:lnSpc>
              <a:spcAft>
                <a:spcPts val="15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harter"/>
                <a:ea typeface="Times New Roman"/>
              </a:rPr>
              <a:t>	Формально 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за экстремизм есть три вида ответственности и несколько неприятных последствий.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0000"/>
                </a:solidFill>
                <a:latin typeface="Graphik"/>
                <a:ea typeface="Times New Roman"/>
              </a:rPr>
              <a:t>	Административная </a:t>
            </a:r>
            <a:r>
              <a:rPr lang="ru-RU" b="1" dirty="0">
                <a:solidFill>
                  <a:srgbClr val="000000"/>
                </a:solidFill>
                <a:latin typeface="Graphik"/>
                <a:ea typeface="Times New Roman"/>
              </a:rPr>
              <a:t>ответственность.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 Это штраф. За пропаганду или публичную демонстрацию нацистской символики могут </a:t>
            </a:r>
            <a:r>
              <a:rPr lang="ru-RU" u="sng" dirty="0">
                <a:solidFill>
                  <a:srgbClr val="045577"/>
                </a:solidFill>
                <a:latin typeface="Charter"/>
                <a:ea typeface="Times New Roman"/>
                <a:hlinkClick r:id="rId2"/>
              </a:rPr>
              <a:t>оштрафовать на 2000 </a:t>
            </a:r>
            <a:r>
              <a:rPr lang="ru-RU" dirty="0">
                <a:solidFill>
                  <a:srgbClr val="045577"/>
                </a:solidFill>
                <a:latin typeface="Charter"/>
                <a:ea typeface="Times New Roman"/>
                <a:hlinkClick r:id="rId2"/>
              </a:rPr>
              <a:t>Р</a:t>
            </a:r>
            <a:r>
              <a:rPr lang="ru-RU" u="sng" dirty="0">
                <a:solidFill>
                  <a:srgbClr val="045577"/>
                </a:solidFill>
                <a:latin typeface="Charter"/>
                <a:ea typeface="Times New Roman"/>
                <a:hlinkClick r:id="rId2"/>
              </a:rPr>
              <a:t> или арестовать на 15 суток.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 За массовое распространение, производство и хранение экстремистских материалов из списка Минюста — </a:t>
            </a:r>
            <a:r>
              <a:rPr lang="ru-RU" u="sng" dirty="0">
                <a:solidFill>
                  <a:srgbClr val="045577"/>
                </a:solidFill>
                <a:latin typeface="Charter"/>
                <a:ea typeface="Times New Roman"/>
                <a:hlinkClick r:id="rId3"/>
              </a:rPr>
              <a:t>штраф до 3000 </a:t>
            </a:r>
            <a:r>
              <a:rPr lang="ru-RU" dirty="0">
                <a:solidFill>
                  <a:srgbClr val="045577"/>
                </a:solidFill>
                <a:latin typeface="Charter"/>
                <a:ea typeface="Times New Roman"/>
                <a:hlinkClick r:id="rId3"/>
              </a:rPr>
              <a:t>Р</a:t>
            </a:r>
            <a:r>
              <a:rPr lang="ru-RU" u="sng" dirty="0">
                <a:solidFill>
                  <a:srgbClr val="045577"/>
                </a:solidFill>
                <a:latin typeface="Charter"/>
                <a:ea typeface="Times New Roman"/>
                <a:hlinkClick r:id="rId3"/>
              </a:rPr>
              <a:t> или административный арест.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 fontAlgn="base">
              <a:lnSpc>
                <a:spcPct val="120000"/>
              </a:lnSpc>
              <a:spcAft>
                <a:spcPts val="15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Charter"/>
                <a:ea typeface="Times New Roman"/>
              </a:rPr>
              <a:t>Грубо 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говоря, если вы </a:t>
            </a:r>
            <a:r>
              <a:rPr lang="ru-RU" dirty="0" err="1">
                <a:solidFill>
                  <a:srgbClr val="000000"/>
                </a:solidFill>
                <a:latin typeface="Charter"/>
                <a:ea typeface="Times New Roman"/>
              </a:rPr>
              <a:t>перепостили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harter"/>
                <a:ea typeface="Times New Roman"/>
              </a:rPr>
              <a:t>мемасик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, который уже считается экстремистским материалом, будет штраф. А если вы такой материал изготовили или </a:t>
            </a:r>
            <a:r>
              <a:rPr lang="ru-RU" dirty="0" err="1">
                <a:solidFill>
                  <a:srgbClr val="000000"/>
                </a:solidFill>
                <a:latin typeface="Charter"/>
                <a:ea typeface="Times New Roman"/>
              </a:rPr>
              <a:t>перепостили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 что-то, что экстремистским материалом еще не считалось, то это уголовная ответственность. Но нет смысла проверять, </a:t>
            </a:r>
            <a:r>
              <a:rPr lang="ru-RU" dirty="0" smtClean="0">
                <a:solidFill>
                  <a:srgbClr val="000000"/>
                </a:solidFill>
                <a:latin typeface="Charter"/>
                <a:ea typeface="Times New Roman"/>
              </a:rPr>
              <a:t>есть </a:t>
            </a:r>
            <a:r>
              <a:rPr lang="ru-RU" dirty="0">
                <a:solidFill>
                  <a:srgbClr val="000000"/>
                </a:solidFill>
                <a:latin typeface="Charter"/>
                <a:ea typeface="Times New Roman"/>
              </a:rPr>
              <a:t>ли этот </a:t>
            </a:r>
            <a:r>
              <a:rPr lang="ru-RU" dirty="0" err="1" smtClean="0">
                <a:solidFill>
                  <a:srgbClr val="000000"/>
                </a:solidFill>
                <a:latin typeface="Charter"/>
                <a:ea typeface="Times New Roman"/>
              </a:rPr>
              <a:t>мемасик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06" y="4291890"/>
            <a:ext cx="3672313" cy="20656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509120"/>
            <a:ext cx="5508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ts val="1500"/>
              </a:spcAft>
            </a:pPr>
            <a:r>
              <a:rPr lang="ru-RU" sz="2000" dirty="0">
                <a:solidFill>
                  <a:srgbClr val="000000"/>
                </a:solidFill>
                <a:latin typeface="Charter"/>
                <a:ea typeface="Times New Roman"/>
              </a:rPr>
              <a:t>в списке Минюста, и спокойно его публиковать в расчете на символический штраф. Важен еще и контекст, а эксперименты с уголовным кодексом могут быть чреваты.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265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1" y="18473"/>
            <a:ext cx="9110286" cy="4525963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b="1" dirty="0">
                <a:solidFill>
                  <a:srgbClr val="000000"/>
                </a:solidFill>
                <a:latin typeface="Graphik"/>
              </a:rPr>
              <a:t>Уголовная ответственность.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В уголовном кодексе есть свое определение экстремизма. Его используют, чтобы понять, по какой статье привлекать к ответственности. Потому что одно и то же действие может быть хулиганством или экстремизмом, даже за убийство из-за личной неприязни и по мотивам расовой ненависти предусмотрено разное наказание.</a:t>
            </a:r>
          </a:p>
          <a:p>
            <a:pPr algn="just" fontAlgn="base"/>
            <a:endParaRPr lang="ru-RU" dirty="0" smtClean="0">
              <a:solidFill>
                <a:srgbClr val="000000"/>
              </a:solidFill>
              <a:latin typeface="Charter"/>
            </a:endParaRPr>
          </a:p>
          <a:p>
            <a:pPr algn="just" fontAlgn="base"/>
            <a:r>
              <a:rPr lang="ru-RU" dirty="0" smtClean="0">
                <a:solidFill>
                  <a:srgbClr val="000000"/>
                </a:solidFill>
                <a:latin typeface="Charter"/>
              </a:rPr>
              <a:t>В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рамках </a:t>
            </a:r>
            <a:r>
              <a:rPr lang="ru-RU" cap="all" dirty="0">
                <a:solidFill>
                  <a:srgbClr val="000000"/>
                </a:solidFill>
                <a:latin typeface="inherit"/>
              </a:rPr>
              <a:t>УК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экстремизмом считается преступление, которое совершено по мотивам ненависти или вражды: политической, социальной, расовой, национальной, религиозной. Это всегда отягчающее обстоятельство.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99154"/>
            <a:ext cx="4288268" cy="28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536504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Charter"/>
              </a:rPr>
              <a:t>Вот по каким статьям может наступить уголовная </a:t>
            </a:r>
            <a:r>
              <a:rPr lang="ru-RU" dirty="0" smtClean="0">
                <a:solidFill>
                  <a:srgbClr val="000000"/>
                </a:solidFill>
                <a:latin typeface="Charter"/>
              </a:rPr>
              <a:t>ответственность 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за экстремизм. Это не все статьи, но по ним больше всего риска случайно вляпаться, даже не понимая, что это нарушение закона</a:t>
            </a:r>
            <a:r>
              <a:rPr lang="ru-RU" dirty="0" smtClean="0">
                <a:solidFill>
                  <a:srgbClr val="000000"/>
                </a:solidFill>
                <a:latin typeface="Charter"/>
              </a:rPr>
              <a:t>.</a:t>
            </a:r>
          </a:p>
          <a:p>
            <a:pPr marL="0" indent="0" fontAlgn="base">
              <a:buNone/>
            </a:pPr>
            <a:endParaRPr lang="ru-RU" dirty="0">
              <a:solidFill>
                <a:srgbClr val="000000"/>
              </a:solidFill>
              <a:latin typeface="Charter"/>
            </a:endParaRPr>
          </a:p>
          <a:p>
            <a:pPr fontAlgn="base"/>
            <a:r>
              <a:rPr lang="ru-RU" dirty="0">
                <a:solidFill>
                  <a:srgbClr val="045577"/>
                </a:solidFill>
                <a:latin typeface="Charter"/>
                <a:hlinkClick r:id="rId2"/>
              </a:rPr>
              <a:t>205.2 </a:t>
            </a:r>
            <a:r>
              <a:rPr lang="ru-RU" cap="all" dirty="0">
                <a:solidFill>
                  <a:srgbClr val="045577"/>
                </a:solidFill>
                <a:latin typeface="inherit"/>
                <a:hlinkClick r:id="rId2"/>
              </a:rPr>
              <a:t>УК РФ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— публичная пропаганда или оправдание терроризма, призывы к террористической деятельности. Не нужно что-то делать или доводить до результата, достаточно один раз написать, что идеология террористов правильная и им стоит подражать. Если опубликовать такое в интернете — до семи лет.</a:t>
            </a:r>
          </a:p>
          <a:p>
            <a:pPr fontAlgn="base"/>
            <a:r>
              <a:rPr lang="ru-RU" dirty="0">
                <a:solidFill>
                  <a:srgbClr val="045577"/>
                </a:solidFill>
                <a:latin typeface="Charter"/>
                <a:hlinkClick r:id="rId3"/>
              </a:rPr>
              <a:t>280 </a:t>
            </a:r>
            <a:r>
              <a:rPr lang="ru-RU" cap="all" dirty="0">
                <a:solidFill>
                  <a:srgbClr val="045577"/>
                </a:solidFill>
                <a:latin typeface="inherit"/>
                <a:hlinkClick r:id="rId3"/>
              </a:rPr>
              <a:t>УК РФ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— публичные призывы к осуществлению экстремистской деятельности. Публичный призыв — это обращение к кому-то в любой форме. Призывы — это «делай», «надо делать», «давайте делать», «давно пора делать» и подобные.</a:t>
            </a:r>
          </a:p>
          <a:p>
            <a:pPr fontAlgn="base"/>
            <a:r>
              <a:rPr lang="ru-RU" dirty="0" smtClean="0">
                <a:solidFill>
                  <a:srgbClr val="045577"/>
                </a:solidFill>
                <a:latin typeface="Charter"/>
                <a:hlinkClick r:id="rId4"/>
              </a:rPr>
              <a:t>280.1</a:t>
            </a:r>
            <a:r>
              <a:rPr lang="ru-RU" dirty="0">
                <a:solidFill>
                  <a:srgbClr val="045577"/>
                </a:solidFill>
                <a:latin typeface="Charter"/>
                <a:hlinkClick r:id="rId4"/>
              </a:rPr>
              <a:t> </a:t>
            </a:r>
            <a:r>
              <a:rPr lang="ru-RU" cap="all" dirty="0">
                <a:solidFill>
                  <a:srgbClr val="045577"/>
                </a:solidFill>
                <a:latin typeface="inherit"/>
                <a:hlinkClick r:id="rId4"/>
              </a:rPr>
              <a:t>УК РФ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— публичные призывы к выходу из состава России.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8" y="3921709"/>
            <a:ext cx="5220072" cy="29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346" y="0"/>
            <a:ext cx="9152345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45577"/>
                </a:solidFill>
                <a:latin typeface="Charter"/>
                <a:hlinkClick r:id="rId2"/>
              </a:rPr>
              <a:t>ч. 1 ст. 282 </a:t>
            </a:r>
            <a:r>
              <a:rPr lang="ru-RU" cap="all" dirty="0">
                <a:solidFill>
                  <a:srgbClr val="045577"/>
                </a:solidFill>
                <a:latin typeface="inherit"/>
                <a:hlinkClick r:id="rId2"/>
              </a:rPr>
              <a:t>УК РФ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— публичные высказывания о том, что нужно сделать что-то незаконное в отношении какой-то социальной группы, национальности, пола, расы, языка или религии. Или когда такие высказывания возбуждают ненависть или вражду</a:t>
            </a:r>
            <a:r>
              <a:rPr lang="ru-RU" dirty="0" smtClean="0">
                <a:solidFill>
                  <a:srgbClr val="000000"/>
                </a:solidFill>
                <a:latin typeface="Charter"/>
              </a:rPr>
              <a:t>.</a:t>
            </a:r>
          </a:p>
          <a:p>
            <a:pPr fontAlgn="base"/>
            <a:r>
              <a:rPr lang="ru-RU" dirty="0"/>
              <a:t>Еще есть отдельная статья за оскорбление чувств верующих — </a:t>
            </a:r>
            <a:r>
              <a:rPr lang="ru-RU" dirty="0">
                <a:hlinkClick r:id="rId3"/>
              </a:rPr>
              <a:t>148 </a:t>
            </a:r>
            <a:r>
              <a:rPr lang="ru-RU" cap="all" dirty="0">
                <a:hlinkClick r:id="rId3"/>
              </a:rPr>
              <a:t>УК РФ</a:t>
            </a:r>
            <a:r>
              <a:rPr lang="ru-RU" dirty="0">
                <a:hlinkClick r:id="rId3"/>
              </a:rPr>
              <a:t>.</a:t>
            </a:r>
            <a:r>
              <a:rPr lang="ru-RU" dirty="0"/>
              <a:t> Раньше статьи в такой трактовке не было, ее ввели в 2013 году. Незадолго до этого произошли резонансные события в крупном столичном храме.</a:t>
            </a:r>
          </a:p>
          <a:p>
            <a:pPr fontAlgn="base"/>
            <a:r>
              <a:rPr lang="ru-RU" dirty="0"/>
              <a:t>По этой статье могут привлечь к уголовной ответственности, даже если никакая вражда не разжигается, публичных призывов к незаконным действиям нет, а достоинство никакой социальной группы не унижено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38036"/>
            <a:ext cx="4211960" cy="2806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6"/>
            <a:ext cx="3985452" cy="26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12" y="0"/>
            <a:ext cx="9124916" cy="45811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Graphik"/>
              </a:rPr>
              <a:t>Гражданско-правовая ответственность.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Это возмещение материального или морального ущерба. Если вы </a:t>
            </a:r>
            <a:r>
              <a:rPr lang="ru-RU" dirty="0" err="1">
                <a:solidFill>
                  <a:srgbClr val="000000"/>
                </a:solidFill>
                <a:latin typeface="Charter"/>
              </a:rPr>
              <a:t>запостили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 картинку, а кто-то от нее оскорбился и испытал страшные «моральные страдания», он может через суд заставить вас эти страдания компенсировать. Или вам не понравилась работа врача, вы опубликовали пост с призывами все менять, больше не терпеть и обвинили доктора без оснований. Врач расстроится, пост навредит его репутации — можно требовать компенсацию. В судебной практике </a:t>
            </a:r>
            <a:r>
              <a:rPr lang="ru-RU" dirty="0">
                <a:solidFill>
                  <a:srgbClr val="045577"/>
                </a:solidFill>
                <a:latin typeface="Charter"/>
                <a:hlinkClick r:id="rId2"/>
              </a:rPr>
              <a:t>есть примеры таких решений.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7071"/>
            <a:ext cx="4572000" cy="267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3390"/>
            <a:ext cx="91440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raphik"/>
              </a:rPr>
              <a:t>Проблемы с работой.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 Тем, кого наказали за экстремизм, нельзя занимать государственные должности, им запрещают службу по контракту, в правоохранительных органах, в охране и образовательной деятельности.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2987824" y="2971650"/>
            <a:ext cx="6156176" cy="38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51" y="30909"/>
            <a:ext cx="4261017" cy="6827090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	</a:t>
            </a:r>
          </a:p>
          <a:p>
            <a:pPr marL="0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	Дела 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об экстремистских сообщениях, картинках и </a:t>
            </a:r>
            <a:r>
              <a:rPr lang="ru-RU" b="1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репостах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 в последнее время на слуху. Они были и раньше, просто не привлекали столько внимания. </a:t>
            </a:r>
            <a:endParaRPr lang="ru-RU" sz="20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indent="0" algn="just" fontAlgn="base">
              <a:lnSpc>
                <a:spcPct val="115000"/>
              </a:lnSpc>
              <a:spcAft>
                <a:spcPts val="1500"/>
              </a:spcAft>
              <a:buNone/>
            </a:pPr>
            <a:endParaRPr lang="ru-RU" sz="2300" b="1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 marL="0" indent="0" algn="just" fontAlgn="base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	Мы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 отставим в сторону вопросы морали, нравственности и справедливости и разберемся только с законом. Незнание закона, терминов и ограничений не поможет избежать ответственности, даже если Вам всего 16 лет</a:t>
            </a:r>
            <a:r>
              <a:rPr lang="ru-RU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.</a:t>
            </a:r>
            <a:endParaRPr lang="ru-RU" sz="2000" b="1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4158"/>
            <a:ext cx="4831788" cy="362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7" y="0"/>
            <a:ext cx="4832259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0789" y="0"/>
            <a:ext cx="9144000" cy="352839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Блокировка счетов.</a:t>
            </a:r>
            <a:r>
              <a:rPr lang="ru-RU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 Нарушителя могут включить в перечень лиц, которые причастны к экстремистской деятельности. И тогда нельзя будет открыть счет в банке, снять деньги, а на жизнь со счета или вклада выдадут только 10 тысяч рублей в месяц на каждого члена семьи. </a:t>
            </a:r>
            <a:r>
              <a:rPr lang="ru-RU" sz="2400" dirty="0">
                <a:latin typeface="Comic Sans MS" panose="030F0702030302020204" pitchFamily="66" charset="0"/>
              </a:rPr>
              <a:t>Чтобы остаться без денег и возможности проводить банковские операции, достаточно стать подозреваемым по уголовной статье.</a:t>
            </a:r>
            <a:r>
              <a:rPr lang="ru-RU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 Такая норма прямо предусмотрена законом. Обвиняемых и осужденных это тоже касается.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12946"/>
            <a:ext cx="5035267" cy="33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1" y="116632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ru-RU" b="1" dirty="0">
                <a:solidFill>
                  <a:srgbClr val="000000"/>
                </a:solidFill>
                <a:latin typeface="Graphik"/>
              </a:rPr>
              <a:t>При чем здесь интернет?</a:t>
            </a: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Charter"/>
              </a:rPr>
              <a:t>Экстремизм — это необязательно какое-то действие, которое наносит вред человеку или государству. Даже публичная демонстрация, публикация, призыв или распространение тоже считается экстремизмом. Тут имеет значение именно фактор публичности. А вот форма призыва — не имеет. Она может быть устной, письменной, через интернет или смс. Это может быть комментарий на форуме, </a:t>
            </a:r>
            <a:r>
              <a:rPr lang="ru-RU" dirty="0" err="1">
                <a:solidFill>
                  <a:srgbClr val="000000"/>
                </a:solidFill>
                <a:latin typeface="Charter"/>
              </a:rPr>
              <a:t>перепост</a:t>
            </a:r>
            <a:r>
              <a:rPr lang="ru-RU" dirty="0">
                <a:solidFill>
                  <a:srgbClr val="000000"/>
                </a:solidFill>
                <a:latin typeface="Charter"/>
              </a:rPr>
              <a:t> картинки, расклейка плакатов или публикация видеозаписи.</a:t>
            </a: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Charter"/>
              </a:rPr>
              <a:t>Если в картинке, сообщении, видео или даже одной фразе есть экстремистский призыв, который могли прочитать другие люди, это может лечь в основу обвинения по уголовной статье.</a:t>
            </a: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Charter"/>
              </a:rPr>
              <a:t>Опубликовать пост в группе для друзей — это тоже публичность. Разместить картинку у себя на стене, если ее видят другие люди, — это публичность. И здесь не имеет значения, кто написал этот пост: даже если это публикация чужого материала, с точки зрения закона, это все равно распространение.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447"/>
            <a:ext cx="3779912" cy="25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8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" y="0"/>
            <a:ext cx="9100260" cy="4525963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ru-RU" b="1" dirty="0"/>
              <a:t>Но ведь это всего лишь сообщение. Кому может навредить картинка?</a:t>
            </a:r>
          </a:p>
          <a:p>
            <a:pPr algn="just" fontAlgn="base"/>
            <a:r>
              <a:rPr lang="ru-RU" dirty="0"/>
              <a:t>Если речь идет о постах в интернете и там есть публичный призыв, то преступление считается оконченным с момента публикации. Достаточно одной такой публикации или комментария. И не имеет никакого значения, удалось ли кого-то побудить к конкретным действиям или люди даже не обратили внимания, а только посмеялись.</a:t>
            </a:r>
          </a:p>
          <a:p>
            <a:pPr algn="just" fontAlgn="base"/>
            <a:r>
              <a:rPr lang="ru-RU" dirty="0"/>
              <a:t>В законе нет никаких критериев безобидности, юмора, отсутствия последствий. Если пост размещен, а экспертиза нашла в нем разжигание вражды, расовой ненависти, превосходства или пропаганду чего-то опасного, это преступление.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1208"/>
            <a:ext cx="2915816" cy="29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05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368772" cy="130100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А как же свобода слова, право на личное мнение и возможность критиковать</a:t>
            </a:r>
            <a:r>
              <a:rPr lang="ru-RU" sz="3600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856984" cy="4077072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dirty="0"/>
              <a:t> Свобода слова здесь ни при чем. Любая свобода заканчивается там, где начинается нарушение закона. Нельзя заселиться в любую квартиру только потому, что у каждого есть право на жилище. Нельзя требовать хорошую должность только потому, что Конституция </a:t>
            </a:r>
            <a:r>
              <a:rPr lang="ru-RU" sz="1800" cap="all" dirty="0"/>
              <a:t>РФ</a:t>
            </a:r>
            <a:r>
              <a:rPr lang="ru-RU" sz="1800" dirty="0"/>
              <a:t> всем гарантирует право на работу и оплату труда. Нельзя украсть деньги, раз у всех есть право на достойную жизнь. И нельзя силой захватить государственный пост якобы потому, что источник власти — народ.</a:t>
            </a:r>
          </a:p>
          <a:p>
            <a:pPr algn="just" fontAlgn="base"/>
            <a:r>
              <a:rPr lang="ru-RU" sz="1800" dirty="0"/>
              <a:t>     Можно написать комментарий о том, что чьи-то выводы о результатах Второй мировой войны спорны, потому что есть вот такие исследования и такие факты. Но нельзя использовать символы Третьего рейха на своей странице в </a:t>
            </a:r>
            <a:r>
              <a:rPr lang="ru-RU" sz="1800" dirty="0" err="1"/>
              <a:t>соцсетях</a:t>
            </a:r>
            <a:r>
              <a:rPr lang="ru-RU" sz="1800" dirty="0"/>
              <a:t>, оправдывать действия осужденных трибуналом или грубо высказываться о памятных датах и ветеранах. Это запрещено законом. Ответственность за это может наступить с 16 лет и даже раньше. Незнание закона не освобождает от ответственности.</a:t>
            </a:r>
          </a:p>
          <a:p>
            <a:pPr algn="just" fontAlgn="base"/>
            <a:r>
              <a:rPr lang="ru-RU" sz="1800" dirty="0"/>
              <a:t>Обнародование личного мнения, </a:t>
            </a:r>
            <a:r>
              <a:rPr lang="ru-RU" sz="1800" dirty="0">
                <a:hlinkClick r:id="rId2"/>
              </a:rPr>
              <a:t>гарантированное Конституцией</a:t>
            </a:r>
            <a:r>
              <a:rPr lang="ru-RU" sz="1800" dirty="0"/>
              <a:t>, не должно содержать опасной пропаганды и призывов. В сложных случаях разберется экспертиза, а будет ли она объективной в вашей ситуации, заранее предсказать невозможно.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 t="46543" r="39798" b="5870"/>
          <a:stretch/>
        </p:blipFill>
        <p:spPr>
          <a:xfrm>
            <a:off x="7368772" y="0"/>
            <a:ext cx="1758600" cy="16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2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/>
          <a:stretch/>
        </p:blipFill>
        <p:spPr>
          <a:xfrm>
            <a:off x="0" y="14676"/>
            <a:ext cx="2288735" cy="1836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026" y="12971"/>
            <a:ext cx="6848903" cy="1475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Коротко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0" y="1052736"/>
            <a:ext cx="9135120" cy="6093296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 smtClean="0">
              <a:solidFill>
                <a:srgbClr val="000000"/>
              </a:solidFill>
              <a:latin typeface="Helvetica"/>
              <a:ea typeface="Times New Roman"/>
              <a:cs typeface="Times New Roman"/>
            </a:endParaRPr>
          </a:p>
          <a:p>
            <a:pPr marL="0" indent="0" algn="ctr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Что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нельзя по закону.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В России нельзя публично призывать к насильственному свержению власти, изменению конституционного строя, предлагать отделиться от России. Нельзя силой мешать людям голосовать</a:t>
            </a: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Нельзя говорить, что каких-то людей надо ненавидеть, потому что они во что-то верят, чем-то занимаются или где-то родились. Нельзя предлагать сделать с этими людьми что-то плохое</a:t>
            </a: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Нельзя демонстрировать нацистскую символику.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Нельзя публично оправдывать терроризм. Нельзя помогать тем, кто чем-то таким занимается.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Нельзя публично насмехаться над религиозными символами, святынями и образами. Нельзя публично делать все, что может потенциально оскорбить чьи-то религиозные чувства</a:t>
            </a: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Нельзя делиться такими картинками в интернете и писать комментарии с признаками экстремизма.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52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9"/>
            <a:ext cx="9144000" cy="6856861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1800" b="1" dirty="0"/>
              <a:t>Проблема.</a:t>
            </a:r>
            <a:r>
              <a:rPr lang="ru-RU" sz="1800" dirty="0"/>
              <a:t> </a:t>
            </a:r>
            <a:endParaRPr lang="ru-RU" sz="1800" dirty="0" smtClean="0"/>
          </a:p>
          <a:p>
            <a:pPr algn="just" fontAlgn="base"/>
            <a:r>
              <a:rPr lang="ru-RU" sz="1800" dirty="0" smtClean="0"/>
              <a:t>Определение </a:t>
            </a:r>
            <a:r>
              <a:rPr lang="ru-RU" sz="1800" dirty="0"/>
              <a:t>экстремизма очень широко и размыто, а оскорбления чувств верующих — тем более. Посмотрите </a:t>
            </a:r>
            <a:r>
              <a:rPr lang="ru-RU" sz="1800" dirty="0">
                <a:hlinkClick r:id="rId2"/>
              </a:rPr>
              <a:t>официальный перечень экстремистских материалов Минюста</a:t>
            </a:r>
            <a:r>
              <a:rPr lang="ru-RU" sz="1800" dirty="0"/>
              <a:t>, чтобы иметь представление о том, какие публикации, листовки, комментарии, статьи и картинки государство считает экстремизмом и запрещает распространять.</a:t>
            </a:r>
          </a:p>
          <a:p>
            <a:pPr algn="just" fontAlgn="base"/>
            <a:r>
              <a:rPr lang="ru-RU" sz="1800" dirty="0"/>
              <a:t>Это важно. Реально </a:t>
            </a:r>
            <a:r>
              <a:rPr lang="ru-RU" sz="1800" dirty="0" err="1"/>
              <a:t>поизучайте</a:t>
            </a:r>
            <a:r>
              <a:rPr lang="ru-RU" sz="1800" dirty="0"/>
              <a:t> этот перечень 15 минут, чтобы увидеть, за что в России могут привлечь к </a:t>
            </a:r>
            <a:r>
              <a:rPr lang="ru-RU" sz="1800" dirty="0" smtClean="0"/>
              <a:t>ответственности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07097"/>
            <a:ext cx="9076495" cy="43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8" y="249312"/>
            <a:ext cx="9187260" cy="6595043"/>
          </a:xfrm>
        </p:spPr>
      </p:pic>
    </p:spTree>
    <p:extLst>
      <p:ext uri="{BB962C8B-B14F-4D97-AF65-F5344CB8AC3E}">
        <p14:creationId xmlns:p14="http://schemas.microsoft.com/office/powerpoint/2010/main" val="78389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48464" cy="6855632"/>
          </a:xfrm>
        </p:spPr>
      </p:pic>
    </p:spTree>
    <p:extLst>
      <p:ext uri="{BB962C8B-B14F-4D97-AF65-F5344CB8AC3E}">
        <p14:creationId xmlns:p14="http://schemas.microsoft.com/office/powerpoint/2010/main" val="280031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" y="315245"/>
            <a:ext cx="912704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68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364"/>
            <a:ext cx="9144000" cy="6741368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latin typeface="Comic Sans MS" panose="030F0702030302020204" pitchFamily="66" charset="0"/>
              </a:rPr>
              <a:t>1. экстремистская деятельность (экстремизм):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насильственное изменение основ конституционного строя и (или) нарушение территориальной целостности Российской Федерации (в том числе отчуждение части территории Российской Федерации), за исключением делимитации, демаркации, редемаркации Государственной границы Российской Федерации с сопредельными государствами;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публичное оправдание терроризма и иная террористическая деятельность;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возбуждение социальной, расовой, национальной или религиозной розни;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пропаганда 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религии;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религии;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воспрепятствование осуществлению гражданами их избирательных прав и права на участие в референдуме или нарушение тайны голосования, соединенные с насилием либо угрозой его применения;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воспрепятствование законной деятельности государственных органов, органов местного самоуправления, избирательных комиссий, общественных и религиозных объединений или иных организаций, соединенное с насилием либо угрозой его применения;</a:t>
            </a:r>
          </a:p>
          <a:p>
            <a:pPr algn="just"/>
            <a:r>
              <a:rPr lang="ru-RU" sz="1200" dirty="0" smtClean="0">
                <a:latin typeface="Comic Sans MS" panose="030F0702030302020204" pitchFamily="66" charset="0"/>
              </a:rPr>
              <a:t>-</a:t>
            </a:r>
            <a:r>
              <a:rPr lang="ru-RU" sz="1200" dirty="0">
                <a:latin typeface="Comic Sans MS" panose="030F0702030302020204" pitchFamily="66" charset="0"/>
              </a:rPr>
              <a:t> использование нацистской атрибутики или символики, либо атрибутики или символики, сходных с нацистской атрибутикой или символикой до степени смешения, либо атрибутики или символики экстремистских организаций, за исключением случаев использования нацистской атрибутики или символики, либо атрибутики или символики, сходных с нацистской атрибутикой или символикой до степени смешения, либо атрибутики или символики экстремистских организаций, при которых формируется негативное отношение к идеологии нацизма и экстремизма и отсутствуют признаки пропаганды или оправдания нацистской и экстремистской идеологии;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публичные призывы к осуществлению указанных деяний либо массовое распространение заведомо экстремистских материалов, а равно их изготовление или хранение в целях массового распространения;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публичное заведомо ложное обвинение лица, замещающего государственную должность Российской Федерации или государственную должность субъекта Российской Федерации, в совершении им в период исполнения своих должностных обязанностей деяний, указанных в настоящей статье и являющихся преступлением;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организация и подготовка указанных деяний, а также подстрекательство к их осуществлению;</a:t>
            </a:r>
          </a:p>
          <a:p>
            <a:pPr algn="just"/>
            <a:r>
              <a:rPr lang="ru-RU" sz="1200" dirty="0">
                <a:latin typeface="Comic Sans MS" panose="030F0702030302020204" pitchFamily="66" charset="0"/>
              </a:rPr>
              <a:t>- финансирование указанных деяний либо иное содействие в их организации, подготовке и осуществлении, в том числе путем предоставления учебной, полиграфической и материально-технической базы, телефонной и иных видов связи или оказания информационных услуг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  <a:endParaRPr lang="ru-RU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061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Graphik"/>
              </a:rPr>
              <a:t>Нужны ли потерпевшие</a:t>
            </a:r>
            <a:r>
              <a:rPr lang="ru-RU" b="1" dirty="0" smtClean="0">
                <a:solidFill>
                  <a:srgbClr val="000000"/>
                </a:solidFill>
                <a:latin typeface="Graphik"/>
              </a:rPr>
              <a:t>?</a:t>
            </a: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Charter"/>
              </a:rPr>
              <a:t>Нет</a:t>
            </a:r>
            <a:r>
              <a:rPr lang="ru-RU" sz="2200" dirty="0">
                <a:solidFill>
                  <a:srgbClr val="000000"/>
                </a:solidFill>
                <a:latin typeface="Charter"/>
              </a:rPr>
              <a:t>, заявления от конкретных людей не нужны. Они могут стать свидетелями или понятыми. Ответственность наступает за сам факт публикации, а не за то, что кто-то конкретный оскорбился, кому-то был причинен ущерб или кто-то принял руководство к действию и сделал то, что написано. Публикация — это в том числе комментарий, </a:t>
            </a:r>
            <a:r>
              <a:rPr lang="ru-RU" sz="2200" dirty="0" err="1">
                <a:solidFill>
                  <a:srgbClr val="000000"/>
                </a:solidFill>
                <a:latin typeface="Charter"/>
              </a:rPr>
              <a:t>репост</a:t>
            </a:r>
            <a:r>
              <a:rPr lang="ru-RU" sz="2200" dirty="0">
                <a:solidFill>
                  <a:srgbClr val="000000"/>
                </a:solidFill>
                <a:latin typeface="Charter"/>
              </a:rPr>
              <a:t> и сохраненная фотография, если ее видно из интернета другим людям. Еще могут привлечь к уголовной ответственности за участие в экстремистском сообществе, даже если оно ничего не успело сделать, а только обсуждало планы</a:t>
            </a:r>
            <a:r>
              <a:rPr lang="ru-RU" sz="2200" dirty="0" smtClean="0">
                <a:solidFill>
                  <a:srgbClr val="000000"/>
                </a:solidFill>
                <a:latin typeface="Charter"/>
              </a:rPr>
              <a:t>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06153"/>
            <a:ext cx="66579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29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126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Лайкнул - в тюрьму</vt:lpstr>
      <vt:lpstr>Презентация PowerPoint</vt:lpstr>
      <vt:lpstr>Коротко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 как же свобода слова, право на личное мнение и возможность критиковать?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Лайкнул - в тюрьму</dc:title>
  <dc:creator>zavuch2</dc:creator>
  <cp:lastModifiedBy>zavuch2</cp:lastModifiedBy>
  <cp:revision>12</cp:revision>
  <dcterms:created xsi:type="dcterms:W3CDTF">2021-12-01T06:15:11Z</dcterms:created>
  <dcterms:modified xsi:type="dcterms:W3CDTF">2021-12-01T09:20:03Z</dcterms:modified>
</cp:coreProperties>
</file>