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5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79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74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9576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9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9215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608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87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285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10972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1F11D-4571-48B9-8A2F-C32498AA2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327104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40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36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34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9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257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87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190E7-5FE8-4C3C-870F-BA73C66BF33B}" type="datetimeFigureOut">
              <a:rPr lang="ru-RU" smtClean="0"/>
              <a:t>14.12.2014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5236D9-C056-4FE5-AB84-78FD5399E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27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hyperlink" Target="http://shkolazhizni.ru/img/content/i19/19036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11" Type="http://schemas.openxmlformats.org/officeDocument/2006/relationships/image" Target="../media/image36.jpeg"/><Relationship Id="rId5" Type="http://schemas.openxmlformats.org/officeDocument/2006/relationships/image" Target="../media/image30.jpeg"/><Relationship Id="rId10" Type="http://schemas.openxmlformats.org/officeDocument/2006/relationships/image" Target="../media/image35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356658"/>
            <a:ext cx="7766936" cy="1469984"/>
          </a:xfrm>
        </p:spPr>
        <p:txBody>
          <a:bodyPr/>
          <a:lstStyle/>
          <a:p>
            <a:r>
              <a:rPr lang="en-US" sz="7200" dirty="0"/>
              <a:t>My </a:t>
            </a:r>
            <a:r>
              <a:rPr lang="en-US" sz="7200" dirty="0" err="1"/>
              <a:t>favourite</a:t>
            </a:r>
            <a:r>
              <a:rPr lang="en-US" sz="7200" dirty="0"/>
              <a:t> food</a:t>
            </a:r>
            <a:endParaRPr lang="ru-RU" sz="7200" dirty="0"/>
          </a:p>
        </p:txBody>
      </p:sp>
      <p:pic>
        <p:nvPicPr>
          <p:cNvPr id="4" name="Picture 2" descr="C:\Users\ilvir\Desktop\Новая папка\57922750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7048" y="469297"/>
            <a:ext cx="2872709" cy="33387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32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 </a:t>
            </a:r>
            <a:endParaRPr lang="ru-RU" smtClean="0"/>
          </a:p>
        </p:txBody>
      </p:sp>
      <p:sp>
        <p:nvSpPr>
          <p:cNvPr id="165894" name="Rectangle 6"/>
          <p:cNvSpPr>
            <a:spLocks noGrp="1" noChangeArrowheads="1"/>
          </p:cNvSpPr>
          <p:nvPr>
            <p:ph idx="1"/>
          </p:nvPr>
        </p:nvSpPr>
        <p:spPr>
          <a:xfrm>
            <a:off x="2809852" y="1143001"/>
            <a:ext cx="7400948" cy="49831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</a:rPr>
              <a:t>Do</a:t>
            </a:r>
            <a:r>
              <a:rPr lang="ru-RU" sz="3600" dirty="0">
                <a:solidFill>
                  <a:srgbClr val="FF0000"/>
                </a:solidFill>
              </a:rPr>
              <a:t>/</a:t>
            </a:r>
            <a:r>
              <a:rPr lang="en-US" sz="3600" dirty="0">
                <a:solidFill>
                  <a:srgbClr val="FF0000"/>
                </a:solidFill>
              </a:rPr>
              <a:t>Does</a:t>
            </a:r>
            <a:r>
              <a:rPr lang="en-US" sz="3600" dirty="0"/>
              <a:t> she like hot milk</a:t>
            </a:r>
            <a:r>
              <a:rPr lang="ru-RU" sz="3600" dirty="0"/>
              <a:t>?</a:t>
            </a:r>
            <a:r>
              <a:rPr lang="en-US" sz="3600" dirty="0"/>
              <a:t>   </a:t>
            </a:r>
            <a:endParaRPr lang="ru-RU" sz="3600" dirty="0"/>
          </a:p>
          <a:p>
            <a:pPr eaLnBrk="1" hangingPunct="1">
              <a:defRPr/>
            </a:pPr>
            <a:endParaRPr lang="ru-RU" sz="3600" dirty="0"/>
          </a:p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</a:rPr>
              <a:t>Do</a:t>
            </a:r>
            <a:r>
              <a:rPr lang="ru-RU" sz="3600" dirty="0">
                <a:solidFill>
                  <a:srgbClr val="FF0000"/>
                </a:solidFill>
              </a:rPr>
              <a:t>/</a:t>
            </a:r>
            <a:r>
              <a:rPr lang="en-US" sz="3600" dirty="0">
                <a:solidFill>
                  <a:srgbClr val="FF0000"/>
                </a:solidFill>
              </a:rPr>
              <a:t>Does</a:t>
            </a:r>
            <a:r>
              <a:rPr lang="en-US" sz="3600" dirty="0"/>
              <a:t> they eat cheese every day</a:t>
            </a:r>
            <a:r>
              <a:rPr lang="ru-RU" sz="3600" dirty="0"/>
              <a:t>?</a:t>
            </a:r>
          </a:p>
          <a:p>
            <a:pPr eaLnBrk="1" hangingPunct="1">
              <a:defRPr/>
            </a:pPr>
            <a:endParaRPr lang="ru-RU" sz="3600" dirty="0"/>
          </a:p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</a:rPr>
              <a:t>Do</a:t>
            </a:r>
            <a:r>
              <a:rPr lang="ru-RU" sz="3600" dirty="0">
                <a:solidFill>
                  <a:srgbClr val="FF0000"/>
                </a:solidFill>
              </a:rPr>
              <a:t>/</a:t>
            </a:r>
            <a:r>
              <a:rPr lang="en-US" sz="3600" dirty="0">
                <a:solidFill>
                  <a:srgbClr val="FF0000"/>
                </a:solidFill>
              </a:rPr>
              <a:t>Does</a:t>
            </a:r>
            <a:r>
              <a:rPr lang="en-US" sz="3600" dirty="0"/>
              <a:t>  we often buy chips</a:t>
            </a:r>
            <a:r>
              <a:rPr lang="ru-RU" sz="3600" dirty="0"/>
              <a:t>?</a:t>
            </a:r>
          </a:p>
          <a:p>
            <a:pPr eaLnBrk="1" hangingPunct="1">
              <a:defRPr/>
            </a:pPr>
            <a:endParaRPr lang="ru-RU" sz="3600" dirty="0"/>
          </a:p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</a:rPr>
              <a:t>Do</a:t>
            </a:r>
            <a:r>
              <a:rPr lang="ru-RU" sz="3600" dirty="0">
                <a:solidFill>
                  <a:srgbClr val="FF0000"/>
                </a:solidFill>
              </a:rPr>
              <a:t>/</a:t>
            </a:r>
            <a:r>
              <a:rPr lang="en-US" sz="3600" dirty="0">
                <a:solidFill>
                  <a:srgbClr val="FF0000"/>
                </a:solidFill>
              </a:rPr>
              <a:t>Does</a:t>
            </a:r>
            <a:r>
              <a:rPr lang="en-US" sz="3600" dirty="0"/>
              <a:t> it like meat</a:t>
            </a:r>
            <a:r>
              <a:rPr lang="ru-RU" sz="3600" dirty="0"/>
              <a:t>?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2208214" y="549276"/>
            <a:ext cx="78101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660066"/>
                </a:solidFill>
              </a:rPr>
              <a:t>Choose the correct verb</a:t>
            </a:r>
            <a:r>
              <a:rPr lang="en-US" sz="3600"/>
              <a:t> </a:t>
            </a:r>
            <a:r>
              <a:rPr lang="en-US" sz="3600">
                <a:solidFill>
                  <a:srgbClr val="660066"/>
                </a:solidFill>
              </a:rPr>
              <a:t>(</a:t>
            </a:r>
            <a:r>
              <a:rPr lang="en-US" sz="3600"/>
              <a:t> </a:t>
            </a:r>
            <a:r>
              <a:rPr lang="en-US" sz="3600">
                <a:solidFill>
                  <a:srgbClr val="FF0000"/>
                </a:solidFill>
              </a:rPr>
              <a:t>Do / Does</a:t>
            </a:r>
            <a:r>
              <a:rPr lang="en-US" sz="3600">
                <a:solidFill>
                  <a:srgbClr val="660066"/>
                </a:solidFill>
              </a:rPr>
              <a:t>)</a:t>
            </a:r>
            <a:endParaRPr lang="ru-RU" sz="3600">
              <a:solidFill>
                <a:srgbClr val="660066"/>
              </a:solidFill>
            </a:endParaRPr>
          </a:p>
        </p:txBody>
      </p:sp>
      <p:pic>
        <p:nvPicPr>
          <p:cNvPr id="13318" name="Picture 6" descr="C:\Users\ilvir\Desktop\Новая папка\45537802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34" y="3171026"/>
            <a:ext cx="2214578" cy="1714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406840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3" grpId="0"/>
      <p:bldP spid="16589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235" name="Group 107"/>
          <p:cNvGraphicFramePr>
            <a:graphicFrameLocks noGrp="1"/>
          </p:cNvGraphicFramePr>
          <p:nvPr>
            <p:ph type="tbl" idx="1"/>
          </p:nvPr>
        </p:nvGraphicFramePr>
        <p:xfrm>
          <a:off x="1952596" y="103391"/>
          <a:ext cx="8229600" cy="4897247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349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vegetables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ice cream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water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3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Tom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x                              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v                 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x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1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Sam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x              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x                 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v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60" name="Picture 46" descr="Rabbit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-285776"/>
            <a:ext cx="1095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1" name="Picture 111" descr="PARROT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0550" y="6072188"/>
            <a:ext cx="6477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ilvir\Desktop\Новая папка\640x3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24034" y="1500174"/>
            <a:ext cx="1928826" cy="128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ilvir\Desktop\Новая папка\210x118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24034" y="3286124"/>
            <a:ext cx="1928826" cy="1357322"/>
          </a:xfrm>
          <a:prstGeom prst="rect">
            <a:avLst/>
          </a:prstGeom>
          <a:noFill/>
        </p:spPr>
      </p:pic>
      <p:sp>
        <p:nvSpPr>
          <p:cNvPr id="7" name="Овальная выноска 6"/>
          <p:cNvSpPr/>
          <p:nvPr/>
        </p:nvSpPr>
        <p:spPr>
          <a:xfrm>
            <a:off x="3965854" y="1990599"/>
            <a:ext cx="259765" cy="519351"/>
          </a:xfrm>
          <a:prstGeom prst="wedgeEllipseCallout">
            <a:avLst>
              <a:gd name="adj1" fmla="val -34327"/>
              <a:gd name="adj2" fmla="val 7422"/>
            </a:avLst>
          </a:prstGeom>
        </p:spPr>
        <p:txBody>
          <a:bodyPr wrap="none" rtlCol="0" anchor="ctr">
            <a:spAutoFit/>
          </a:bodyPr>
          <a:lstStyle/>
          <a:p>
            <a:pPr algn="ctr"/>
            <a:endParaRPr lang="ru-RU" dirty="0">
              <a:solidFill>
                <a:srgbClr val="04617B">
                  <a:lumMod val="50000"/>
                </a:srgb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6844" y="5643579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/>
              <a:t>Does Tom like … ?</a:t>
            </a:r>
          </a:p>
          <a:p>
            <a:pPr>
              <a:buFontTx/>
              <a:buChar char="-"/>
            </a:pPr>
            <a:r>
              <a:rPr lang="en-US" sz="2400" dirty="0"/>
              <a:t>Yes, he does. (No, he doesn’t)</a:t>
            </a:r>
            <a:r>
              <a:rPr lang="ru-RU" sz="24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67438" y="5143513"/>
            <a:ext cx="4500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/>
              <a:t>Does Sam like … ?</a:t>
            </a:r>
          </a:p>
          <a:p>
            <a:pPr>
              <a:buFontTx/>
              <a:buChar char="-"/>
            </a:pPr>
            <a:r>
              <a:rPr lang="en-US" sz="2400" dirty="0"/>
              <a:t>Yes, he does. (No, he doesn’t)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694416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404813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660066"/>
                </a:solidFill>
              </a:rPr>
              <a:t>Homework</a:t>
            </a:r>
            <a:endParaRPr lang="ru-RU" smtClean="0">
              <a:solidFill>
                <a:srgbClr val="660066"/>
              </a:solidFill>
            </a:endParaRP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sz="4000" dirty="0"/>
              <a:t>S.</a:t>
            </a:r>
            <a:r>
              <a:rPr lang="ru-RU" sz="4000" dirty="0"/>
              <a:t> </a:t>
            </a:r>
            <a:r>
              <a:rPr lang="en-US" sz="4000" dirty="0"/>
              <a:t>b. p 44  ex 2</a:t>
            </a:r>
          </a:p>
          <a:p>
            <a:pPr eaLnBrk="1" hangingPunct="1">
              <a:defRPr/>
            </a:pPr>
            <a:endParaRPr lang="en-US" sz="4000" dirty="0"/>
          </a:p>
          <a:p>
            <a:pPr eaLnBrk="1" hangingPunct="1">
              <a:defRPr/>
            </a:pPr>
            <a:r>
              <a:rPr lang="en-US" sz="4000" dirty="0"/>
              <a:t>W.</a:t>
            </a:r>
            <a:r>
              <a:rPr lang="ru-RU" sz="4000" dirty="0"/>
              <a:t> </a:t>
            </a:r>
            <a:r>
              <a:rPr lang="en-US" sz="4000" dirty="0"/>
              <a:t>b. p 23 ex</a:t>
            </a:r>
            <a:r>
              <a:rPr lang="ru-RU" sz="4000" dirty="0"/>
              <a:t> 3</a:t>
            </a:r>
            <a:r>
              <a:rPr lang="en-US" sz="4000" dirty="0"/>
              <a:t>, 4</a:t>
            </a:r>
            <a:endParaRPr lang="ru-RU" sz="4000" dirty="0"/>
          </a:p>
        </p:txBody>
      </p:sp>
      <p:pic>
        <p:nvPicPr>
          <p:cNvPr id="15364" name="Picture 11" descr="Картинка 3 из 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DC86"/>
              </a:clrFrom>
              <a:clrTo>
                <a:srgbClr val="FADC8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08664" y="4221164"/>
            <a:ext cx="3311525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girlread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4064" y="765175"/>
            <a:ext cx="24479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5773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66"/>
          <p:cNvPicPr>
            <a:picLocks noGrp="1" noChangeAspect="1" noChangeArrowheads="1" noCrop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024314" y="357189"/>
            <a:ext cx="981075" cy="1381125"/>
          </a:xfrm>
          <a:noFill/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238375" y="2071689"/>
            <a:ext cx="8229600" cy="1309687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MARK</a:t>
            </a:r>
            <a:endParaRPr lang="ru-RU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6" descr="29m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5189" y="6308726"/>
            <a:ext cx="33242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DUCK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52794" y="4071942"/>
            <a:ext cx="9525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24500" y="857251"/>
            <a:ext cx="369844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70C0"/>
                </a:solidFill>
              </a:rPr>
              <a:t>Not very good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95803" y="4786323"/>
            <a:ext cx="266021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Very good</a:t>
            </a:r>
            <a:endParaRPr lang="ru-RU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657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173" y="142853"/>
            <a:ext cx="10149462" cy="321469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9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for the lesson.</a:t>
            </a:r>
            <a:endParaRPr lang="ru-RU" sz="9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mile33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8713" y="3158802"/>
            <a:ext cx="487680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82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I scream, you scream,</a:t>
            </a:r>
            <a:br>
              <a:rPr lang="en-US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We all scream: “Ice-cream!”.</a:t>
            </a:r>
            <a:r>
              <a:rPr lang="ru-RU" dirty="0">
                <a:solidFill>
                  <a:srgbClr val="7030A0"/>
                </a:solidFill>
                <a:latin typeface="Arno Pro Smbd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ru-RU" dirty="0">
                <a:solidFill>
                  <a:srgbClr val="7030A0"/>
                </a:solidFill>
                <a:latin typeface="Arno Pro Smbd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ru-RU" dirty="0">
                <a:solidFill>
                  <a:srgbClr val="7030A0"/>
                </a:solidFill>
                <a:latin typeface="Arno Pro Smbd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 One, two, three, four,</a:t>
            </a:r>
            <a:br>
              <a:rPr lang="en-US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Yummy chocolate give me more!</a:t>
            </a:r>
            <a:br>
              <a:rPr lang="en-US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Five, six, seven, eight,</a:t>
            </a:r>
            <a:br>
              <a:rPr lang="en-US" dirty="0">
                <a:solidFill>
                  <a:srgbClr val="7030A0"/>
                </a:solidFill>
                <a:latin typeface="Arno Pro Smbd" pitchFamily="18" charset="0"/>
              </a:rPr>
            </a:b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My </a:t>
            </a:r>
            <a:r>
              <a:rPr lang="en-US" dirty="0" err="1">
                <a:solidFill>
                  <a:srgbClr val="7030A0"/>
                </a:solidFill>
                <a:latin typeface="Arno Pro Smbd" pitchFamily="18" charset="0"/>
              </a:rPr>
              <a:t>favourite</a:t>
            </a:r>
            <a:r>
              <a:rPr lang="en-US" dirty="0">
                <a:solidFill>
                  <a:srgbClr val="7030A0"/>
                </a:solidFill>
                <a:latin typeface="Arno Pro Smbd" pitchFamily="18" charset="0"/>
              </a:rPr>
              <a:t> food is chocolate!</a:t>
            </a:r>
            <a:br>
              <a:rPr lang="en-US" dirty="0">
                <a:solidFill>
                  <a:srgbClr val="7030A0"/>
                </a:solidFill>
                <a:latin typeface="Arno Pro Smbd" pitchFamily="18" charset="0"/>
              </a:rPr>
            </a:br>
            <a:endParaRPr lang="ru-RU" dirty="0"/>
          </a:p>
        </p:txBody>
      </p:sp>
      <p:pic>
        <p:nvPicPr>
          <p:cNvPr id="6" name="Picture 12" descr="6-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7919" y="153987"/>
            <a:ext cx="127793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0" descr="i?id=79377498&amp;tov=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3169" y="3044142"/>
            <a:ext cx="4062714" cy="310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13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54774"/>
            <a:ext cx="8596668" cy="1851949"/>
          </a:xfrm>
        </p:spPr>
        <p:txBody>
          <a:bodyPr>
            <a:noAutofit/>
          </a:bodyPr>
          <a:lstStyle/>
          <a:p>
            <a:r>
              <a:rPr lang="en-US" sz="9600" dirty="0" err="1" smtClean="0"/>
              <a:t>Favourite</a:t>
            </a:r>
            <a:r>
              <a:rPr lang="en-US" sz="9600" dirty="0" smtClean="0"/>
              <a:t> food</a:t>
            </a:r>
            <a:endParaRPr lang="ru-RU" sz="9600" dirty="0"/>
          </a:p>
        </p:txBody>
      </p:sp>
      <p:pic>
        <p:nvPicPr>
          <p:cNvPr id="4" name="Picture 7" descr="g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51" y="335667"/>
            <a:ext cx="1593389" cy="1498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WRCARRO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4568" y="4620804"/>
            <a:ext cx="1342804" cy="171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f4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50042" y="511585"/>
            <a:ext cx="2488558" cy="224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Rabbit0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15737" y="1521627"/>
            <a:ext cx="1562581" cy="3085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6-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75668" y="4411087"/>
            <a:ext cx="127793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70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i?id=98163819&amp;tov=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15890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?id=16088477&amp;tov=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2347913"/>
            <a:ext cx="2160588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i?id=98163819&amp;tov=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15890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i?id=90449572&amp;tov=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BFCF7"/>
              </a:clrFrom>
              <a:clrTo>
                <a:srgbClr val="FB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313" y="188913"/>
            <a:ext cx="1944687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i?id=133786700&amp;tov=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420938"/>
            <a:ext cx="172720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i?id=92567046&amp;tov=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4581525"/>
            <a:ext cx="2087562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7" descr="i?id=12806822&amp;tov=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DF6FD"/>
              </a:clrFrom>
              <a:clrTo>
                <a:srgbClr val="FDF6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8038" y="2492375"/>
            <a:ext cx="199231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9" descr="i?id=40947663&amp;tov=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43213" y="4652963"/>
            <a:ext cx="175577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2" descr="i?id=768357&amp;tov=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17500"/>
            <a:ext cx="2233612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i?id=111680587&amp;tov=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404813"/>
            <a:ext cx="20161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8" descr="i?id=44542569&amp;tov=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425" y="4941888"/>
            <a:ext cx="2087563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979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?id=29335305&amp;tov=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319" y="380206"/>
            <a:ext cx="2192338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i?id=69869954&amp;tov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2060575"/>
            <a:ext cx="215582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i?id=97630802&amp;tov=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188913"/>
            <a:ext cx="2520950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i?id=54690538&amp;tov=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51675" y="2720939"/>
            <a:ext cx="244792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4192588" y="725488"/>
            <a:ext cx="296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f</a:t>
            </a:r>
            <a:endParaRPr lang="ru-RU" b="0"/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5703888" y="24526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n</a:t>
            </a:r>
            <a:endParaRPr lang="ru-RU" b="0"/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8440738" y="868363"/>
            <a:ext cx="377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o</a:t>
            </a:r>
            <a:endParaRPr lang="ru-RU" b="0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7329488" y="5405566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 dirty="0"/>
              <a:t>m</a:t>
            </a:r>
            <a:endParaRPr lang="ru-RU" b="0" dirty="0"/>
          </a:p>
        </p:txBody>
      </p:sp>
      <p:pic>
        <p:nvPicPr>
          <p:cNvPr id="12" name="Picture 15" descr="i?id=94204880&amp;tov=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3482" y="4398097"/>
            <a:ext cx="22034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515938" y="868363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Eggs</a:t>
            </a:r>
            <a:endParaRPr lang="ru-RU" sz="40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Milk</a:t>
            </a:r>
            <a:endParaRPr lang="ru-RU" sz="40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Pizza</a:t>
            </a:r>
            <a:endParaRPr lang="ru-RU" sz="40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Cake</a:t>
            </a:r>
            <a:endParaRPr lang="ru-RU" sz="40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Vegetables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9659938" y="3684518"/>
            <a:ext cx="303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 dirty="0"/>
              <a:t>t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60204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60350"/>
            <a:ext cx="8229600" cy="6337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Chickens</a:t>
            </a:r>
            <a:endParaRPr lang="ru-RU" sz="36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36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Chocolate</a:t>
            </a:r>
            <a:endParaRPr lang="ru-RU" sz="36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36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Burgers</a:t>
            </a:r>
            <a:endParaRPr lang="ru-RU" sz="36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36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Cheese</a:t>
            </a:r>
            <a:endParaRPr lang="ru-RU" sz="36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36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Ice cream</a:t>
            </a:r>
            <a:endParaRPr lang="ru-RU" sz="3600" dirty="0" smtClean="0">
              <a:solidFill>
                <a:srgbClr val="FF0000"/>
              </a:solidFill>
            </a:endParaRPr>
          </a:p>
        </p:txBody>
      </p:sp>
      <p:pic>
        <p:nvPicPr>
          <p:cNvPr id="5" name="Picture 16" descr="i?id=68229410&amp;tov=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D"/>
              </a:clrFrom>
              <a:clrTo>
                <a:srgbClr val="FC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375" y="188913"/>
            <a:ext cx="1728788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i?id=6271463&amp;tov=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488" y="4868863"/>
            <a:ext cx="163353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0" descr="i?id=79377498&amp;tov=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2852738"/>
            <a:ext cx="2376488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5992813" y="1084263"/>
            <a:ext cx="371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a</a:t>
            </a:r>
            <a:endParaRPr lang="ru-RU" b="0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5703888" y="3316288"/>
            <a:ext cx="347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c</a:t>
            </a:r>
            <a:endParaRPr lang="ru-RU" b="0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5795963" y="51577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b</a:t>
            </a:r>
            <a:endParaRPr lang="ru-RU" b="0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8656638" y="2308225"/>
            <a:ext cx="371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e</a:t>
            </a:r>
            <a:endParaRPr lang="ru-RU" b="0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8728075" y="5260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d</a:t>
            </a:r>
            <a:endParaRPr lang="ru-RU" b="0"/>
          </a:p>
        </p:txBody>
      </p:sp>
      <p:pic>
        <p:nvPicPr>
          <p:cNvPr id="13" name="Picture 29" descr="i?id=50731009&amp;tov=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950" y="1844675"/>
            <a:ext cx="14636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3" descr="i?id=68229410&amp;tov=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549275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5" descr="i?id=141519420&amp;tov=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8038" y="4621213"/>
            <a:ext cx="22320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39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7143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smtClean="0"/>
              <a:t>      </a:t>
            </a:r>
            <a:r>
              <a:rPr lang="en-US" dirty="0" smtClean="0"/>
              <a:t>Listen and sing along</a:t>
            </a:r>
            <a:endParaRPr lang="ru-RU" dirty="0"/>
          </a:p>
        </p:txBody>
      </p:sp>
      <p:sp>
        <p:nvSpPr>
          <p:cNvPr id="18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435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Chicken</a:t>
            </a:r>
            <a:r>
              <a:rPr lang="en-US" sz="3200" dirty="0" smtClean="0"/>
              <a:t> with </a:t>
            </a:r>
            <a:r>
              <a:rPr lang="en-US" sz="3200" dirty="0" smtClean="0">
                <a:solidFill>
                  <a:srgbClr val="FF0000"/>
                </a:solidFill>
              </a:rPr>
              <a:t>vegetables</a:t>
            </a:r>
            <a:r>
              <a:rPr lang="en-US" sz="3200" dirty="0" smtClean="0"/>
              <a:t>,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Ice cream </a:t>
            </a:r>
            <a:r>
              <a:rPr lang="en-US" sz="3200" dirty="0" smtClean="0"/>
              <a:t>and </a:t>
            </a:r>
            <a:r>
              <a:rPr lang="en-US" sz="3200" dirty="0" smtClean="0">
                <a:solidFill>
                  <a:srgbClr val="FF0000"/>
                </a:solidFill>
              </a:rPr>
              <a:t>chocolate</a:t>
            </a:r>
            <a:r>
              <a:rPr lang="en-US" sz="3200" dirty="0" smtClean="0"/>
              <a:t>.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Water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0000"/>
                </a:solidFill>
              </a:rPr>
              <a:t>lemonade</a:t>
            </a:r>
            <a:r>
              <a:rPr lang="en-US" sz="3200" dirty="0" smtClean="0"/>
              <a:t>, 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Pizza</a:t>
            </a:r>
            <a:r>
              <a:rPr lang="en-US" sz="3200" dirty="0" smtClean="0"/>
              <a:t> with cheese on it!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Eggs</a:t>
            </a:r>
            <a:r>
              <a:rPr lang="en-US" sz="3200" dirty="0" smtClean="0"/>
              <a:t> in my </a:t>
            </a:r>
            <a:r>
              <a:rPr lang="en-US" sz="3200" dirty="0" smtClean="0">
                <a:solidFill>
                  <a:srgbClr val="FF0000"/>
                </a:solidFill>
              </a:rPr>
              <a:t>sandwiches</a:t>
            </a:r>
            <a:r>
              <a:rPr lang="en-US" sz="3200" dirty="0" smtClean="0"/>
              <a:t>,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Burgers</a:t>
            </a:r>
            <a:r>
              <a:rPr lang="en-US" sz="3200" dirty="0" smtClean="0"/>
              <a:t> with chips: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/>
              <a:t>These are just some</a:t>
            </a:r>
          </a:p>
          <a:p>
            <a:pPr algn="ctr" eaLnBrk="1" hangingPunct="1">
              <a:buFontTx/>
              <a:buNone/>
              <a:defRPr/>
            </a:pPr>
            <a:r>
              <a:rPr lang="en-US" sz="3200" dirty="0" smtClean="0"/>
              <a:t>Of my </a:t>
            </a:r>
            <a:r>
              <a:rPr lang="en-US" sz="3200" dirty="0" err="1" smtClean="0"/>
              <a:t>favourite</a:t>
            </a:r>
            <a:r>
              <a:rPr lang="en-US" sz="3200" dirty="0" smtClean="0"/>
              <a:t> things!</a:t>
            </a:r>
            <a:endParaRPr lang="ru-RU" sz="3200" dirty="0"/>
          </a:p>
        </p:txBody>
      </p:sp>
      <p:pic>
        <p:nvPicPr>
          <p:cNvPr id="19" name="Picture 2" descr="C:\Users\ilvir\Desktop\imgpreview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5572125"/>
            <a:ext cx="1579562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C:\Users\ilvir\Desktop\ovoshh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143000"/>
            <a:ext cx="15240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Users\ilvir\Desktop\imgpreview (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5" y="5429250"/>
            <a:ext cx="157162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C:\Users\ilvir\Desktop\voda-13_smal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38" y="357188"/>
            <a:ext cx="1643062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" descr="C:\Users\ilvir\Desktop\imgpreview (3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" y="2286000"/>
            <a:ext cx="1500188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4" descr="C:\Users\ilvir\Desktop\imgpreview (4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25" y="5643563"/>
            <a:ext cx="1357313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1" descr="C:\Users\ilvir\Desktop\imgpreview (5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29500" y="2357438"/>
            <a:ext cx="17145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C:\Users\ilvir\Desktop\imgpreview (6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7188" y="3500438"/>
            <a:ext cx="164306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" descr="C:\Users\ilvir\Desktop\imgpreview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750" y="4286250"/>
            <a:ext cx="145891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 descr="C:\Users\ilvir\Desktop\Новая папка\i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57750" y="5572125"/>
            <a:ext cx="128587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330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2403475"/>
            <a:ext cx="8243888" cy="1314450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idx="1"/>
          </p:nvPr>
        </p:nvSpPr>
        <p:spPr>
          <a:xfrm>
            <a:off x="1524001" y="304800"/>
            <a:ext cx="8785225" cy="65532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Present  Simple </a:t>
            </a:r>
            <a:r>
              <a:rPr lang="ru-RU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Tense</a:t>
            </a:r>
            <a:r>
              <a:rPr lang="ru-RU" sz="2800" dirty="0"/>
              <a:t>                                  </a:t>
            </a:r>
          </a:p>
          <a:p>
            <a:pPr eaLnBrk="1" hangingPunct="1">
              <a:buFontTx/>
              <a:buNone/>
              <a:defRPr/>
            </a:pPr>
            <a:r>
              <a:rPr lang="ru-RU" sz="2800" dirty="0"/>
              <a:t>                            </a:t>
            </a:r>
            <a:r>
              <a:rPr lang="en-US" sz="2800" dirty="0"/>
              <a:t> </a:t>
            </a:r>
            <a:r>
              <a:rPr lang="ru-RU" sz="2800" dirty="0"/>
              <a:t>           </a:t>
            </a:r>
            <a:r>
              <a:rPr lang="ru-RU" sz="2800" dirty="0" smtClean="0">
                <a:solidFill>
                  <a:srgbClr val="FF0000"/>
                </a:solidFill>
              </a:rPr>
              <a:t>+</a:t>
            </a:r>
            <a:endParaRPr lang="ru-RU" sz="28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800" dirty="0"/>
              <a:t>  </a:t>
            </a:r>
            <a:r>
              <a:rPr lang="ru-RU" sz="2800" dirty="0"/>
              <a:t>   </a:t>
            </a:r>
            <a:r>
              <a:rPr lang="en-US" sz="2800" dirty="0"/>
              <a:t>We like milk.             </a:t>
            </a:r>
            <a:r>
              <a:rPr lang="en-US" sz="2800" dirty="0" smtClean="0"/>
              <a:t>He </a:t>
            </a:r>
            <a:r>
              <a:rPr lang="en-US" sz="2800" dirty="0"/>
              <a:t>like</a:t>
            </a: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/>
              <a:t> pizza.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/>
              <a:t>                             </a:t>
            </a:r>
            <a:r>
              <a:rPr lang="ru-RU" sz="2800" dirty="0"/>
              <a:t>            </a:t>
            </a:r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en-US" sz="2800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          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Do </a:t>
            </a:r>
            <a:r>
              <a:rPr lang="en-US" sz="2800" dirty="0"/>
              <a:t>we like milk</a:t>
            </a:r>
            <a:r>
              <a:rPr lang="ru-RU" sz="2800" dirty="0"/>
              <a:t>?   </a:t>
            </a:r>
            <a:r>
              <a:rPr lang="ru-RU" sz="2800" dirty="0" smtClean="0"/>
              <a:t>  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FF0000"/>
                </a:solidFill>
              </a:rPr>
              <a:t>Does </a:t>
            </a:r>
            <a:r>
              <a:rPr lang="en-US" sz="2800" dirty="0"/>
              <a:t>he like pizza</a:t>
            </a:r>
            <a:r>
              <a:rPr lang="ru-RU" sz="2800" dirty="0"/>
              <a:t>?</a:t>
            </a:r>
          </a:p>
          <a:p>
            <a:pPr eaLnBrk="1" hangingPunct="1">
              <a:buFontTx/>
              <a:buNone/>
              <a:defRPr/>
            </a:pPr>
            <a:endParaRPr lang="en-US" sz="2800" dirty="0"/>
          </a:p>
          <a:p>
            <a:pPr eaLnBrk="1" hangingPunct="1">
              <a:buFontTx/>
              <a:buNone/>
              <a:defRPr/>
            </a:pPr>
            <a:r>
              <a:rPr lang="en-US" sz="2800" dirty="0"/>
              <a:t>    </a:t>
            </a:r>
            <a:r>
              <a:rPr lang="ru-RU" sz="2800" dirty="0"/>
              <a:t>         </a:t>
            </a:r>
            <a:r>
              <a:rPr lang="en-US" sz="2800" dirty="0" smtClean="0"/>
              <a:t>   </a:t>
            </a:r>
            <a:r>
              <a:rPr lang="ru-RU" sz="2800" dirty="0" smtClean="0"/>
              <a:t> </a:t>
            </a:r>
            <a:r>
              <a:rPr lang="en-US" sz="2800" dirty="0"/>
              <a:t>Yes, we </a:t>
            </a:r>
            <a:r>
              <a:rPr lang="en-US" sz="2800" dirty="0">
                <a:solidFill>
                  <a:srgbClr val="FF0000"/>
                </a:solidFill>
              </a:rPr>
              <a:t>do.</a:t>
            </a:r>
            <a:r>
              <a:rPr lang="en-US" sz="2800" dirty="0"/>
              <a:t>                 Yes, he </a:t>
            </a:r>
            <a:r>
              <a:rPr lang="en-US" sz="2800" dirty="0">
                <a:solidFill>
                  <a:srgbClr val="FF0000"/>
                </a:solidFill>
              </a:rPr>
              <a:t>does</a:t>
            </a:r>
            <a:r>
              <a:rPr lang="en-US" sz="2800" dirty="0"/>
              <a:t>.</a:t>
            </a:r>
            <a:endParaRPr lang="ru-RU" sz="2800" dirty="0"/>
          </a:p>
          <a:p>
            <a:pPr eaLnBrk="1" hangingPunct="1">
              <a:buFontTx/>
              <a:buNone/>
              <a:defRPr/>
            </a:pPr>
            <a:r>
              <a:rPr lang="en-US" sz="2800" dirty="0" smtClean="0"/>
              <a:t>                </a:t>
            </a:r>
            <a:r>
              <a:rPr lang="ru-RU" sz="2800" dirty="0" smtClean="0"/>
              <a:t> </a:t>
            </a:r>
            <a:r>
              <a:rPr lang="en-US" sz="2800" dirty="0"/>
              <a:t>No,  we </a:t>
            </a:r>
            <a:r>
              <a:rPr lang="en-US" sz="2800" dirty="0">
                <a:solidFill>
                  <a:srgbClr val="FF0000"/>
                </a:solidFill>
              </a:rPr>
              <a:t>do</a:t>
            </a:r>
            <a:r>
              <a:rPr lang="en-US" sz="2800" dirty="0"/>
              <a:t> not.            No, he </a:t>
            </a:r>
            <a:r>
              <a:rPr lang="en-US" sz="2800" dirty="0">
                <a:solidFill>
                  <a:srgbClr val="FF0000"/>
                </a:solidFill>
              </a:rPr>
              <a:t>does</a:t>
            </a:r>
            <a:r>
              <a:rPr lang="en-US" sz="2800" dirty="0"/>
              <a:t> not.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/>
              <a:t>                </a:t>
            </a:r>
            <a:r>
              <a:rPr lang="ru-RU" sz="2800" dirty="0"/>
              <a:t>         </a:t>
            </a:r>
            <a:r>
              <a:rPr lang="en-US" sz="2800" dirty="0" smtClean="0"/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                           do</a:t>
            </a:r>
            <a:r>
              <a:rPr lang="en-US" sz="2800" dirty="0" smtClean="0"/>
              <a:t>n’t                     </a:t>
            </a:r>
            <a:r>
              <a:rPr lang="ru-RU" sz="2800" dirty="0" smtClean="0"/>
              <a:t> </a:t>
            </a:r>
            <a:r>
              <a:rPr lang="en-US" sz="2800" dirty="0">
                <a:solidFill>
                  <a:srgbClr val="FF0000"/>
                </a:solidFill>
              </a:rPr>
              <a:t>does</a:t>
            </a:r>
            <a:r>
              <a:rPr lang="en-US" sz="2800" dirty="0"/>
              <a:t>n’t</a:t>
            </a:r>
            <a:endParaRPr lang="ru-RU" sz="2800" dirty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6738943" y="1785927"/>
            <a:ext cx="1152525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4810116" y="4857760"/>
            <a:ext cx="719138" cy="215900"/>
          </a:xfrm>
          <a:custGeom>
            <a:avLst/>
            <a:gdLst>
              <a:gd name="T0" fmla="*/ 0 w 453"/>
              <a:gd name="T1" fmla="*/ 0 h 136"/>
              <a:gd name="T2" fmla="*/ 227 w 453"/>
              <a:gd name="T3" fmla="*/ 136 h 136"/>
              <a:gd name="T4" fmla="*/ 453 w 453"/>
              <a:gd name="T5" fmla="*/ 0 h 136"/>
              <a:gd name="T6" fmla="*/ 0 60000 65536"/>
              <a:gd name="T7" fmla="*/ 0 60000 65536"/>
              <a:gd name="T8" fmla="*/ 0 60000 65536"/>
              <a:gd name="T9" fmla="*/ 0 w 453"/>
              <a:gd name="T10" fmla="*/ 0 h 136"/>
              <a:gd name="T11" fmla="*/ 453 w 453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3" h="136">
                <a:moveTo>
                  <a:pt x="0" y="0"/>
                </a:moveTo>
                <a:cubicBezTo>
                  <a:pt x="76" y="68"/>
                  <a:pt x="152" y="136"/>
                  <a:pt x="227" y="136"/>
                </a:cubicBezTo>
                <a:cubicBezTo>
                  <a:pt x="302" y="136"/>
                  <a:pt x="416" y="23"/>
                  <a:pt x="453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8096265" y="4857760"/>
            <a:ext cx="719137" cy="215900"/>
          </a:xfrm>
          <a:custGeom>
            <a:avLst/>
            <a:gdLst>
              <a:gd name="T0" fmla="*/ 0 w 453"/>
              <a:gd name="T1" fmla="*/ 0 h 136"/>
              <a:gd name="T2" fmla="*/ 227 w 453"/>
              <a:gd name="T3" fmla="*/ 136 h 136"/>
              <a:gd name="T4" fmla="*/ 453 w 453"/>
              <a:gd name="T5" fmla="*/ 0 h 136"/>
              <a:gd name="T6" fmla="*/ 0 60000 65536"/>
              <a:gd name="T7" fmla="*/ 0 60000 65536"/>
              <a:gd name="T8" fmla="*/ 0 60000 65536"/>
              <a:gd name="T9" fmla="*/ 0 w 453"/>
              <a:gd name="T10" fmla="*/ 0 h 136"/>
              <a:gd name="T11" fmla="*/ 453 w 453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3" h="136">
                <a:moveTo>
                  <a:pt x="0" y="0"/>
                </a:moveTo>
                <a:cubicBezTo>
                  <a:pt x="76" y="68"/>
                  <a:pt x="152" y="136"/>
                  <a:pt x="227" y="136"/>
                </a:cubicBezTo>
                <a:cubicBezTo>
                  <a:pt x="302" y="136"/>
                  <a:pt x="416" y="23"/>
                  <a:pt x="453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71" name="Picture 10" descr="002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998" y="519610"/>
            <a:ext cx="10715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6236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9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29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9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29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6" grpId="0"/>
      <p:bldP spid="2979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Отдыхаем…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981200" y="1196975"/>
            <a:ext cx="4978400" cy="40322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Up and Down</a:t>
            </a:r>
          </a:p>
          <a:p>
            <a:pPr algn="ctr" eaLnBrk="1" hangingPunct="1">
              <a:defRPr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Up and down, up and down</a:t>
            </a:r>
          </a:p>
          <a:p>
            <a:pPr algn="ctr" eaLnBrk="1" hangingPunct="1">
              <a:defRPr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Clap your hands and turn around.</a:t>
            </a:r>
          </a:p>
          <a:p>
            <a:pPr eaLnBrk="1" hangingPunct="1">
              <a:defRPr/>
            </a:pPr>
            <a:endParaRPr lang="ru-RU" sz="3600" dirty="0"/>
          </a:p>
        </p:txBody>
      </p:sp>
      <p:pic>
        <p:nvPicPr>
          <p:cNvPr id="12292" name="Объект 7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505987" y="4645436"/>
            <a:ext cx="1928826" cy="1643074"/>
          </a:xfrm>
        </p:spPr>
      </p:pic>
      <p:pic>
        <p:nvPicPr>
          <p:cNvPr id="12293" name="Объект 4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771190" y="1747777"/>
            <a:ext cx="2445451" cy="2580737"/>
          </a:xfrm>
        </p:spPr>
      </p:pic>
    </p:spTree>
    <p:extLst>
      <p:ext uri="{BB962C8B-B14F-4D97-AF65-F5344CB8AC3E}">
        <p14:creationId xmlns:p14="http://schemas.microsoft.com/office/powerpoint/2010/main" val="37202229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275</Words>
  <Application>Microsoft Office PowerPoint</Application>
  <PresentationFormat>Широкоэкранный</PresentationFormat>
  <Paragraphs>104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Arno Pro Smbd</vt:lpstr>
      <vt:lpstr>Tahoma</vt:lpstr>
      <vt:lpstr>Times New Roman</vt:lpstr>
      <vt:lpstr>Trebuchet MS</vt:lpstr>
      <vt:lpstr>Wingdings 3</vt:lpstr>
      <vt:lpstr>Грань</vt:lpstr>
      <vt:lpstr>My favourite food</vt:lpstr>
      <vt:lpstr>I scream, you scream, We all scream: “Ice-cream!”.    One, two, three, four, Yummy chocolate give me more! Five, six, seven, eight, My favourite food is chocolate! </vt:lpstr>
      <vt:lpstr>Favourite food</vt:lpstr>
      <vt:lpstr>Презентация PowerPoint</vt:lpstr>
      <vt:lpstr>Презентация PowerPoint</vt:lpstr>
      <vt:lpstr>Презентация PowerPoint</vt:lpstr>
      <vt:lpstr>      Listen and sing along</vt:lpstr>
      <vt:lpstr>Презентация PowerPoint</vt:lpstr>
      <vt:lpstr>Отдыхаем…</vt:lpstr>
      <vt:lpstr> </vt:lpstr>
      <vt:lpstr>Презентация PowerPoint</vt:lpstr>
      <vt:lpstr>Homework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favourite food</dc:title>
  <dc:creator>G780</dc:creator>
  <cp:lastModifiedBy>G780</cp:lastModifiedBy>
  <cp:revision>4</cp:revision>
  <dcterms:created xsi:type="dcterms:W3CDTF">2014-12-14T19:25:56Z</dcterms:created>
  <dcterms:modified xsi:type="dcterms:W3CDTF">2014-12-14T19:56:47Z</dcterms:modified>
</cp:coreProperties>
</file>