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5" r:id="rId4"/>
    <p:sldId id="266" r:id="rId5"/>
    <p:sldId id="257" r:id="rId6"/>
    <p:sldId id="270" r:id="rId7"/>
    <p:sldId id="262" r:id="rId8"/>
    <p:sldId id="271" r:id="rId9"/>
    <p:sldId id="263" r:id="rId10"/>
    <p:sldId id="264" r:id="rId11"/>
    <p:sldId id="269" r:id="rId12"/>
    <p:sldId id="273" r:id="rId13"/>
    <p:sldId id="272" r:id="rId14"/>
    <p:sldId id="274" r:id="rId15"/>
    <p:sldId id="275" r:id="rId16"/>
    <p:sldId id="276" r:id="rId17"/>
    <p:sldId id="278" r:id="rId18"/>
    <p:sldId id="280" r:id="rId19"/>
    <p:sldId id="281" r:id="rId20"/>
    <p:sldId id="279" r:id="rId21"/>
    <p:sldId id="259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66FFFF"/>
    <a:srgbClr val="27CED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0" autoAdjust="0"/>
    <p:restoredTop sz="94660"/>
  </p:normalViewPr>
  <p:slideViewPr>
    <p:cSldViewPr snapToGrid="0">
      <p:cViewPr>
        <p:scale>
          <a:sx n="97" d="100"/>
          <a:sy n="97" d="100"/>
        </p:scale>
        <p:origin x="-7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07-296C-42A0-9E57-721B19C5AD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83C2-373F-4FF4-9403-114AB756F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1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07-296C-42A0-9E57-721B19C5AD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83C2-373F-4FF4-9403-114AB756F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8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07-296C-42A0-9E57-721B19C5AD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83C2-373F-4FF4-9403-114AB756F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07-296C-42A0-9E57-721B19C5AD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83C2-373F-4FF4-9403-114AB756F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6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07-296C-42A0-9E57-721B19C5AD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83C2-373F-4FF4-9403-114AB756F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7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07-296C-42A0-9E57-721B19C5AD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83C2-373F-4FF4-9403-114AB756F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8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07-296C-42A0-9E57-721B19C5AD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83C2-373F-4FF4-9403-114AB756F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07-296C-42A0-9E57-721B19C5AD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83C2-373F-4FF4-9403-114AB756F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0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07-296C-42A0-9E57-721B19C5AD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83C2-373F-4FF4-9403-114AB756F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0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07-296C-42A0-9E57-721B19C5AD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83C2-373F-4FF4-9403-114AB756F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9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07-296C-42A0-9E57-721B19C5AD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83C2-373F-4FF4-9403-114AB756F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1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C207-296C-42A0-9E57-721B19C5AD27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83C2-373F-4FF4-9403-114AB756FDE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38948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img-fotki.yandex.ru/get/6214/83813999.756/0_a57a8_b974b5a1_XL"/>
          <p:cNvPicPr/>
          <p:nvPr userDrawn="1"/>
        </p:nvPicPr>
        <p:blipFill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55" r="39140"/>
          <a:stretch/>
        </p:blipFill>
        <p:spPr bwMode="auto">
          <a:xfrm>
            <a:off x="5868248" y="-322823"/>
            <a:ext cx="3236804" cy="7180823"/>
          </a:xfrm>
          <a:prstGeom prst="rect">
            <a:avLst/>
          </a:prstGeom>
          <a:noFill/>
          <a:extLst/>
        </p:spPr>
      </p:pic>
      <p:pic>
        <p:nvPicPr>
          <p:cNvPr id="14" name="Picture 2" descr="http://img-fotki.yandex.ru/get/6214/83813999.756/0_a57a8_b974b5a1_XL"/>
          <p:cNvPicPr/>
          <p:nvPr userDrawn="1"/>
        </p:nvPicPr>
        <p:blipFill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2" b="46485"/>
          <a:stretch/>
        </p:blipFill>
        <p:spPr bwMode="auto">
          <a:xfrm rot="5400000">
            <a:off x="282296" y="-299594"/>
            <a:ext cx="3405045" cy="4047532"/>
          </a:xfrm>
          <a:prstGeom prst="rect">
            <a:avLst/>
          </a:prstGeom>
          <a:noFill/>
          <a:extLst/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267855" y="452582"/>
            <a:ext cx="8497454" cy="5903769"/>
          </a:xfrm>
          <a:prstGeom prst="roundRect">
            <a:avLst/>
          </a:prstGeom>
          <a:solidFill>
            <a:srgbClr val="66FFFF">
              <a:alpha val="56863"/>
            </a:srgb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3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317" y="1271238"/>
            <a:ext cx="7973122" cy="1326995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МБОУ «Средняя общеобразовательная школа № 34 </a:t>
            </a:r>
            <a:br>
              <a:rPr lang="ru-RU" sz="2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имени </a:t>
            </a:r>
            <a:r>
              <a:rPr lang="ru-RU" sz="2000" dirty="0" err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Амелина</a:t>
            </a:r>
            <a:r>
              <a:rPr lang="ru-RU" sz="20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Станислава Александровича»</a:t>
            </a:r>
            <a:r>
              <a:rPr lang="ru-RU" sz="4000" b="1" dirty="0" smtClean="0">
                <a:ln/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4000" b="1" dirty="0" smtClean="0">
                <a:ln/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itchFamily="34" charset="0"/>
              </a:rPr>
              <a:t/>
            </a:r>
            <a:b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itchFamily="34" charset="0"/>
              </a:rPr>
            </a:b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4107" y="1304693"/>
            <a:ext cx="8118448" cy="440569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800" dirty="0">
                <a:solidFill>
                  <a:srgbClr val="000000"/>
                </a:solidFill>
                <a:cs typeface="Arial" charset="0"/>
              </a:rPr>
            </a:br>
            <a:r>
              <a:rPr lang="ru-RU" sz="22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200" dirty="0">
                <a:solidFill>
                  <a:srgbClr val="000000"/>
                </a:solidFill>
                <a:cs typeface="Arial" charset="0"/>
              </a:rPr>
            </a:br>
            <a:r>
              <a:rPr lang="ru-RU" sz="28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800" dirty="0">
                <a:solidFill>
                  <a:srgbClr val="000000"/>
                </a:solidFill>
                <a:cs typeface="Arial" charset="0"/>
              </a:rPr>
            </a:br>
            <a:r>
              <a:rPr lang="ru-RU" sz="2200" b="1" dirty="0">
                <a:solidFill>
                  <a:srgbClr val="002060"/>
                </a:solidFill>
              </a:rPr>
              <a:t>Тема: </a:t>
            </a:r>
            <a:r>
              <a:rPr lang="ru-RU" sz="2200" b="1" dirty="0" smtClean="0">
                <a:solidFill>
                  <a:srgbClr val="002060"/>
                </a:solidFill>
              </a:rPr>
              <a:t>«</a:t>
            </a:r>
            <a:r>
              <a:rPr lang="ru-RU" sz="2200" b="1" dirty="0" smtClean="0">
                <a:solidFill>
                  <a:srgbClr val="002060"/>
                </a:solidFill>
              </a:rPr>
              <a:t>Спасибо школе за безопасное детство!</a:t>
            </a:r>
            <a:r>
              <a:rPr lang="ru-RU" sz="2200" b="1" dirty="0" smtClean="0">
                <a:solidFill>
                  <a:srgbClr val="002060"/>
                </a:solidFill>
              </a:rPr>
              <a:t>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cs typeface="Arial" charset="0"/>
              </a:rPr>
              <a:t>Выполнила: </a:t>
            </a:r>
            <a:r>
              <a:rPr lang="ru-RU" sz="2200" b="1" dirty="0" err="1" smtClean="0">
                <a:cs typeface="Arial" charset="0"/>
              </a:rPr>
              <a:t>Дударева</a:t>
            </a:r>
            <a:r>
              <a:rPr lang="ru-RU" sz="2200" b="1" dirty="0" smtClean="0">
                <a:cs typeface="Arial" charset="0"/>
              </a:rPr>
              <a:t> Дарья</a:t>
            </a:r>
            <a:r>
              <a:rPr lang="ru-RU" sz="2200" dirty="0" smtClean="0">
                <a:cs typeface="Arial" charset="0"/>
              </a:rPr>
              <a:t> </a:t>
            </a:r>
            <a:r>
              <a:rPr lang="ru-RU" sz="2200" dirty="0">
                <a:cs typeface="Arial" charset="0"/>
              </a:rPr>
              <a:t>уч-ся </a:t>
            </a:r>
            <a:r>
              <a:rPr lang="ru-RU" sz="2200" dirty="0">
                <a:cs typeface="Arial" charset="0"/>
              </a:rPr>
              <a:t>6</a:t>
            </a:r>
            <a:r>
              <a:rPr lang="ru-RU" sz="2200" dirty="0" smtClean="0">
                <a:cs typeface="Arial" charset="0"/>
              </a:rPr>
              <a:t> </a:t>
            </a:r>
            <a:r>
              <a:rPr lang="ru-RU" sz="2200" dirty="0" err="1" smtClean="0">
                <a:cs typeface="Arial" charset="0"/>
              </a:rPr>
              <a:t>кл</a:t>
            </a:r>
            <a:r>
              <a:rPr lang="ru-RU" sz="2200" dirty="0" smtClean="0">
                <a:cs typeface="Arial" charset="0"/>
              </a:rPr>
              <a:t>.</a:t>
            </a:r>
          </a:p>
          <a:p>
            <a:r>
              <a:rPr lang="ru-RU" sz="2200" dirty="0" smtClean="0">
                <a:cs typeface="Arial" charset="0"/>
              </a:rPr>
              <a:t>Руководитель</a:t>
            </a:r>
            <a:r>
              <a:rPr lang="ru-RU" sz="2200" dirty="0">
                <a:cs typeface="Arial" charset="0"/>
              </a:rPr>
              <a:t>: </a:t>
            </a:r>
            <a:r>
              <a:rPr lang="ru-RU" sz="2200" b="1" dirty="0" smtClean="0">
                <a:cs typeface="Arial" charset="0"/>
              </a:rPr>
              <a:t>Киселева Екатерина Николаевна</a:t>
            </a:r>
            <a:r>
              <a:rPr lang="ru-RU" sz="2200" dirty="0">
                <a:cs typeface="Arial" charset="0"/>
              </a:rPr>
              <a:t/>
            </a:r>
            <a:br>
              <a:rPr lang="ru-RU" sz="2200" dirty="0">
                <a:cs typeface="Arial" charset="0"/>
              </a:rPr>
            </a:br>
            <a:endParaRPr lang="ru-RU" sz="2200" dirty="0" smtClean="0">
              <a:cs typeface="Arial" charset="0"/>
            </a:endParaRPr>
          </a:p>
          <a:p>
            <a:endParaRPr lang="ru-RU" sz="2800" b="1" dirty="0">
              <a:cs typeface="Arial" charset="0"/>
            </a:endParaRPr>
          </a:p>
          <a:p>
            <a:endParaRPr lang="en-US" sz="2200" b="1" dirty="0" smtClean="0">
              <a:cs typeface="Arial" charset="0"/>
            </a:endParaRPr>
          </a:p>
          <a:p>
            <a:r>
              <a:rPr lang="ru-RU" sz="2200" b="1" dirty="0">
                <a:cs typeface="Arial" charset="0"/>
              </a:rPr>
              <a:t/>
            </a:r>
            <a:br>
              <a:rPr lang="ru-RU" sz="2200" b="1" dirty="0">
                <a:cs typeface="Arial" charset="0"/>
              </a:rPr>
            </a:br>
            <a:r>
              <a:rPr lang="ru-RU" sz="2200" b="1" dirty="0">
                <a:cs typeface="Arial" charset="0"/>
              </a:rPr>
              <a:t>Кемерово, </a:t>
            </a:r>
            <a:r>
              <a:rPr lang="ru-RU" sz="2200" b="1" dirty="0" smtClean="0">
                <a:cs typeface="Arial" charset="0"/>
              </a:rPr>
              <a:t>2021 год</a:t>
            </a:r>
            <a:r>
              <a:rPr lang="ru-RU" b="1" dirty="0">
                <a:cs typeface="Arial" charset="0"/>
              </a:rPr>
              <a:t/>
            </a:r>
            <a:br>
              <a:rPr lang="ru-RU" b="1" dirty="0">
                <a:cs typeface="Arial" charset="0"/>
              </a:rPr>
            </a:br>
            <a:endPara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Владелец\Desktop\ecolo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7" y="3824747"/>
            <a:ext cx="2288205" cy="183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491" y="635620"/>
            <a:ext cx="81395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школе традиционными стали мероприятия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раскрывающие особенности содержательной и перспективной работы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 пропаганде здорового и безопасного образа жизни обучающихся: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уроки здоровья и безопасности;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внеклассные мероприятия: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«Курить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выпивать - себя убивать», «В здоровом теле – здоровый дух»,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«Безопасный интернет»,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«Я выбираю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жизнь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!»,«Правила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безопасности в жизни», «Безопасные стратегии поведения 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карьера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«Соблазнов опасных подальше держись. С нами веди интересную жизнь!», «Думай, когда отвечаешь «нет» и «да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», «Поведение в чрезвычайных ситуациях», «Слагаемые ЗОЖ и основ безопасности», «ОБЖ – твоя азбука безопасности» и пр.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6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Владелец\Desktop\Презентации Здоровая молодёжь\Деви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Владелец\Desktop\Мы зв зож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89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8E191237.wav">
            <a:hlinkClick r:id="" action="ppaction://media"/>
          </p:cNvPr>
          <p:cNvPicPr>
            <a:picLocks noChangeAspect="1"/>
          </p:cNvPicPr>
          <p:nvPr>
            <a:wavAudioFile r:embed="rId2" name="8E1998BD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9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1"/>
    </mc:Choice>
    <mc:Fallback xmlns="">
      <p:transition spd="slow" advTm="8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елец\Desktop\W6vdc1q8BE-600x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2" y="345989"/>
            <a:ext cx="8377882" cy="60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9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елец\Desktop\HcYeBuaYUMg-600x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399011"/>
            <a:ext cx="8429105" cy="60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5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Desktop\nCQ6xaq1c4c-600x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365760"/>
            <a:ext cx="8562110" cy="59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82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елец\Desktop\XdTn7H7ACeA-600x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482139"/>
            <a:ext cx="8429105" cy="59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1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¸ ÑÐ¸ÑÑÐ½ÐºÐ¸ Ð¿ÑÐ¾ ÐÐÐ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4" y="415636"/>
            <a:ext cx="8412480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86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5" y="393290"/>
            <a:ext cx="8475407" cy="59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768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7" y="383458"/>
            <a:ext cx="8622309" cy="594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712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8" y="403123"/>
            <a:ext cx="8485237" cy="59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49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вид школы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3768" y="749300"/>
            <a:ext cx="7256463" cy="5208588"/>
          </a:xfr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34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4" y="353961"/>
            <a:ext cx="8455742" cy="599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50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Первый раунд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4" y="446049"/>
            <a:ext cx="8575287" cy="59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530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ладелец\Desktop\33457cdc2e69794c1c988c6705d835d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71476"/>
            <a:ext cx="8486775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6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62990" y="491490"/>
            <a:ext cx="7292340" cy="568547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Среда </a:t>
            </a:r>
            <a:r>
              <a:rPr lang="ru-RU" sz="3200" b="1" dirty="0">
                <a:solidFill>
                  <a:srgbClr val="C00000"/>
                </a:solidFill>
              </a:rPr>
              <a:t>развития ребенка </a:t>
            </a:r>
            <a:r>
              <a:rPr lang="ru-RU" sz="3200" dirty="0"/>
              <a:t>– это пространство его </a:t>
            </a:r>
            <a:r>
              <a:rPr lang="ru-RU" sz="3200" dirty="0" smtClean="0"/>
              <a:t>жизнедеятельности</a:t>
            </a:r>
          </a:p>
          <a:p>
            <a:pPr marL="0" indent="0" algn="ctr">
              <a:buNone/>
            </a:pPr>
            <a:r>
              <a:rPr lang="ru-RU" sz="3200" dirty="0" smtClean="0"/>
              <a:t>Это </a:t>
            </a:r>
            <a:r>
              <a:rPr lang="ru-RU" sz="3200" dirty="0"/>
              <a:t>те условия, в которых протекает его жизнь в </a:t>
            </a:r>
            <a:r>
              <a:rPr lang="ru-RU" sz="3200" dirty="0" smtClean="0"/>
              <a:t>образовательном учреждении</a:t>
            </a:r>
          </a:p>
          <a:p>
            <a:pPr marL="0" indent="0" algn="ctr">
              <a:buNone/>
            </a:pPr>
            <a:r>
              <a:rPr lang="ru-RU" sz="3200" dirty="0" smtClean="0"/>
              <a:t>И эти </a:t>
            </a:r>
            <a:r>
              <a:rPr lang="ru-RU" sz="3200" dirty="0"/>
              <a:t>условия </a:t>
            </a:r>
            <a:r>
              <a:rPr lang="ru-RU" sz="3200" dirty="0" smtClean="0"/>
              <a:t>мы рассматриваем </a:t>
            </a:r>
            <a:r>
              <a:rPr lang="ru-RU" sz="3200" dirty="0"/>
              <a:t>- как фундамент, на котором закладывается строительство личности </a:t>
            </a:r>
            <a:r>
              <a:rPr lang="ru-RU" sz="3200" dirty="0" smtClean="0"/>
              <a:t>ребенка!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21" y="4499846"/>
            <a:ext cx="237807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20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елец\Desktop\31822713_w640_h640_pl_19_po_ohran__raz_zhiz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00050"/>
            <a:ext cx="8615363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2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45770" y="400050"/>
            <a:ext cx="8183880" cy="577691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Безопасность </a:t>
            </a:r>
            <a:r>
              <a:rPr lang="ru-RU" dirty="0">
                <a:latin typeface="Arial" pitchFamily="34" charset="0"/>
                <a:cs typeface="Arial" pitchFamily="34" charset="0"/>
              </a:rPr>
              <a:t>– это состояние защищенности жизненно важных интересов личности, общества и государства от внутренних и внешних угроз. Статья 1 Закона РФ «О безопасности»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Безопасность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образовательного учреждения – это условия сохранения жизни и здоровья обучающихся, воспитанников и работников, а также материальных ценностей образовательного учреждения от возможных несчастных случаев, пожаров, аварий и других чрезвычайных ситуаций.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7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4f037eb37d76a-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457200"/>
            <a:ext cx="8602133" cy="59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5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219" y="525780"/>
            <a:ext cx="780669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Достижение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цели формирования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культуры здоровья 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безопасности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детей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осуществляется через решение следующих задач: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правильных, с точки зрения обеспечения безопасности жизнедеятельности, поведенческих мотивов;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качеств личности, направленных на безопасное поведение в окружающем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мире;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способностей принятия безопасных решений в быту;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Привитие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знаний, умений, навыков по снижению индивидуальных и коллективных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рисков;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Выработка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морально-психологической устойчивости в условиях опасных и чрезвычайных ситуаций.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87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esktop\C1zdid3-NgA-600x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474133"/>
            <a:ext cx="8619066" cy="60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2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esktop\3e5b125be39f3b5e1bed73fa6fb49f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1" y="468351"/>
            <a:ext cx="8474927" cy="57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544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"/>
</p:tagLst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294</Words>
  <Application>Microsoft Office PowerPoint</Application>
  <PresentationFormat>Экран (4:3)</PresentationFormat>
  <Paragraphs>21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МБОУ «Средняя общеобразовательная школа № 34  имени Амелина Станислава Александровича»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раунд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Владелец</cp:lastModifiedBy>
  <cp:revision>31</cp:revision>
  <dcterms:created xsi:type="dcterms:W3CDTF">2015-01-06T13:17:59Z</dcterms:created>
  <dcterms:modified xsi:type="dcterms:W3CDTF">2021-12-01T13:56:36Z</dcterms:modified>
</cp:coreProperties>
</file>