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257" r:id="rId4"/>
    <p:sldId id="258" r:id="rId5"/>
    <p:sldId id="259" r:id="rId6"/>
    <p:sldId id="260" r:id="rId7"/>
    <p:sldId id="280" r:id="rId8"/>
    <p:sldId id="262" r:id="rId9"/>
    <p:sldId id="281" r:id="rId10"/>
    <p:sldId id="282" r:id="rId11"/>
    <p:sldId id="268" r:id="rId12"/>
    <p:sldId id="263" r:id="rId13"/>
    <p:sldId id="264" r:id="rId14"/>
    <p:sldId id="277" r:id="rId15"/>
    <p:sldId id="265" r:id="rId16"/>
    <p:sldId id="283" r:id="rId17"/>
    <p:sldId id="271" r:id="rId18"/>
    <p:sldId id="266" r:id="rId19"/>
    <p:sldId id="284" r:id="rId20"/>
    <p:sldId id="267" r:id="rId21"/>
    <p:sldId id="278" r:id="rId22"/>
    <p:sldId id="272" r:id="rId23"/>
    <p:sldId id="273" r:id="rId24"/>
    <p:sldId id="274" r:id="rId25"/>
    <p:sldId id="275" r:id="rId26"/>
    <p:sldId id="279" r:id="rId27"/>
    <p:sldId id="276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7138-A97F-4C51-9D79-CB27DEECD8C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877C0-D907-476D-9639-8F22EC20A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6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78F6-D769-4079-BDF5-030613EA08D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B1E7-A147-4476-8A90-19D98C7F2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4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B1E7-A147-4476-8A90-19D98C7F234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B1E7-A147-4476-8A90-19D98C7F234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98%D1%81%D0%BB%D0%B0%D0%B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02017\Desktop\Новая папка\x_80a7ed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48" r="2348"/>
          <a:stretch>
            <a:fillRect/>
          </a:stretch>
        </p:blipFill>
        <p:spPr bwMode="auto">
          <a:xfrm>
            <a:off x="35496" y="44624"/>
            <a:ext cx="9003640" cy="61926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623731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Дагестан - «страна гор».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056" y="692696"/>
            <a:ext cx="3096344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Мечеть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Альбурикент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Махачкале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536" y="4149080"/>
            <a:ext cx="3168352" cy="17281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Медресе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мусульманская средняя и высшая школа, готовящая служителей культа, учителей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802017\Desktop\Новая папка\медрес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893" y="2708921"/>
            <a:ext cx="5532107" cy="4149080"/>
          </a:xfrm>
          <a:prstGeom prst="rect">
            <a:avLst/>
          </a:prstGeom>
          <a:noFill/>
        </p:spPr>
      </p:pic>
      <p:pic>
        <p:nvPicPr>
          <p:cNvPr id="15362" name="Picture 2" descr="C:\Users\802017\Desktop\Новая папка\800PX-~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52053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Дагестанская Государственная Медицинская Академия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4005064"/>
            <a:ext cx="4041775" cy="129614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Исламский Институт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Муртазали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Магомедова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Большая часть населения Дагестана (более 90%) традиционно исповедует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action="ppaction://hlinkfile" tooltip="Ислам"/>
              </a:rPr>
              <a:t>ислам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802017\Desktop\Новая папка\250PX-~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8" y="2636912"/>
            <a:ext cx="4531972" cy="4149080"/>
          </a:xfrm>
          <a:prstGeom prst="rect">
            <a:avLst/>
          </a:prstGeom>
          <a:noFill/>
        </p:spPr>
      </p:pic>
      <p:pic>
        <p:nvPicPr>
          <p:cNvPr id="13316" name="Picture 4" descr="C:\Users\802017\Desktop\Новая папка\Islamic_school_in_Sasitli_village_(Dagestan-Russia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748" y="332656"/>
            <a:ext cx="445475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907704" y="5589240"/>
            <a:ext cx="2664296" cy="63976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Гимринский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тоннель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802017\Desktop\Новая папка\800PX-~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527401" cy="3384376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644008" y="126876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рганайская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ГЭС на реке Аварское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Койсу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Гимры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802017\Desktop\Новая папка\Gimry_tunne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504" y="3284984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1520" y="4437112"/>
            <a:ext cx="4041775" cy="22322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Эта таинственная пещера расположена в известном краю ковроткачества - Табасаранском районе республики Дагестан. Испокон веков пещеры привлекали людей, местное население считает их священными. К пещере ведет облагороженная дорога. Полы в пещерах застланы самыми дорогими табасаранскими коврами ручной работы. Внутри подведено электричество.</a:t>
            </a:r>
          </a:p>
          <a:p>
            <a:endParaRPr lang="ru-RU" dirty="0"/>
          </a:p>
        </p:txBody>
      </p:sp>
      <p:pic>
        <p:nvPicPr>
          <p:cNvPr id="10243" name="Picture 3" descr="C:\Users\802017\Desktop\Новая папка\пещера дюрк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916149" cy="4437112"/>
          </a:xfrm>
          <a:prstGeom prst="rect">
            <a:avLst/>
          </a:prstGeom>
          <a:noFill/>
        </p:spPr>
      </p:pic>
      <p:pic>
        <p:nvPicPr>
          <p:cNvPr id="10244" name="Picture 4" descr="C:\Users\802017\Desktop\Новая папка\758133436-600x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25552"/>
            <a:ext cx="4762735" cy="40324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940152" y="395953"/>
            <a:ext cx="320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Пещера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Дюрк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Гора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Шалбуздаг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941168"/>
            <a:ext cx="9144000" cy="1916831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самых высоких вершин мира гора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Шалбуздаг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покорив которую можно надеяться на исполнение своего заветного желания.</a:t>
            </a:r>
          </a:p>
          <a:p>
            <a:r>
              <a:rPr lang="ru-RU" sz="1600" dirty="0" smtClean="0"/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Шалбуздаг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считается священной горой мусульман и является местом паломничества мусульман со всей России и из зарубежья.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802017\Desktop\Новая папка\75_shalbusda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4" y="620688"/>
            <a:ext cx="9082470" cy="460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98132" y="2780928"/>
            <a:ext cx="4245868" cy="35010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Водопад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Тобот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расположенный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Хунзахском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плато, является одним из уникальных природных памятников горного Дагестана. Вода отвесно падает на дно глубокого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кводяное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облако.аньона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единой струей, и только в самом низу поток водопада немного распыляется, образуя</a:t>
            </a:r>
          </a:p>
          <a:p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23528" y="836712"/>
            <a:ext cx="4041775" cy="1935906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Аддала-Шухгельмеэр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третья по высоте вершина Дагестана, имеющая высоту 4151 м. и покрытая ледниками. Кажется, что вершина горы стягивает к себе шесть гребней, поэтому с высоты птичьего полета весь массив напоминает звезду.</a:t>
            </a:r>
          </a:p>
          <a:p>
            <a:endParaRPr lang="ru-RU" dirty="0"/>
          </a:p>
        </p:txBody>
      </p:sp>
      <p:pic>
        <p:nvPicPr>
          <p:cNvPr id="11266" name="Picture 2" descr="C:\Users\802017\Desktop\Новая папка\gor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292" y="0"/>
            <a:ext cx="4393708" cy="3744416"/>
          </a:xfrm>
          <a:prstGeom prst="rect">
            <a:avLst/>
          </a:prstGeom>
          <a:noFill/>
        </p:spPr>
      </p:pic>
      <p:pic>
        <p:nvPicPr>
          <p:cNvPr id="11267" name="Picture 3" descr="C:\Users\802017\Desktop\Новая папка\071908_203-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7548" r="765" b="16647"/>
          <a:stretch>
            <a:fillRect/>
          </a:stretch>
        </p:blipFill>
        <p:spPr bwMode="auto">
          <a:xfrm>
            <a:off x="0" y="2996952"/>
            <a:ext cx="478802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Хучнинский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водопад</a:t>
            </a:r>
            <a:endParaRPr lang="ru-RU" sz="3200" dirty="0"/>
          </a:p>
        </p:txBody>
      </p:sp>
      <p:pic>
        <p:nvPicPr>
          <p:cNvPr id="9" name="Picture 2" descr="C:\Users\802017\Desktop\Новая папка\IMG_0988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62" t="1351" r="12162"/>
          <a:stretch>
            <a:fillRect/>
          </a:stretch>
        </p:blipFill>
        <p:spPr bwMode="auto">
          <a:xfrm>
            <a:off x="2123728" y="620688"/>
            <a:ext cx="4573683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2313" y="5307285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Табасаранского района, на реке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Ханаг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находится красивейший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Хучнинский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водопад.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Крутой спуск протягивается почти на 30 метров, внизу образовалось небольшое озеро, где туристы могут купаться.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C:\Users\802017\Desktop\Новая папка\215-600x60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t="16402" r="1591" b="16170"/>
          <a:stretch>
            <a:fillRect/>
          </a:stretch>
        </p:blipFill>
        <p:spPr bwMode="auto">
          <a:xfrm>
            <a:off x="755576" y="148008"/>
            <a:ext cx="7416824" cy="508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1520" y="4149080"/>
            <a:ext cx="4041775" cy="1863898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дельте реки Самур находится единственный в России субтропический лиановый лес. Огромные деревья и высокие, доходящие до пояса травы перевиты вечнозелеными лианами. Самур богат рыбой кутум. Жемчужина Южного Дагестана – Самур, популярное место отдыха туристов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  <p:pic>
        <p:nvPicPr>
          <p:cNvPr id="9219" name="Picture 3" descr="C:\Users\802017\Desktop\Новая папка\c1-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808" t="11354" r="1639" b="15385"/>
          <a:stretch>
            <a:fillRect/>
          </a:stretch>
        </p:blipFill>
        <p:spPr bwMode="auto">
          <a:xfrm>
            <a:off x="0" y="260648"/>
            <a:ext cx="4447450" cy="3501008"/>
          </a:xfrm>
          <a:prstGeom prst="rect">
            <a:avLst/>
          </a:prstGeom>
          <a:noFill/>
        </p:spPr>
      </p:pic>
      <p:pic>
        <p:nvPicPr>
          <p:cNvPr id="9220" name="Picture 4" descr="C:\Users\802017\Desktop\Новая папка\0_506ff_4b6be36c_-1-L-600x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644008" cy="53285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932040" y="476672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Самурский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5"/>
          <p:cNvSpPr>
            <a:spLocks noGrp="1"/>
          </p:cNvSpPr>
          <p:nvPr>
            <p:ph type="title"/>
          </p:nvPr>
        </p:nvSpPr>
        <p:spPr/>
        <p:txBody>
          <a:bodyPr>
            <a:normAutofit fontScale="92500"/>
          </a:bodyPr>
          <a:lstStyle/>
          <a:p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Чиркейское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водохранилище</a:t>
            </a:r>
          </a:p>
          <a:p>
            <a:endParaRPr lang="ru-RU" dirty="0"/>
          </a:p>
        </p:txBody>
      </p:sp>
      <p:pic>
        <p:nvPicPr>
          <p:cNvPr id="10" name="Picture 2" descr="C:\Users\802017\Desktop\Новая папка\__1_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48" y="980728"/>
            <a:ext cx="8629432" cy="577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802017\Desktop\Новая папка\400px-Dagestan_topographic_map-ru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39" cy="6858000"/>
          </a:xfrm>
          <a:prstGeom prst="rect">
            <a:avLst/>
          </a:prstGeom>
          <a:noFill/>
        </p:spPr>
      </p:pic>
      <p:pic>
        <p:nvPicPr>
          <p:cNvPr id="14339" name="Picture 3" descr="C:\Users\802017\Desktop\Новая папка\_1_~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680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Салтинское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ущелье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291" name="Picture 3" descr="C:\Users\802017\Desktop\Новая папка\220px-Chechenya_go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836712"/>
            <a:ext cx="6840760" cy="581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Сары-Кум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999" y="404664"/>
            <a:ext cx="4320481" cy="3168352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ВоСары-Кум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переводится как "желтый песок" и является крупнейшим барханом не только в России, но и на всем материке Евразия.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Возникший во имя любви и имеющий красивую легенду, бархан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Сары-Кум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находится на территории Дагестанского заповедника в 20 км от Махачкалы.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Сары-кум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является единственным местом в Дагестане, где  на протяжении 5 месяцев, с мая по сентябрь, среднемесячные температуры превышают 20°.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7" name="Picture 1" descr="C:\Users\802017\Desktop\Новая папка\_20111008_1691330555-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59" t="17160" b="17233"/>
          <a:stretch>
            <a:fillRect/>
          </a:stretch>
        </p:blipFill>
        <p:spPr bwMode="auto">
          <a:xfrm>
            <a:off x="-36512" y="3717032"/>
            <a:ext cx="4456912" cy="3096344"/>
          </a:xfrm>
          <a:prstGeom prst="rect">
            <a:avLst/>
          </a:prstGeom>
          <a:noFill/>
        </p:spPr>
      </p:pic>
      <p:pic>
        <p:nvPicPr>
          <p:cNvPr id="39938" name="Picture 2" descr="C:\Users\802017\Desktop\Новая папка\0a43e746df-600x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t="15338" r="939" b="17233"/>
          <a:stretch>
            <a:fillRect/>
          </a:stretch>
        </p:blipFill>
        <p:spPr bwMode="auto">
          <a:xfrm>
            <a:off x="4453803" y="3645024"/>
            <a:ext cx="4654701" cy="3168352"/>
          </a:xfrm>
          <a:prstGeom prst="rect">
            <a:avLst/>
          </a:prstGeom>
          <a:noFill/>
        </p:spPr>
      </p:pic>
      <p:pic>
        <p:nvPicPr>
          <p:cNvPr id="39939" name="Picture 3" descr="C:\Users\802017\Desktop\Новая папка\sarukum_kruglogolovka-600x600.jpg"/>
          <p:cNvPicPr>
            <a:picLocks noChangeAspect="1" noChangeArrowheads="1"/>
          </p:cNvPicPr>
          <p:nvPr/>
        </p:nvPicPr>
        <p:blipFill>
          <a:blip r:embed="rId5" cstate="print"/>
          <a:srcRect l="861" t="12201" r="-399" b="12200"/>
          <a:stretch>
            <a:fillRect/>
          </a:stretch>
        </p:blipFill>
        <p:spPr bwMode="auto">
          <a:xfrm>
            <a:off x="0" y="548680"/>
            <a:ext cx="4427984" cy="308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Парк аттракционов в Редукторном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802017\Desktop\Новая папка\2671-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81" r="20278"/>
          <a:stretch>
            <a:fillRect/>
          </a:stretch>
        </p:blipFill>
        <p:spPr bwMode="auto">
          <a:xfrm>
            <a:off x="6228184" y="2173251"/>
            <a:ext cx="2915816" cy="4684749"/>
          </a:xfrm>
          <a:prstGeom prst="rect">
            <a:avLst/>
          </a:prstGeom>
          <a:noFill/>
        </p:spPr>
      </p:pic>
      <p:pic>
        <p:nvPicPr>
          <p:cNvPr id="17412" name="Picture 4" descr="C:\Users\802017\Desktop\Новая папка\2546-600x600.jpg"/>
          <p:cNvPicPr>
            <a:picLocks noChangeAspect="1" noChangeArrowheads="1"/>
          </p:cNvPicPr>
          <p:nvPr/>
        </p:nvPicPr>
        <p:blipFill>
          <a:blip r:embed="rId3" cstate="print"/>
          <a:srcRect l="17241" t="861" r="17240"/>
          <a:stretch>
            <a:fillRect/>
          </a:stretch>
        </p:blipFill>
        <p:spPr bwMode="auto">
          <a:xfrm>
            <a:off x="0" y="2276872"/>
            <a:ext cx="3027571" cy="4581128"/>
          </a:xfrm>
          <a:prstGeom prst="rect">
            <a:avLst/>
          </a:prstGeom>
          <a:noFill/>
        </p:spPr>
      </p:pic>
      <p:pic>
        <p:nvPicPr>
          <p:cNvPr id="17410" name="Picture 2" descr="C:\Users\802017\Desktop\Новая папка\2748-cr-300x2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92696"/>
            <a:ext cx="396044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Стадион  Хазар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2060848"/>
            <a:ext cx="3681735" cy="9998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Домашний стадион футбольного клуба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Анжи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построенный еще в</a:t>
            </a:r>
          </a:p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2001 году.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802017\Desktop\Новая папка\4c19c732723b-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6402" r="692" b="17992"/>
          <a:stretch>
            <a:fillRect/>
          </a:stretch>
        </p:blipFill>
        <p:spPr bwMode="auto">
          <a:xfrm>
            <a:off x="0" y="836712"/>
            <a:ext cx="5122906" cy="3384376"/>
          </a:xfrm>
          <a:prstGeom prst="rect">
            <a:avLst/>
          </a:prstGeom>
          <a:noFill/>
        </p:spPr>
      </p:pic>
      <p:pic>
        <p:nvPicPr>
          <p:cNvPr id="18435" name="Picture 3" descr="C:\Users\802017\Desktop\Новая папка\0_6bd5b_a981fe1e_XL-600x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652" t="11693" b="13589"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"Солнечная крепость"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Нарын-Кала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властвует над всем городом.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2" descr="C:\Users\802017\Desktop\Новая папка\narin%20(2)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268760"/>
            <a:ext cx="4211960" cy="2736304"/>
          </a:xfrm>
          <a:prstGeom prst="rect">
            <a:avLst/>
          </a:prstGeom>
          <a:noFill/>
        </p:spPr>
      </p:pic>
      <p:pic>
        <p:nvPicPr>
          <p:cNvPr id="19460" name="Picture 4" descr="C:\Users\802017\Desktop\Новая папка\NarynKala_00624-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7361" t="759" r="17033"/>
          <a:stretch>
            <a:fillRect/>
          </a:stretch>
        </p:blipFill>
        <p:spPr bwMode="auto">
          <a:xfrm>
            <a:off x="4355976" y="1412776"/>
            <a:ext cx="2497082" cy="3777283"/>
          </a:xfrm>
          <a:prstGeom prst="rect">
            <a:avLst/>
          </a:prstGeom>
          <a:noFill/>
        </p:spPr>
      </p:pic>
      <p:pic>
        <p:nvPicPr>
          <p:cNvPr id="19461" name="Picture 5" descr="C:\Users\802017\Desktop\Новая папка\NarynKala_00788-600x600.jpg"/>
          <p:cNvPicPr>
            <a:picLocks noChangeAspect="1" noChangeArrowheads="1"/>
          </p:cNvPicPr>
          <p:nvPr/>
        </p:nvPicPr>
        <p:blipFill>
          <a:blip r:embed="rId4" cstate="print"/>
          <a:srcRect l="17241" t="861" r="18500"/>
          <a:stretch>
            <a:fillRect/>
          </a:stretch>
        </p:blipFill>
        <p:spPr bwMode="auto">
          <a:xfrm>
            <a:off x="6828079" y="3284984"/>
            <a:ext cx="2315921" cy="3573016"/>
          </a:xfrm>
          <a:prstGeom prst="rect">
            <a:avLst/>
          </a:prstGeom>
          <a:noFill/>
        </p:spPr>
      </p:pic>
      <p:pic>
        <p:nvPicPr>
          <p:cNvPr id="19459" name="Picture 3" descr="C:\Users\802017\Desktop\Новая папка\narin%20(7)-600x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652" t="17160" b="19056"/>
          <a:stretch>
            <a:fillRect/>
          </a:stretch>
        </p:blipFill>
        <p:spPr bwMode="auto">
          <a:xfrm>
            <a:off x="107504" y="4061371"/>
            <a:ext cx="4176464" cy="2796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Национальная одежда народов  Дагестана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802017\Desktop\Новая папка\wm_1_20130210_11.jpg"/>
          <p:cNvPicPr>
            <a:picLocks noChangeAspect="1" noChangeArrowheads="1"/>
          </p:cNvPicPr>
          <p:nvPr/>
        </p:nvPicPr>
        <p:blipFill>
          <a:blip r:embed="rId3" cstate="print"/>
          <a:srcRect l="20377" t="3874" r="29410"/>
          <a:stretch>
            <a:fillRect/>
          </a:stretch>
        </p:blipFill>
        <p:spPr bwMode="auto">
          <a:xfrm>
            <a:off x="251520" y="1124744"/>
            <a:ext cx="1152128" cy="3573016"/>
          </a:xfrm>
          <a:prstGeom prst="rect">
            <a:avLst/>
          </a:prstGeom>
          <a:noFill/>
        </p:spPr>
      </p:pic>
      <p:pic>
        <p:nvPicPr>
          <p:cNvPr id="20484" name="Picture 4" descr="C:\Users\802017\Desktop\Новая папка\wm_1_20130210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12776"/>
            <a:ext cx="1485095" cy="3528392"/>
          </a:xfrm>
          <a:prstGeom prst="rect">
            <a:avLst/>
          </a:prstGeom>
          <a:noFill/>
        </p:spPr>
      </p:pic>
      <p:pic>
        <p:nvPicPr>
          <p:cNvPr id="20485" name="Picture 5" descr="C:\Users\802017\Desktop\Новая папка\wm_1_20130210_30.jpg"/>
          <p:cNvPicPr>
            <a:picLocks noChangeAspect="1" noChangeArrowheads="1"/>
          </p:cNvPicPr>
          <p:nvPr/>
        </p:nvPicPr>
        <p:blipFill>
          <a:blip r:embed="rId5" cstate="print"/>
          <a:srcRect l="24898" t="5732" r="18128" b="9427"/>
          <a:stretch>
            <a:fillRect/>
          </a:stretch>
        </p:blipFill>
        <p:spPr bwMode="auto">
          <a:xfrm>
            <a:off x="7236296" y="1412776"/>
            <a:ext cx="1728192" cy="3384376"/>
          </a:xfrm>
          <a:prstGeom prst="rect">
            <a:avLst/>
          </a:prstGeom>
          <a:noFill/>
        </p:spPr>
      </p:pic>
      <p:pic>
        <p:nvPicPr>
          <p:cNvPr id="20488" name="Picture 8" descr="C:\Users\802017\Desktop\Новая папка\wm_1_20130210_33.jpg"/>
          <p:cNvPicPr>
            <a:picLocks noChangeAspect="1" noChangeArrowheads="1"/>
          </p:cNvPicPr>
          <p:nvPr/>
        </p:nvPicPr>
        <p:blipFill>
          <a:blip r:embed="rId6" cstate="print"/>
          <a:srcRect l="33018" t="8902" r="23837" b="6739"/>
          <a:stretch>
            <a:fillRect/>
          </a:stretch>
        </p:blipFill>
        <p:spPr bwMode="auto">
          <a:xfrm>
            <a:off x="1907704" y="2897560"/>
            <a:ext cx="1440160" cy="3960440"/>
          </a:xfrm>
          <a:prstGeom prst="rect">
            <a:avLst/>
          </a:prstGeom>
          <a:noFill/>
        </p:spPr>
      </p:pic>
      <p:pic>
        <p:nvPicPr>
          <p:cNvPr id="20489" name="Picture 9" descr="C:\Users\802017\Desktop\Новая папка\wm_1_20130210_36.jpg"/>
          <p:cNvPicPr>
            <a:picLocks noChangeAspect="1" noChangeArrowheads="1"/>
          </p:cNvPicPr>
          <p:nvPr/>
        </p:nvPicPr>
        <p:blipFill>
          <a:blip r:embed="rId7" cstate="print"/>
          <a:srcRect l="24589" t="6739" r="30941" b="6739"/>
          <a:stretch>
            <a:fillRect/>
          </a:stretch>
        </p:blipFill>
        <p:spPr bwMode="auto">
          <a:xfrm>
            <a:off x="5508104" y="2825552"/>
            <a:ext cx="141135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Танцы народа Дагестана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802017\Desktop\Новая папка\04b69ad45061.jpg"/>
          <p:cNvPicPr>
            <a:picLocks noChangeAspect="1" noChangeArrowheads="1"/>
          </p:cNvPicPr>
          <p:nvPr/>
        </p:nvPicPr>
        <p:blipFill>
          <a:blip r:embed="rId2" cstate="print"/>
          <a:srcRect l="26375" t="-399" r="26375"/>
          <a:stretch>
            <a:fillRect/>
          </a:stretch>
        </p:blipFill>
        <p:spPr bwMode="auto">
          <a:xfrm>
            <a:off x="323528" y="548680"/>
            <a:ext cx="2160240" cy="3442692"/>
          </a:xfrm>
          <a:prstGeom prst="rect">
            <a:avLst/>
          </a:prstGeom>
          <a:noFill/>
        </p:spPr>
      </p:pic>
      <p:pic>
        <p:nvPicPr>
          <p:cNvPr id="1027" name="Picture 3" descr="C:\Users\802017\Desktop\Новая папка\160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6672"/>
            <a:ext cx="5140762" cy="3600400"/>
          </a:xfrm>
          <a:prstGeom prst="rect">
            <a:avLst/>
          </a:prstGeom>
          <a:noFill/>
        </p:spPr>
      </p:pic>
      <p:pic>
        <p:nvPicPr>
          <p:cNvPr id="1028" name="Picture 4" descr="C:\Users\802017\Desktop\Новая папк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050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Национальные блюда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331640" y="919173"/>
            <a:ext cx="25202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Хинкал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кумыкский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Рисунок 5" descr="http://visitkmv.ru/img/bayazet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780420" cy="252028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148064" y="733927"/>
            <a:ext cx="36358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 дрожжевое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хинкала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слоеного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6" name="Рисунок 7" descr="http://visitkmv.ru/img/bayazet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1"/>
            <a:ext cx="3744416" cy="2496277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971600" y="4026456"/>
            <a:ext cx="727280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Дагестане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хинкал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распространен повсеместно. Это - праздничное блюдо, которое встречается любым дагестанцем с искренней радостью и теплотой.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Хинкал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едят в одиночку, он непременно подразумевает присутствие за столом всей семьи. Его подают в честь дорогого гостя, и не важно, день за окном или ночь,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хинкал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приготовят быстро и с удовольствием, ведь гостеприимство в крови каждого дагестанца. Для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хинкала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берут много мяса: баранину или говядину, варят большими кусками, со специями, можно добавить морковь, для вкуса бульона и луковицу. Варить бульон необходимо на слабом огне, чтобы он получился прозрачным. Пока варится бульон, замешивается тесто.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http://visitkmv.ru/img/bayazet/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104456" cy="3744415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1640" y="260648"/>
            <a:ext cx="18722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Чуду с тыквой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9512" y="4699883"/>
            <a:ext cx="4032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Пироги «Чуду» готовятся из пресного теста с разными начинками. Они напоминают лепешки с начинкой, жарящиеся на сковороде без масла.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0770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Курзе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готовят из разных трав, творога, с тыквой и яйцом, мясом, с пассированным репчатым луком. Рецепт этого блюда очень похож на пельмени, только способ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защипывания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теста совсем другой: это - косичка.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Курзе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получается в виде диковинной морской раковины - округлый с одной стороны, и с хвостиком - с другой, а посередине косичка. Что-то вроде маленького мешочка с мясом.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" descr="http://visitkmv.ru/img/bayazet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536504" cy="30243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436096" y="404664"/>
            <a:ext cx="1822807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Курзе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мясом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speaker05.ru/_bd/26/465759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384376" cy="3208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057233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Урбе́ч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(также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урба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орба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́;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лезг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кIепI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лакск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турт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— густая жидкая масса тёмно-коричневого цвета, получаемая из растёртых поджаренных или просто высушенных семян конопли, льна, подсолнуха или абрикосовых косточек. В традиционной кухне народов Дагестана используется для приготовления одноимённого сладкого блюда (с медом и маслом), как питательное средство для поддержания сил, при лечении болезней.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68144" y="389276"/>
            <a:ext cx="12241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Урбеч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kavkaz-kuhnya.ru/wp-content/uploads/2013/03/77734577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3024336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4365104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Дагестане любят сладости, и в основном хозяйки готовят их своими руками. Не один праздник не обходится без мучной халвы на столе. Это необычное блюдо готовится долго, но результат того стоит.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76672"/>
            <a:ext cx="3420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Дагестанская мучная халва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02017\Desktop\Новая папка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9629"/>
            <a:ext cx="5882344" cy="39154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9309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Государственный флаг Республики Дагестан представляет собой прямоугольное полотнище из трех равновеликих горизонтальных полос:. Зеленый - олицетворяет жизнь, изобилие дагестанской земли и одновременно выступает как традиционный цвет ислама.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цвет моря, символизирует красоту и величие дагестанского народа. Красный означает демократию, просветительскую силу человеческого разума в процессе созидания жизни, мужество и храбрость населения Страны гор (Дагестана).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ИСТОЧНИКИ: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409" y="126876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http://teatrain.ru/respublika-dagestan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4750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http://www.moidagestan.ru/articles/page/3/page28/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835532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http://www.stavropolye.tv/sfdnews/view/60792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12356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http://gdehorosho.ru/6488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411596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https://lori.ru/220296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69962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http://www.fotodom.ru/image/FB06-8469.html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987660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http://www.101hotels.ru/russia/region/respublika_dagestan/points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269" y="3275692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http://www.mazayfoto.ru/photos/1034-2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56372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http://vladikavkaz.bezformata.ru/listnews/musulmane-osetii-posetili/22825774/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851756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https://planeta.ru/photo/37937/94534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1397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http://www.smileplanet.ru/russia/derbent/krepost-naryn-kala/photo/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4852120"/>
            <a:ext cx="72362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Презентацию подготовила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Шейхова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Зулпия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Абасовна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Воспитатель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МК ДОУ «ДЕТСКИЙ САД» «СОЛНЫШКО»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с. Мехельта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Гумбетовского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Республики Дагестан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02017\Desktop\Новая папка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"/>
            <a:ext cx="4032448" cy="41934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22108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Государственный герб Республики Дагестан представляет собой круглый геральдический щит, в центральной части которого изображен золотой орел. Над ним помещено изображение золотого солнца в виде диска, окаймленного спиральным орнаментом. У основания щита расположены бело-золотого цвета снежные вершины гор, равнина, море и в картуше - рукопожатие. С обеих сторон проходит зеленая геральдическая лента с надписью: "Республика Дагестан". В верхней половине щит обрамлен золотой полосой. В нижней части двумя орнаментальными лентами: слева синего цвета, справа - красного.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5733256"/>
            <a:ext cx="6120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Главы Республики Дагестан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Меликов Сергей 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Алимович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ЙО Аттестация\Меликов Сергей Алимович ВрИО Главы Республики Дагеста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666"/>
            <a:ext cx="8087544" cy="53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44624"/>
            <a:ext cx="7211144" cy="796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Махачкала – столица Дагестана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802017\Desktop\маха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43" y="764704"/>
            <a:ext cx="88191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02017\Desktop\м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6" y="260648"/>
            <a:ext cx="88928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Достопримечательности Дагестана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4293096"/>
            <a:ext cx="4040188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 правительства Республики Дагестан</a:t>
            </a:r>
          </a:p>
          <a:p>
            <a:endParaRPr lang="ru-RU" dirty="0"/>
          </a:p>
        </p:txBody>
      </p:sp>
      <p:pic>
        <p:nvPicPr>
          <p:cNvPr id="7170" name="Picture 2" descr="C:\Users\802017\Desktop\Новая папка\3302-6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232" t="12757" b="12525"/>
          <a:stretch>
            <a:fillRect/>
          </a:stretch>
        </p:blipFill>
        <p:spPr bwMode="auto">
          <a:xfrm>
            <a:off x="33740" y="980728"/>
            <a:ext cx="4178220" cy="3672408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3888432" cy="107181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Дагестанский государственный педагогический университет имени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Гамзата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Цадаса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(ДГПУ)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802017\Desktop\Новая папка\__1_~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0307" y="2492896"/>
            <a:ext cx="4818197" cy="288032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211960" y="5506779"/>
            <a:ext cx="4752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Дагестан является самой многонациональной республикой России. Государственными языками Республики Дагестан являются русский язык и языки народов Дагестана.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27186"/>
            <a:ext cx="8229600" cy="8415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Медресе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мусульманская средняя и высшая школа, готовящая служителей культа, учителей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2" descr="C:\Users\802017\Desktop\Новая папка\800px-Makhachkala_mosque_10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9" t="16967" b="16471"/>
          <a:stretch>
            <a:fillRect/>
          </a:stretch>
        </p:blipFill>
        <p:spPr bwMode="auto">
          <a:xfrm>
            <a:off x="251520" y="1124744"/>
            <a:ext cx="8640960" cy="5637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968</Words>
  <Application>Microsoft Office PowerPoint</Application>
  <PresentationFormat>Экран (4:3)</PresentationFormat>
  <Paragraphs>75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Махачкала – столица Дагестана</vt:lpstr>
      <vt:lpstr>Презентация PowerPoint</vt:lpstr>
      <vt:lpstr>Достопримечательности Дагестана</vt:lpstr>
      <vt:lpstr>Медресе мусульманская средняя и высшая школа, готовящая служителей культа, учителей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Гора  Шалбуздаг</vt:lpstr>
      <vt:lpstr>Презентация PowerPoint</vt:lpstr>
      <vt:lpstr>Хучнинский  водопад</vt:lpstr>
      <vt:lpstr>В центре Табасаранского района, на реке Ханаг находится красивейший Хучнинский водопад. Крутой спуск протягивается почти на 30 метров, внизу образовалось небольшое озеро, где туристы могут купаться.  </vt:lpstr>
      <vt:lpstr>Презентация PowerPoint</vt:lpstr>
      <vt:lpstr>Чиркейское водохранилище </vt:lpstr>
      <vt:lpstr>Салтинское ущелье </vt:lpstr>
      <vt:lpstr>Сары-Кум</vt:lpstr>
      <vt:lpstr>Парк аттракционов в Редукторном </vt:lpstr>
      <vt:lpstr>Стадион  Хазар</vt:lpstr>
      <vt:lpstr>  "Солнечная крепость" Нарын-Кала властвует над всем городом. </vt:lpstr>
      <vt:lpstr>Национальная одежда народов  Дагестана</vt:lpstr>
      <vt:lpstr>Танцы народа Дагестана</vt:lpstr>
      <vt:lpstr>Национальные блюда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МООШ</cp:lastModifiedBy>
  <cp:revision>52</cp:revision>
  <dcterms:created xsi:type="dcterms:W3CDTF">2013-04-14T12:49:56Z</dcterms:created>
  <dcterms:modified xsi:type="dcterms:W3CDTF">2021-11-30T12:29:29Z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2845775</vt:lpwstr>
  </property>
  <property fmtid="{D5CDD505-2E9C-101B-9397-08002B2CF9AE}" pid="3" name="NXPowerLiteSettings">
    <vt:lpwstr>87000400038000</vt:lpwstr>
  </property>
  <property fmtid="{D5CDD505-2E9C-101B-9397-08002B2CF9AE}" pid="4" name="NXPowerLiteVersion">
    <vt:lpwstr>D6.1.2</vt:lpwstr>
  </property>
</Properties>
</file>