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16"/>
  </p:notesMasterIdLst>
  <p:handoutMasterIdLst>
    <p:handoutMasterId r:id="rId17"/>
  </p:handoutMasterIdLst>
  <p:sldIdLst>
    <p:sldId id="257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</p:sldIdLst>
  <p:sldSz cx="12192000" cy="6858000"/>
  <p:notesSz cx="6858000" cy="9144000"/>
  <p:defaultTextStyle>
    <a:defPPr rtl="0"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44529"/>
    <a:srgbClr val="2B3922"/>
    <a:srgbClr val="2E3722"/>
    <a:srgbClr val="FCF7F1"/>
    <a:srgbClr val="B8D233"/>
    <a:srgbClr val="5CC6D6"/>
    <a:srgbClr val="F8D22F"/>
    <a:srgbClr val="F03F2B"/>
    <a:srgbClr val="3488A0"/>
    <a:srgbClr val="5790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24" d="100"/>
          <a:sy n="124" d="100"/>
        </p:scale>
        <p:origin x="4950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5_3">
  <dgm:title val=""/>
  <dgm:desc val=""/>
  <dgm:catLst>
    <dgm:cat type="accent5" pri="11300"/>
  </dgm:catLst>
  <dgm:styleLbl name="node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shade val="80000"/>
      </a:schemeClr>
      <a:schemeClr val="accent5">
        <a:tint val="7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/>
    <dgm:txEffectClrLst/>
  </dgm:styleLbl>
  <dgm:styleLbl name="ln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9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8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C885CA5-C954-4FAF-A716-80C2A5026ECA}" type="doc">
      <dgm:prSet loTypeId="urn:microsoft.com/office/officeart/2005/8/layout/vProcess5" loCatId="process" qsTypeId="urn:microsoft.com/office/officeart/2005/8/quickstyle/simple3" qsCatId="simple" csTypeId="urn:microsoft.com/office/officeart/2005/8/colors/accent1_3" csCatId="accent1" phldr="1"/>
      <dgm:spPr/>
      <dgm:t>
        <a:bodyPr/>
        <a:lstStyle/>
        <a:p>
          <a:endParaRPr lang="ru-RU"/>
        </a:p>
      </dgm:t>
    </dgm:pt>
    <dgm:pt modelId="{BA0B60F0-295F-49F9-9CA8-1E93E31DC042}">
      <dgm:prSet phldrT="[Текст]" custT="1"/>
      <dgm:spPr/>
      <dgm:t>
        <a:bodyPr/>
        <a:lstStyle/>
        <a:p>
          <a:r>
            <a:rPr lang="ru-RU" sz="1400" b="1" dirty="0"/>
            <a:t>Познавательно-когнитивный: </a:t>
          </a:r>
          <a:r>
            <a:rPr lang="ru-RU" sz="1400" dirty="0"/>
            <a:t>включает владение знаниями в сфере норм поведения и общения применительно к культуре конкретного общества ; знание и представление о государственной символике ( гербе, флаге и гимне)</a:t>
          </a:r>
        </a:p>
      </dgm:t>
    </dgm:pt>
    <dgm:pt modelId="{BB77DB2A-DF13-4477-920E-6E946FE518BE}" type="parTrans" cxnId="{2ED2A222-2CCE-447D-A9E8-F45E2A3AE122}">
      <dgm:prSet/>
      <dgm:spPr/>
      <dgm:t>
        <a:bodyPr/>
        <a:lstStyle/>
        <a:p>
          <a:endParaRPr lang="ru-RU"/>
        </a:p>
      </dgm:t>
    </dgm:pt>
    <dgm:pt modelId="{B1F39052-059A-4EB9-A21A-9C9B3A165772}" type="sibTrans" cxnId="{2ED2A222-2CCE-447D-A9E8-F45E2A3AE122}">
      <dgm:prSet/>
      <dgm:spPr/>
      <dgm:t>
        <a:bodyPr/>
        <a:lstStyle/>
        <a:p>
          <a:endParaRPr lang="ru-RU"/>
        </a:p>
      </dgm:t>
    </dgm:pt>
    <dgm:pt modelId="{02CBA538-208A-4A16-BBA1-B4EFAD3FB3E7}">
      <dgm:prSet phldrT="[Текст]"/>
      <dgm:spPr/>
      <dgm:t>
        <a:bodyPr/>
        <a:lstStyle/>
        <a:p>
          <a:r>
            <a:rPr lang="ru-RU" b="1" dirty="0"/>
            <a:t>Эмоционально-ценностный: </a:t>
          </a:r>
          <a:r>
            <a:rPr lang="ru-RU" dirty="0"/>
            <a:t>овладение детьми дошкольного возраста средствами общения, степень эмоциональной вовлечённости в действия сверстника, следование правилам социокультурного взаимодействия в сфере коммуникаций (метод проблемных ситуаций Дьяченко О.М)</a:t>
          </a:r>
        </a:p>
      </dgm:t>
    </dgm:pt>
    <dgm:pt modelId="{2E98BE81-A56B-4B91-8E78-11B0B91B2481}" type="parTrans" cxnId="{65A5BD90-233B-4E44-8C17-265323DB796D}">
      <dgm:prSet/>
      <dgm:spPr/>
      <dgm:t>
        <a:bodyPr/>
        <a:lstStyle/>
        <a:p>
          <a:endParaRPr lang="ru-RU"/>
        </a:p>
      </dgm:t>
    </dgm:pt>
    <dgm:pt modelId="{A013A6C0-6239-48E0-9104-D39EA643DF09}" type="sibTrans" cxnId="{65A5BD90-233B-4E44-8C17-265323DB796D}">
      <dgm:prSet/>
      <dgm:spPr/>
      <dgm:t>
        <a:bodyPr/>
        <a:lstStyle/>
        <a:p>
          <a:endParaRPr lang="ru-RU"/>
        </a:p>
      </dgm:t>
    </dgm:pt>
    <dgm:pt modelId="{C727D3B8-E607-4E81-BEA8-CCE2D385D91E}">
      <dgm:prSet phldrT="[Текст]"/>
      <dgm:spPr/>
      <dgm:t>
        <a:bodyPr/>
        <a:lstStyle/>
        <a:p>
          <a:r>
            <a:rPr lang="ru-RU" b="1" dirty="0"/>
            <a:t>Деятельностный компонент: </a:t>
          </a:r>
          <a:r>
            <a:rPr lang="ru-RU" dirty="0"/>
            <a:t>владение детьми дошкольного возраста опытом социальных отношений, культурными навыками, развитыми социокультурными навыками ( наблюдение за культурой поведения ребёнка Щетинина А.М и культурно-гигиенические навыки </a:t>
          </a:r>
          <a:r>
            <a:rPr lang="ru-RU" dirty="0" err="1"/>
            <a:t>Урунтаева</a:t>
          </a:r>
          <a:r>
            <a:rPr lang="ru-RU" dirty="0"/>
            <a:t> Г.А)</a:t>
          </a:r>
        </a:p>
      </dgm:t>
    </dgm:pt>
    <dgm:pt modelId="{A7C7FBF2-2D79-4C50-B0A3-1234B405E22C}" type="parTrans" cxnId="{8C6197F7-7557-4735-827E-C0AFDD0CE095}">
      <dgm:prSet/>
      <dgm:spPr/>
      <dgm:t>
        <a:bodyPr/>
        <a:lstStyle/>
        <a:p>
          <a:endParaRPr lang="ru-RU"/>
        </a:p>
      </dgm:t>
    </dgm:pt>
    <dgm:pt modelId="{AE6D0897-B726-4562-ADA9-AA279144554A}" type="sibTrans" cxnId="{8C6197F7-7557-4735-827E-C0AFDD0CE095}">
      <dgm:prSet/>
      <dgm:spPr/>
      <dgm:t>
        <a:bodyPr/>
        <a:lstStyle/>
        <a:p>
          <a:endParaRPr lang="ru-RU"/>
        </a:p>
      </dgm:t>
    </dgm:pt>
    <dgm:pt modelId="{C6031214-0715-4C89-BC44-670CAE0138E9}" type="pres">
      <dgm:prSet presAssocID="{4C885CA5-C954-4FAF-A716-80C2A5026ECA}" presName="outerComposite" presStyleCnt="0">
        <dgm:presLayoutVars>
          <dgm:chMax val="5"/>
          <dgm:dir/>
          <dgm:resizeHandles val="exact"/>
        </dgm:presLayoutVars>
      </dgm:prSet>
      <dgm:spPr/>
    </dgm:pt>
    <dgm:pt modelId="{84D56970-7886-49DE-8301-43F596956761}" type="pres">
      <dgm:prSet presAssocID="{4C885CA5-C954-4FAF-A716-80C2A5026ECA}" presName="dummyMaxCanvas" presStyleCnt="0">
        <dgm:presLayoutVars/>
      </dgm:prSet>
      <dgm:spPr/>
    </dgm:pt>
    <dgm:pt modelId="{E569F2D9-EC5C-416C-A8F5-87640BCA1A9C}" type="pres">
      <dgm:prSet presAssocID="{4C885CA5-C954-4FAF-A716-80C2A5026ECA}" presName="ThreeNodes_1" presStyleLbl="node1" presStyleIdx="0" presStyleCnt="3">
        <dgm:presLayoutVars>
          <dgm:bulletEnabled val="1"/>
        </dgm:presLayoutVars>
      </dgm:prSet>
      <dgm:spPr/>
    </dgm:pt>
    <dgm:pt modelId="{AFB0C2F8-0F9D-472A-B6BE-46DAF2D9BF97}" type="pres">
      <dgm:prSet presAssocID="{4C885CA5-C954-4FAF-A716-80C2A5026ECA}" presName="ThreeNodes_2" presStyleLbl="node1" presStyleIdx="1" presStyleCnt="3">
        <dgm:presLayoutVars>
          <dgm:bulletEnabled val="1"/>
        </dgm:presLayoutVars>
      </dgm:prSet>
      <dgm:spPr/>
    </dgm:pt>
    <dgm:pt modelId="{A39C46E3-ACCA-469C-99CA-3560A531455C}" type="pres">
      <dgm:prSet presAssocID="{4C885CA5-C954-4FAF-A716-80C2A5026ECA}" presName="ThreeNodes_3" presStyleLbl="node1" presStyleIdx="2" presStyleCnt="3">
        <dgm:presLayoutVars>
          <dgm:bulletEnabled val="1"/>
        </dgm:presLayoutVars>
      </dgm:prSet>
      <dgm:spPr/>
    </dgm:pt>
    <dgm:pt modelId="{D9A1192B-E1D1-46E1-A67F-55A46BE13F3D}" type="pres">
      <dgm:prSet presAssocID="{4C885CA5-C954-4FAF-A716-80C2A5026ECA}" presName="ThreeConn_1-2" presStyleLbl="fgAccFollowNode1" presStyleIdx="0" presStyleCnt="2">
        <dgm:presLayoutVars>
          <dgm:bulletEnabled val="1"/>
        </dgm:presLayoutVars>
      </dgm:prSet>
      <dgm:spPr/>
    </dgm:pt>
    <dgm:pt modelId="{36CCE6A5-55DD-496D-8C03-29C1F6DBD103}" type="pres">
      <dgm:prSet presAssocID="{4C885CA5-C954-4FAF-A716-80C2A5026ECA}" presName="ThreeConn_2-3" presStyleLbl="fgAccFollowNode1" presStyleIdx="1" presStyleCnt="2">
        <dgm:presLayoutVars>
          <dgm:bulletEnabled val="1"/>
        </dgm:presLayoutVars>
      </dgm:prSet>
      <dgm:spPr/>
    </dgm:pt>
    <dgm:pt modelId="{516BE3C5-6775-49F9-B1C0-8D7917EA84C1}" type="pres">
      <dgm:prSet presAssocID="{4C885CA5-C954-4FAF-A716-80C2A5026ECA}" presName="ThreeNodes_1_text" presStyleLbl="node1" presStyleIdx="2" presStyleCnt="3">
        <dgm:presLayoutVars>
          <dgm:bulletEnabled val="1"/>
        </dgm:presLayoutVars>
      </dgm:prSet>
      <dgm:spPr/>
    </dgm:pt>
    <dgm:pt modelId="{9CE9A5A8-6BB8-4C33-BE34-BFBCE20F7437}" type="pres">
      <dgm:prSet presAssocID="{4C885CA5-C954-4FAF-A716-80C2A5026ECA}" presName="ThreeNodes_2_text" presStyleLbl="node1" presStyleIdx="2" presStyleCnt="3">
        <dgm:presLayoutVars>
          <dgm:bulletEnabled val="1"/>
        </dgm:presLayoutVars>
      </dgm:prSet>
      <dgm:spPr/>
    </dgm:pt>
    <dgm:pt modelId="{07EFF630-8656-48DE-840F-C33B0FDA5065}" type="pres">
      <dgm:prSet presAssocID="{4C885CA5-C954-4FAF-A716-80C2A5026ECA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9C587C06-34E7-4457-934F-30F6BE03D6F6}" type="presOf" srcId="{02CBA538-208A-4A16-BBA1-B4EFAD3FB3E7}" destId="{AFB0C2F8-0F9D-472A-B6BE-46DAF2D9BF97}" srcOrd="0" destOrd="0" presId="urn:microsoft.com/office/officeart/2005/8/layout/vProcess5"/>
    <dgm:cxn modelId="{6787A412-CE36-4A22-BC1E-C8F91960C730}" type="presOf" srcId="{BA0B60F0-295F-49F9-9CA8-1E93E31DC042}" destId="{E569F2D9-EC5C-416C-A8F5-87640BCA1A9C}" srcOrd="0" destOrd="0" presId="urn:microsoft.com/office/officeart/2005/8/layout/vProcess5"/>
    <dgm:cxn modelId="{2ED2A222-2CCE-447D-A9E8-F45E2A3AE122}" srcId="{4C885CA5-C954-4FAF-A716-80C2A5026ECA}" destId="{BA0B60F0-295F-49F9-9CA8-1E93E31DC042}" srcOrd="0" destOrd="0" parTransId="{BB77DB2A-DF13-4477-920E-6E946FE518BE}" sibTransId="{B1F39052-059A-4EB9-A21A-9C9B3A165772}"/>
    <dgm:cxn modelId="{D63E9566-DEB9-4528-B9B5-3734A13306F6}" type="presOf" srcId="{4C885CA5-C954-4FAF-A716-80C2A5026ECA}" destId="{C6031214-0715-4C89-BC44-670CAE0138E9}" srcOrd="0" destOrd="0" presId="urn:microsoft.com/office/officeart/2005/8/layout/vProcess5"/>
    <dgm:cxn modelId="{FE2EE57A-8D92-4F28-AECD-3816B30E6F1E}" type="presOf" srcId="{02CBA538-208A-4A16-BBA1-B4EFAD3FB3E7}" destId="{9CE9A5A8-6BB8-4C33-BE34-BFBCE20F7437}" srcOrd="1" destOrd="0" presId="urn:microsoft.com/office/officeart/2005/8/layout/vProcess5"/>
    <dgm:cxn modelId="{65A5BD90-233B-4E44-8C17-265323DB796D}" srcId="{4C885CA5-C954-4FAF-A716-80C2A5026ECA}" destId="{02CBA538-208A-4A16-BBA1-B4EFAD3FB3E7}" srcOrd="1" destOrd="0" parTransId="{2E98BE81-A56B-4B91-8E78-11B0B91B2481}" sibTransId="{A013A6C0-6239-48E0-9104-D39EA643DF09}"/>
    <dgm:cxn modelId="{85984FA4-7086-4159-8A0D-EAA9C773CCB8}" type="presOf" srcId="{A013A6C0-6239-48E0-9104-D39EA643DF09}" destId="{36CCE6A5-55DD-496D-8C03-29C1F6DBD103}" srcOrd="0" destOrd="0" presId="urn:microsoft.com/office/officeart/2005/8/layout/vProcess5"/>
    <dgm:cxn modelId="{2DF54CBA-1114-4531-89DF-82BAED081B74}" type="presOf" srcId="{BA0B60F0-295F-49F9-9CA8-1E93E31DC042}" destId="{516BE3C5-6775-49F9-B1C0-8D7917EA84C1}" srcOrd="1" destOrd="0" presId="urn:microsoft.com/office/officeart/2005/8/layout/vProcess5"/>
    <dgm:cxn modelId="{054E08C8-1F43-4484-9105-278A24E75181}" type="presOf" srcId="{C727D3B8-E607-4E81-BEA8-CCE2D385D91E}" destId="{A39C46E3-ACCA-469C-99CA-3560A531455C}" srcOrd="0" destOrd="0" presId="urn:microsoft.com/office/officeart/2005/8/layout/vProcess5"/>
    <dgm:cxn modelId="{0E53DAF2-CE9C-49C8-AFB0-11E65CD87F1B}" type="presOf" srcId="{B1F39052-059A-4EB9-A21A-9C9B3A165772}" destId="{D9A1192B-E1D1-46E1-A67F-55A46BE13F3D}" srcOrd="0" destOrd="0" presId="urn:microsoft.com/office/officeart/2005/8/layout/vProcess5"/>
    <dgm:cxn modelId="{9F612EF7-C971-4B5B-B810-B5F0B6A7620E}" type="presOf" srcId="{C727D3B8-E607-4E81-BEA8-CCE2D385D91E}" destId="{07EFF630-8656-48DE-840F-C33B0FDA5065}" srcOrd="1" destOrd="0" presId="urn:microsoft.com/office/officeart/2005/8/layout/vProcess5"/>
    <dgm:cxn modelId="{8C6197F7-7557-4735-827E-C0AFDD0CE095}" srcId="{4C885CA5-C954-4FAF-A716-80C2A5026ECA}" destId="{C727D3B8-E607-4E81-BEA8-CCE2D385D91E}" srcOrd="2" destOrd="0" parTransId="{A7C7FBF2-2D79-4C50-B0A3-1234B405E22C}" sibTransId="{AE6D0897-B726-4562-ADA9-AA279144554A}"/>
    <dgm:cxn modelId="{AE175A37-4390-40CD-87AB-092C386E8EBC}" type="presParOf" srcId="{C6031214-0715-4C89-BC44-670CAE0138E9}" destId="{84D56970-7886-49DE-8301-43F596956761}" srcOrd="0" destOrd="0" presId="urn:microsoft.com/office/officeart/2005/8/layout/vProcess5"/>
    <dgm:cxn modelId="{7205747A-CDF2-4382-BB77-303C34C568C5}" type="presParOf" srcId="{C6031214-0715-4C89-BC44-670CAE0138E9}" destId="{E569F2D9-EC5C-416C-A8F5-87640BCA1A9C}" srcOrd="1" destOrd="0" presId="urn:microsoft.com/office/officeart/2005/8/layout/vProcess5"/>
    <dgm:cxn modelId="{811FB8D3-A5A9-46D2-A5A8-68167E0EBCCF}" type="presParOf" srcId="{C6031214-0715-4C89-BC44-670CAE0138E9}" destId="{AFB0C2F8-0F9D-472A-B6BE-46DAF2D9BF97}" srcOrd="2" destOrd="0" presId="urn:microsoft.com/office/officeart/2005/8/layout/vProcess5"/>
    <dgm:cxn modelId="{A1468C93-6E5D-441C-BE9B-2EDB49BEDC8C}" type="presParOf" srcId="{C6031214-0715-4C89-BC44-670CAE0138E9}" destId="{A39C46E3-ACCA-469C-99CA-3560A531455C}" srcOrd="3" destOrd="0" presId="urn:microsoft.com/office/officeart/2005/8/layout/vProcess5"/>
    <dgm:cxn modelId="{D8EACE2A-17EB-447E-B8DC-7EB4FA9710EE}" type="presParOf" srcId="{C6031214-0715-4C89-BC44-670CAE0138E9}" destId="{D9A1192B-E1D1-46E1-A67F-55A46BE13F3D}" srcOrd="4" destOrd="0" presId="urn:microsoft.com/office/officeart/2005/8/layout/vProcess5"/>
    <dgm:cxn modelId="{FFD31B5C-87C9-4B9E-86B9-AF42A470B774}" type="presParOf" srcId="{C6031214-0715-4C89-BC44-670CAE0138E9}" destId="{36CCE6A5-55DD-496D-8C03-29C1F6DBD103}" srcOrd="5" destOrd="0" presId="urn:microsoft.com/office/officeart/2005/8/layout/vProcess5"/>
    <dgm:cxn modelId="{7C5F71F1-BC5E-406C-AE7D-4A36BE4F39BA}" type="presParOf" srcId="{C6031214-0715-4C89-BC44-670CAE0138E9}" destId="{516BE3C5-6775-49F9-B1C0-8D7917EA84C1}" srcOrd="6" destOrd="0" presId="urn:microsoft.com/office/officeart/2005/8/layout/vProcess5"/>
    <dgm:cxn modelId="{0A22D859-A7CA-457B-BB04-C4E13EEA3EFF}" type="presParOf" srcId="{C6031214-0715-4C89-BC44-670CAE0138E9}" destId="{9CE9A5A8-6BB8-4C33-BE34-BFBCE20F7437}" srcOrd="7" destOrd="0" presId="urn:microsoft.com/office/officeart/2005/8/layout/vProcess5"/>
    <dgm:cxn modelId="{0884F76B-F496-4287-8969-BCA9A29A7A8F}" type="presParOf" srcId="{C6031214-0715-4C89-BC44-670CAE0138E9}" destId="{07EFF630-8656-48DE-840F-C33B0FDA5065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7483B7D-8EDC-4D6D-9415-EB42D38D0A7E}" type="doc">
      <dgm:prSet loTypeId="urn:microsoft.com/office/officeart/2005/8/layout/target3" loCatId="list" qsTypeId="urn:microsoft.com/office/officeart/2005/8/quickstyle/simple1" qsCatId="simple" csTypeId="urn:microsoft.com/office/officeart/2005/8/colors/accent5_3" csCatId="accent5" phldr="1"/>
      <dgm:spPr/>
      <dgm:t>
        <a:bodyPr/>
        <a:lstStyle/>
        <a:p>
          <a:endParaRPr lang="ru-RU"/>
        </a:p>
      </dgm:t>
    </dgm:pt>
    <dgm:pt modelId="{0449C01A-7E19-4106-BCA5-E6F2D28F24EB}">
      <dgm:prSet phldrT="[Текст]"/>
      <dgm:spPr/>
      <dgm:t>
        <a:bodyPr/>
        <a:lstStyle/>
        <a:p>
          <a:r>
            <a:rPr lang="ru-RU" dirty="0">
              <a:solidFill>
                <a:srgbClr val="00B0F0"/>
              </a:solidFill>
            </a:rPr>
            <a:t>Практические</a:t>
          </a:r>
        </a:p>
      </dgm:t>
    </dgm:pt>
    <dgm:pt modelId="{664E9FD8-4264-41BA-8C82-8FFE10B4D99C}" type="parTrans" cxnId="{A2C20082-7792-42F2-8B0F-2163E23D6CE0}">
      <dgm:prSet/>
      <dgm:spPr/>
      <dgm:t>
        <a:bodyPr/>
        <a:lstStyle/>
        <a:p>
          <a:endParaRPr lang="ru-RU"/>
        </a:p>
      </dgm:t>
    </dgm:pt>
    <dgm:pt modelId="{94AB3936-D3B7-4ABE-B66C-433C90DA12BD}" type="sibTrans" cxnId="{A2C20082-7792-42F2-8B0F-2163E23D6CE0}">
      <dgm:prSet/>
      <dgm:spPr/>
      <dgm:t>
        <a:bodyPr/>
        <a:lstStyle/>
        <a:p>
          <a:endParaRPr lang="ru-RU"/>
        </a:p>
      </dgm:t>
    </dgm:pt>
    <dgm:pt modelId="{166A7FBE-4DBD-4596-A4AB-DF30C685FC0A}">
      <dgm:prSet phldrT="[Текст]"/>
      <dgm:spPr/>
      <dgm:t>
        <a:bodyPr/>
        <a:lstStyle/>
        <a:p>
          <a:r>
            <a:rPr lang="ru-RU" dirty="0"/>
            <a:t>Упражнения, игры, моделирование</a:t>
          </a:r>
        </a:p>
      </dgm:t>
    </dgm:pt>
    <dgm:pt modelId="{99FD9DAA-ED34-4FC9-A93D-270E1E905C98}" type="parTrans" cxnId="{1FE511B6-492C-48F2-B8DA-00C8DBB62D8B}">
      <dgm:prSet/>
      <dgm:spPr/>
      <dgm:t>
        <a:bodyPr/>
        <a:lstStyle/>
        <a:p>
          <a:endParaRPr lang="ru-RU"/>
        </a:p>
      </dgm:t>
    </dgm:pt>
    <dgm:pt modelId="{94F3D4AD-C76C-43F1-80C6-68C82074D102}" type="sibTrans" cxnId="{1FE511B6-492C-48F2-B8DA-00C8DBB62D8B}">
      <dgm:prSet/>
      <dgm:spPr/>
      <dgm:t>
        <a:bodyPr/>
        <a:lstStyle/>
        <a:p>
          <a:endParaRPr lang="ru-RU"/>
        </a:p>
      </dgm:t>
    </dgm:pt>
    <dgm:pt modelId="{8CC6680C-3577-4C67-8254-937D3125EAB8}">
      <dgm:prSet phldrT="[Текст]"/>
      <dgm:spPr/>
      <dgm:t>
        <a:bodyPr/>
        <a:lstStyle/>
        <a:p>
          <a:r>
            <a:rPr lang="ru-RU" dirty="0"/>
            <a:t> Исследовательские методы</a:t>
          </a:r>
        </a:p>
      </dgm:t>
    </dgm:pt>
    <dgm:pt modelId="{09B133A2-4522-43A4-B6E8-DA7A6067261E}" type="parTrans" cxnId="{A084E8B3-69EA-4D87-B101-3182A80D71BD}">
      <dgm:prSet/>
      <dgm:spPr/>
      <dgm:t>
        <a:bodyPr/>
        <a:lstStyle/>
        <a:p>
          <a:endParaRPr lang="ru-RU"/>
        </a:p>
      </dgm:t>
    </dgm:pt>
    <dgm:pt modelId="{187FA746-F6E6-4112-957E-7CA9ADB0D2E3}" type="sibTrans" cxnId="{A084E8B3-69EA-4D87-B101-3182A80D71BD}">
      <dgm:prSet/>
      <dgm:spPr/>
      <dgm:t>
        <a:bodyPr/>
        <a:lstStyle/>
        <a:p>
          <a:endParaRPr lang="ru-RU"/>
        </a:p>
      </dgm:t>
    </dgm:pt>
    <dgm:pt modelId="{B1DA2E5A-49DA-45EE-8BE8-F6C638CE5FBD}">
      <dgm:prSet phldrT="[Текст]"/>
      <dgm:spPr/>
      <dgm:t>
        <a:bodyPr/>
        <a:lstStyle/>
        <a:p>
          <a:r>
            <a:rPr lang="ru-RU" dirty="0">
              <a:solidFill>
                <a:srgbClr val="00B0F0"/>
              </a:solidFill>
            </a:rPr>
            <a:t>Наглядные</a:t>
          </a:r>
        </a:p>
      </dgm:t>
    </dgm:pt>
    <dgm:pt modelId="{26DEF6E5-87FA-431A-BF5E-FC18E0AC1B0E}" type="parTrans" cxnId="{8BFBE992-8D2F-43C3-84BD-C3CB9939ED5B}">
      <dgm:prSet/>
      <dgm:spPr/>
      <dgm:t>
        <a:bodyPr/>
        <a:lstStyle/>
        <a:p>
          <a:endParaRPr lang="ru-RU"/>
        </a:p>
      </dgm:t>
    </dgm:pt>
    <dgm:pt modelId="{C476F331-D7D0-4D0D-9F58-82C8E6B2FA74}" type="sibTrans" cxnId="{8BFBE992-8D2F-43C3-84BD-C3CB9939ED5B}">
      <dgm:prSet/>
      <dgm:spPr/>
      <dgm:t>
        <a:bodyPr/>
        <a:lstStyle/>
        <a:p>
          <a:endParaRPr lang="ru-RU"/>
        </a:p>
      </dgm:t>
    </dgm:pt>
    <dgm:pt modelId="{1DEF560B-77B4-4A58-9014-2CF977278A4E}">
      <dgm:prSet phldrT="[Текст]"/>
      <dgm:spPr/>
      <dgm:t>
        <a:bodyPr/>
        <a:lstStyle/>
        <a:p>
          <a:r>
            <a:rPr lang="ru-RU" dirty="0"/>
            <a:t>Наблюдение</a:t>
          </a:r>
        </a:p>
      </dgm:t>
    </dgm:pt>
    <dgm:pt modelId="{DEAD993A-F483-49AD-BD97-E3758CC50276}" type="parTrans" cxnId="{94F35493-FCE6-4DC3-8F95-BB4FBB319A1B}">
      <dgm:prSet/>
      <dgm:spPr/>
      <dgm:t>
        <a:bodyPr/>
        <a:lstStyle/>
        <a:p>
          <a:endParaRPr lang="ru-RU"/>
        </a:p>
      </dgm:t>
    </dgm:pt>
    <dgm:pt modelId="{5FCB8A0C-192D-4DA5-86FA-6098686F9A55}" type="sibTrans" cxnId="{94F35493-FCE6-4DC3-8F95-BB4FBB319A1B}">
      <dgm:prSet/>
      <dgm:spPr/>
      <dgm:t>
        <a:bodyPr/>
        <a:lstStyle/>
        <a:p>
          <a:endParaRPr lang="ru-RU"/>
        </a:p>
      </dgm:t>
    </dgm:pt>
    <dgm:pt modelId="{06D90E08-6164-409B-B9AC-BC92395FF504}">
      <dgm:prSet phldrT="[Текст]"/>
      <dgm:spPr/>
      <dgm:t>
        <a:bodyPr/>
        <a:lstStyle/>
        <a:p>
          <a:r>
            <a:rPr lang="ru-RU" dirty="0"/>
            <a:t>Рассматривание  картинок, рисунков, просмотр фильмов, прослушивание дисков.</a:t>
          </a:r>
        </a:p>
      </dgm:t>
    </dgm:pt>
    <dgm:pt modelId="{D2683C68-6A16-4BC7-95CE-A7550BABD051}" type="parTrans" cxnId="{5DBFF57A-1186-4D35-B684-16B83BBA43A4}">
      <dgm:prSet/>
      <dgm:spPr/>
      <dgm:t>
        <a:bodyPr/>
        <a:lstStyle/>
        <a:p>
          <a:endParaRPr lang="ru-RU"/>
        </a:p>
      </dgm:t>
    </dgm:pt>
    <dgm:pt modelId="{D7FC4730-3A41-43BC-97C9-A18D521D3CDD}" type="sibTrans" cxnId="{5DBFF57A-1186-4D35-B684-16B83BBA43A4}">
      <dgm:prSet/>
      <dgm:spPr/>
      <dgm:t>
        <a:bodyPr/>
        <a:lstStyle/>
        <a:p>
          <a:endParaRPr lang="ru-RU"/>
        </a:p>
      </dgm:t>
    </dgm:pt>
    <dgm:pt modelId="{B6D44736-A8F2-49DC-BC3F-3958D004DAE7}">
      <dgm:prSet phldrT="[Текст]"/>
      <dgm:spPr/>
      <dgm:t>
        <a:bodyPr/>
        <a:lstStyle/>
        <a:p>
          <a:r>
            <a:rPr lang="ru-RU" dirty="0">
              <a:solidFill>
                <a:srgbClr val="00B0F0"/>
              </a:solidFill>
            </a:rPr>
            <a:t>Словесные</a:t>
          </a:r>
        </a:p>
      </dgm:t>
    </dgm:pt>
    <dgm:pt modelId="{F91BC648-644A-43C1-8154-E0C167B0FCEA}" type="parTrans" cxnId="{43CBD783-6A6A-4397-8167-623331663A4A}">
      <dgm:prSet/>
      <dgm:spPr/>
      <dgm:t>
        <a:bodyPr/>
        <a:lstStyle/>
        <a:p>
          <a:endParaRPr lang="ru-RU"/>
        </a:p>
      </dgm:t>
    </dgm:pt>
    <dgm:pt modelId="{7C642779-F6AE-4577-8F5C-3B2378988FE8}" type="sibTrans" cxnId="{43CBD783-6A6A-4397-8167-623331663A4A}">
      <dgm:prSet/>
      <dgm:spPr/>
      <dgm:t>
        <a:bodyPr/>
        <a:lstStyle/>
        <a:p>
          <a:endParaRPr lang="ru-RU"/>
        </a:p>
      </dgm:t>
    </dgm:pt>
    <dgm:pt modelId="{5F16A858-0B02-4E99-898F-C1EDE1AD8567}">
      <dgm:prSet phldrT="[Текст]"/>
      <dgm:spPr/>
      <dgm:t>
        <a:bodyPr/>
        <a:lstStyle/>
        <a:p>
          <a:r>
            <a:rPr lang="ru-RU" dirty="0"/>
            <a:t>Рассказ, беседа, чтение , пересказ.</a:t>
          </a:r>
        </a:p>
      </dgm:t>
    </dgm:pt>
    <dgm:pt modelId="{862C52FC-AA39-4EB8-93C1-20E5EBEDE44F}" type="parTrans" cxnId="{923DE8A5-3769-4F78-AC6E-A5FC320A9771}">
      <dgm:prSet/>
      <dgm:spPr/>
      <dgm:t>
        <a:bodyPr/>
        <a:lstStyle/>
        <a:p>
          <a:endParaRPr lang="ru-RU"/>
        </a:p>
      </dgm:t>
    </dgm:pt>
    <dgm:pt modelId="{7026F9D9-7253-4F0F-AAC0-F4FECF07A9F3}" type="sibTrans" cxnId="{923DE8A5-3769-4F78-AC6E-A5FC320A9771}">
      <dgm:prSet/>
      <dgm:spPr/>
      <dgm:t>
        <a:bodyPr/>
        <a:lstStyle/>
        <a:p>
          <a:endParaRPr lang="ru-RU"/>
        </a:p>
      </dgm:t>
    </dgm:pt>
    <dgm:pt modelId="{4CFF03E6-02DD-4CE0-80C5-01645AA0AB47}">
      <dgm:prSet phldrT="[Текст]"/>
      <dgm:spPr/>
      <dgm:t>
        <a:bodyPr/>
        <a:lstStyle/>
        <a:p>
          <a:r>
            <a:rPr lang="ru-RU" dirty="0"/>
            <a:t>Метод мотивации</a:t>
          </a:r>
        </a:p>
      </dgm:t>
    </dgm:pt>
    <dgm:pt modelId="{471769F5-0DDC-4279-8283-803542CE2563}" type="parTrans" cxnId="{B9B03290-BE79-4326-9A29-F9B6A2838848}">
      <dgm:prSet/>
      <dgm:spPr/>
      <dgm:t>
        <a:bodyPr/>
        <a:lstStyle/>
        <a:p>
          <a:endParaRPr lang="ru-RU"/>
        </a:p>
      </dgm:t>
    </dgm:pt>
    <dgm:pt modelId="{B459859B-47DA-4D81-9B53-71678D808B67}" type="sibTrans" cxnId="{B9B03290-BE79-4326-9A29-F9B6A2838848}">
      <dgm:prSet/>
      <dgm:spPr/>
      <dgm:t>
        <a:bodyPr/>
        <a:lstStyle/>
        <a:p>
          <a:endParaRPr lang="ru-RU"/>
        </a:p>
      </dgm:t>
    </dgm:pt>
    <dgm:pt modelId="{2C6C091F-6C63-42A0-B509-5CE8C7ABDAC0}" type="pres">
      <dgm:prSet presAssocID="{87483B7D-8EDC-4D6D-9415-EB42D38D0A7E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9358504B-5BCB-4F82-9599-8A1FDA0CC9E3}" type="pres">
      <dgm:prSet presAssocID="{0449C01A-7E19-4106-BCA5-E6F2D28F24EB}" presName="circle1" presStyleLbl="node1" presStyleIdx="0" presStyleCnt="3"/>
      <dgm:spPr/>
    </dgm:pt>
    <dgm:pt modelId="{38C3B2DB-C8DD-40B0-975F-691CA282D93D}" type="pres">
      <dgm:prSet presAssocID="{0449C01A-7E19-4106-BCA5-E6F2D28F24EB}" presName="space" presStyleCnt="0"/>
      <dgm:spPr/>
    </dgm:pt>
    <dgm:pt modelId="{B85A7859-42E1-422C-BAFC-C7431380458F}" type="pres">
      <dgm:prSet presAssocID="{0449C01A-7E19-4106-BCA5-E6F2D28F24EB}" presName="rect1" presStyleLbl="alignAcc1" presStyleIdx="0" presStyleCnt="3"/>
      <dgm:spPr/>
    </dgm:pt>
    <dgm:pt modelId="{355813AA-D0F2-467F-A4B1-3BDB8FB83D25}" type="pres">
      <dgm:prSet presAssocID="{B1DA2E5A-49DA-45EE-8BE8-F6C638CE5FBD}" presName="vertSpace2" presStyleLbl="node1" presStyleIdx="0" presStyleCnt="3"/>
      <dgm:spPr/>
    </dgm:pt>
    <dgm:pt modelId="{7B10FDF5-CD21-4D04-BCB5-D7089D20A011}" type="pres">
      <dgm:prSet presAssocID="{B1DA2E5A-49DA-45EE-8BE8-F6C638CE5FBD}" presName="circle2" presStyleLbl="node1" presStyleIdx="1" presStyleCnt="3"/>
      <dgm:spPr/>
    </dgm:pt>
    <dgm:pt modelId="{817E060D-35C4-4B5A-948A-B3184998ED95}" type="pres">
      <dgm:prSet presAssocID="{B1DA2E5A-49DA-45EE-8BE8-F6C638CE5FBD}" presName="rect2" presStyleLbl="alignAcc1" presStyleIdx="1" presStyleCnt="3"/>
      <dgm:spPr/>
    </dgm:pt>
    <dgm:pt modelId="{6950F772-D1A7-40F4-92D3-4082863B6A0D}" type="pres">
      <dgm:prSet presAssocID="{B6D44736-A8F2-49DC-BC3F-3958D004DAE7}" presName="vertSpace3" presStyleLbl="node1" presStyleIdx="1" presStyleCnt="3"/>
      <dgm:spPr/>
    </dgm:pt>
    <dgm:pt modelId="{0B09844D-1FFD-4BC3-9BFA-BBE1BFCD2B8C}" type="pres">
      <dgm:prSet presAssocID="{B6D44736-A8F2-49DC-BC3F-3958D004DAE7}" presName="circle3" presStyleLbl="node1" presStyleIdx="2" presStyleCnt="3"/>
      <dgm:spPr/>
    </dgm:pt>
    <dgm:pt modelId="{8388E960-A1C6-43C8-850C-3B008B84E69D}" type="pres">
      <dgm:prSet presAssocID="{B6D44736-A8F2-49DC-BC3F-3958D004DAE7}" presName="rect3" presStyleLbl="alignAcc1" presStyleIdx="2" presStyleCnt="3"/>
      <dgm:spPr/>
    </dgm:pt>
    <dgm:pt modelId="{B9FC8891-23F9-4BD5-931D-B8D1686A235F}" type="pres">
      <dgm:prSet presAssocID="{0449C01A-7E19-4106-BCA5-E6F2D28F24EB}" presName="rect1ParTx" presStyleLbl="alignAcc1" presStyleIdx="2" presStyleCnt="3">
        <dgm:presLayoutVars>
          <dgm:chMax val="1"/>
          <dgm:bulletEnabled val="1"/>
        </dgm:presLayoutVars>
      </dgm:prSet>
      <dgm:spPr/>
    </dgm:pt>
    <dgm:pt modelId="{7E04E8FD-2FCD-4E34-B224-CEED2D227AA8}" type="pres">
      <dgm:prSet presAssocID="{0449C01A-7E19-4106-BCA5-E6F2D28F24EB}" presName="rect1ChTx" presStyleLbl="alignAcc1" presStyleIdx="2" presStyleCnt="3">
        <dgm:presLayoutVars>
          <dgm:bulletEnabled val="1"/>
        </dgm:presLayoutVars>
      </dgm:prSet>
      <dgm:spPr/>
    </dgm:pt>
    <dgm:pt modelId="{3BE37DD1-55ED-4A66-99E2-7DE7CD26626F}" type="pres">
      <dgm:prSet presAssocID="{B1DA2E5A-49DA-45EE-8BE8-F6C638CE5FBD}" presName="rect2ParTx" presStyleLbl="alignAcc1" presStyleIdx="2" presStyleCnt="3">
        <dgm:presLayoutVars>
          <dgm:chMax val="1"/>
          <dgm:bulletEnabled val="1"/>
        </dgm:presLayoutVars>
      </dgm:prSet>
      <dgm:spPr/>
    </dgm:pt>
    <dgm:pt modelId="{8DC761E2-EF82-422A-B9FA-020278D04A7B}" type="pres">
      <dgm:prSet presAssocID="{B1DA2E5A-49DA-45EE-8BE8-F6C638CE5FBD}" presName="rect2ChTx" presStyleLbl="alignAcc1" presStyleIdx="2" presStyleCnt="3">
        <dgm:presLayoutVars>
          <dgm:bulletEnabled val="1"/>
        </dgm:presLayoutVars>
      </dgm:prSet>
      <dgm:spPr/>
    </dgm:pt>
    <dgm:pt modelId="{42655E36-34E9-4621-AEB5-2D3CC33C72BB}" type="pres">
      <dgm:prSet presAssocID="{B6D44736-A8F2-49DC-BC3F-3958D004DAE7}" presName="rect3ParTx" presStyleLbl="alignAcc1" presStyleIdx="2" presStyleCnt="3">
        <dgm:presLayoutVars>
          <dgm:chMax val="1"/>
          <dgm:bulletEnabled val="1"/>
        </dgm:presLayoutVars>
      </dgm:prSet>
      <dgm:spPr/>
    </dgm:pt>
    <dgm:pt modelId="{9EE60613-C8EF-4301-A801-00F536735D92}" type="pres">
      <dgm:prSet presAssocID="{B6D44736-A8F2-49DC-BC3F-3958D004DAE7}" presName="rect3ChTx" presStyleLbl="alignAcc1" presStyleIdx="2" presStyleCnt="3">
        <dgm:presLayoutVars>
          <dgm:bulletEnabled val="1"/>
        </dgm:presLayoutVars>
      </dgm:prSet>
      <dgm:spPr/>
    </dgm:pt>
  </dgm:ptLst>
  <dgm:cxnLst>
    <dgm:cxn modelId="{3A759200-698B-4C0B-8797-D073F1E6E8F6}" type="presOf" srcId="{4CFF03E6-02DD-4CE0-80C5-01645AA0AB47}" destId="{9EE60613-C8EF-4301-A801-00F536735D92}" srcOrd="0" destOrd="1" presId="urn:microsoft.com/office/officeart/2005/8/layout/target3"/>
    <dgm:cxn modelId="{B77F6616-33B8-4509-A722-3A4E75E11B22}" type="presOf" srcId="{0449C01A-7E19-4106-BCA5-E6F2D28F24EB}" destId="{B85A7859-42E1-422C-BAFC-C7431380458F}" srcOrd="0" destOrd="0" presId="urn:microsoft.com/office/officeart/2005/8/layout/target3"/>
    <dgm:cxn modelId="{9EE7086A-91D1-46F6-B94A-C1B2499F421F}" type="presOf" srcId="{B6D44736-A8F2-49DC-BC3F-3958D004DAE7}" destId="{42655E36-34E9-4621-AEB5-2D3CC33C72BB}" srcOrd="1" destOrd="0" presId="urn:microsoft.com/office/officeart/2005/8/layout/target3"/>
    <dgm:cxn modelId="{7409494E-9A8D-482A-B66E-9B67ADF12E87}" type="presOf" srcId="{8CC6680C-3577-4C67-8254-937D3125EAB8}" destId="{7E04E8FD-2FCD-4E34-B224-CEED2D227AA8}" srcOrd="0" destOrd="1" presId="urn:microsoft.com/office/officeart/2005/8/layout/target3"/>
    <dgm:cxn modelId="{63268E52-C95C-460E-A921-B818C0DC7C6C}" type="presOf" srcId="{B1DA2E5A-49DA-45EE-8BE8-F6C638CE5FBD}" destId="{817E060D-35C4-4B5A-948A-B3184998ED95}" srcOrd="0" destOrd="0" presId="urn:microsoft.com/office/officeart/2005/8/layout/target3"/>
    <dgm:cxn modelId="{1FB1D079-5158-4B03-9721-C9C6E6775B45}" type="presOf" srcId="{B1DA2E5A-49DA-45EE-8BE8-F6C638CE5FBD}" destId="{3BE37DD1-55ED-4A66-99E2-7DE7CD26626F}" srcOrd="1" destOrd="0" presId="urn:microsoft.com/office/officeart/2005/8/layout/target3"/>
    <dgm:cxn modelId="{5DBFF57A-1186-4D35-B684-16B83BBA43A4}" srcId="{B1DA2E5A-49DA-45EE-8BE8-F6C638CE5FBD}" destId="{06D90E08-6164-409B-B9AC-BC92395FF504}" srcOrd="1" destOrd="0" parTransId="{D2683C68-6A16-4BC7-95CE-A7550BABD051}" sibTransId="{D7FC4730-3A41-43BC-97C9-A18D521D3CDD}"/>
    <dgm:cxn modelId="{A2C20082-7792-42F2-8B0F-2163E23D6CE0}" srcId="{87483B7D-8EDC-4D6D-9415-EB42D38D0A7E}" destId="{0449C01A-7E19-4106-BCA5-E6F2D28F24EB}" srcOrd="0" destOrd="0" parTransId="{664E9FD8-4264-41BA-8C82-8FFE10B4D99C}" sibTransId="{94AB3936-D3B7-4ABE-B66C-433C90DA12BD}"/>
    <dgm:cxn modelId="{43CBD783-6A6A-4397-8167-623331663A4A}" srcId="{87483B7D-8EDC-4D6D-9415-EB42D38D0A7E}" destId="{B6D44736-A8F2-49DC-BC3F-3958D004DAE7}" srcOrd="2" destOrd="0" parTransId="{F91BC648-644A-43C1-8154-E0C167B0FCEA}" sibTransId="{7C642779-F6AE-4577-8F5C-3B2378988FE8}"/>
    <dgm:cxn modelId="{B9B03290-BE79-4326-9A29-F9B6A2838848}" srcId="{B6D44736-A8F2-49DC-BC3F-3958D004DAE7}" destId="{4CFF03E6-02DD-4CE0-80C5-01645AA0AB47}" srcOrd="1" destOrd="0" parTransId="{471769F5-0DDC-4279-8283-803542CE2563}" sibTransId="{B459859B-47DA-4D81-9B53-71678D808B67}"/>
    <dgm:cxn modelId="{8BFBE992-8D2F-43C3-84BD-C3CB9939ED5B}" srcId="{87483B7D-8EDC-4D6D-9415-EB42D38D0A7E}" destId="{B1DA2E5A-49DA-45EE-8BE8-F6C638CE5FBD}" srcOrd="1" destOrd="0" parTransId="{26DEF6E5-87FA-431A-BF5E-FC18E0AC1B0E}" sibTransId="{C476F331-D7D0-4D0D-9F58-82C8E6B2FA74}"/>
    <dgm:cxn modelId="{94F35493-FCE6-4DC3-8F95-BB4FBB319A1B}" srcId="{B1DA2E5A-49DA-45EE-8BE8-F6C638CE5FBD}" destId="{1DEF560B-77B4-4A58-9014-2CF977278A4E}" srcOrd="0" destOrd="0" parTransId="{DEAD993A-F483-49AD-BD97-E3758CC50276}" sibTransId="{5FCB8A0C-192D-4DA5-86FA-6098686F9A55}"/>
    <dgm:cxn modelId="{7A4B2A9F-A922-4415-8D9D-C0EB525E7DB6}" type="presOf" srcId="{1DEF560B-77B4-4A58-9014-2CF977278A4E}" destId="{8DC761E2-EF82-422A-B9FA-020278D04A7B}" srcOrd="0" destOrd="0" presId="urn:microsoft.com/office/officeart/2005/8/layout/target3"/>
    <dgm:cxn modelId="{923DE8A5-3769-4F78-AC6E-A5FC320A9771}" srcId="{B6D44736-A8F2-49DC-BC3F-3958D004DAE7}" destId="{5F16A858-0B02-4E99-898F-C1EDE1AD8567}" srcOrd="0" destOrd="0" parTransId="{862C52FC-AA39-4EB8-93C1-20E5EBEDE44F}" sibTransId="{7026F9D9-7253-4F0F-AAC0-F4FECF07A9F3}"/>
    <dgm:cxn modelId="{400887B3-53DB-4D20-99DB-67B9E5D7B54C}" type="presOf" srcId="{0449C01A-7E19-4106-BCA5-E6F2D28F24EB}" destId="{B9FC8891-23F9-4BD5-931D-B8D1686A235F}" srcOrd="1" destOrd="0" presId="urn:microsoft.com/office/officeart/2005/8/layout/target3"/>
    <dgm:cxn modelId="{A084E8B3-69EA-4D87-B101-3182A80D71BD}" srcId="{0449C01A-7E19-4106-BCA5-E6F2D28F24EB}" destId="{8CC6680C-3577-4C67-8254-937D3125EAB8}" srcOrd="1" destOrd="0" parTransId="{09B133A2-4522-43A4-B6E8-DA7A6067261E}" sibTransId="{187FA746-F6E6-4112-957E-7CA9ADB0D2E3}"/>
    <dgm:cxn modelId="{C5DBB5B5-77B7-46D7-A8DB-5482025689A8}" type="presOf" srcId="{87483B7D-8EDC-4D6D-9415-EB42D38D0A7E}" destId="{2C6C091F-6C63-42A0-B509-5CE8C7ABDAC0}" srcOrd="0" destOrd="0" presId="urn:microsoft.com/office/officeart/2005/8/layout/target3"/>
    <dgm:cxn modelId="{1FE511B6-492C-48F2-B8DA-00C8DBB62D8B}" srcId="{0449C01A-7E19-4106-BCA5-E6F2D28F24EB}" destId="{166A7FBE-4DBD-4596-A4AB-DF30C685FC0A}" srcOrd="0" destOrd="0" parTransId="{99FD9DAA-ED34-4FC9-A93D-270E1E905C98}" sibTransId="{94F3D4AD-C76C-43F1-80C6-68C82074D102}"/>
    <dgm:cxn modelId="{A6DA92C0-21EF-480A-8EB2-45B0610C2F90}" type="presOf" srcId="{06D90E08-6164-409B-B9AC-BC92395FF504}" destId="{8DC761E2-EF82-422A-B9FA-020278D04A7B}" srcOrd="0" destOrd="1" presId="urn:microsoft.com/office/officeart/2005/8/layout/target3"/>
    <dgm:cxn modelId="{3BFA11CB-8F3B-4D7F-A700-8026510DC912}" type="presOf" srcId="{B6D44736-A8F2-49DC-BC3F-3958D004DAE7}" destId="{8388E960-A1C6-43C8-850C-3B008B84E69D}" srcOrd="0" destOrd="0" presId="urn:microsoft.com/office/officeart/2005/8/layout/target3"/>
    <dgm:cxn modelId="{602F8EEC-8BDA-46B7-892A-384591ABC910}" type="presOf" srcId="{5F16A858-0B02-4E99-898F-C1EDE1AD8567}" destId="{9EE60613-C8EF-4301-A801-00F536735D92}" srcOrd="0" destOrd="0" presId="urn:microsoft.com/office/officeart/2005/8/layout/target3"/>
    <dgm:cxn modelId="{A594D7F4-ED3A-4F75-9855-15279A062486}" type="presOf" srcId="{166A7FBE-4DBD-4596-A4AB-DF30C685FC0A}" destId="{7E04E8FD-2FCD-4E34-B224-CEED2D227AA8}" srcOrd="0" destOrd="0" presId="urn:microsoft.com/office/officeart/2005/8/layout/target3"/>
    <dgm:cxn modelId="{393D14E0-9CFA-400E-BEBB-D88BD61836E7}" type="presParOf" srcId="{2C6C091F-6C63-42A0-B509-5CE8C7ABDAC0}" destId="{9358504B-5BCB-4F82-9599-8A1FDA0CC9E3}" srcOrd="0" destOrd="0" presId="urn:microsoft.com/office/officeart/2005/8/layout/target3"/>
    <dgm:cxn modelId="{56D36741-290F-4883-BC16-D6B664FDD83A}" type="presParOf" srcId="{2C6C091F-6C63-42A0-B509-5CE8C7ABDAC0}" destId="{38C3B2DB-C8DD-40B0-975F-691CA282D93D}" srcOrd="1" destOrd="0" presId="urn:microsoft.com/office/officeart/2005/8/layout/target3"/>
    <dgm:cxn modelId="{F641B794-BBBC-4267-9F6C-0C729099C5B1}" type="presParOf" srcId="{2C6C091F-6C63-42A0-B509-5CE8C7ABDAC0}" destId="{B85A7859-42E1-422C-BAFC-C7431380458F}" srcOrd="2" destOrd="0" presId="urn:microsoft.com/office/officeart/2005/8/layout/target3"/>
    <dgm:cxn modelId="{B1A899B6-8182-4234-8A90-1776181E7F26}" type="presParOf" srcId="{2C6C091F-6C63-42A0-B509-5CE8C7ABDAC0}" destId="{355813AA-D0F2-467F-A4B1-3BDB8FB83D25}" srcOrd="3" destOrd="0" presId="urn:microsoft.com/office/officeart/2005/8/layout/target3"/>
    <dgm:cxn modelId="{A45CDCC9-990D-4F0C-A256-2F2080E0744B}" type="presParOf" srcId="{2C6C091F-6C63-42A0-B509-5CE8C7ABDAC0}" destId="{7B10FDF5-CD21-4D04-BCB5-D7089D20A011}" srcOrd="4" destOrd="0" presId="urn:microsoft.com/office/officeart/2005/8/layout/target3"/>
    <dgm:cxn modelId="{970FE1A2-319C-4DF5-93E2-AAF77F420D07}" type="presParOf" srcId="{2C6C091F-6C63-42A0-B509-5CE8C7ABDAC0}" destId="{817E060D-35C4-4B5A-948A-B3184998ED95}" srcOrd="5" destOrd="0" presId="urn:microsoft.com/office/officeart/2005/8/layout/target3"/>
    <dgm:cxn modelId="{8E292D8C-E86C-4714-8BFF-242CF31320D7}" type="presParOf" srcId="{2C6C091F-6C63-42A0-B509-5CE8C7ABDAC0}" destId="{6950F772-D1A7-40F4-92D3-4082863B6A0D}" srcOrd="6" destOrd="0" presId="urn:microsoft.com/office/officeart/2005/8/layout/target3"/>
    <dgm:cxn modelId="{0498D0E6-08B9-478B-B942-1480C7F12B8B}" type="presParOf" srcId="{2C6C091F-6C63-42A0-B509-5CE8C7ABDAC0}" destId="{0B09844D-1FFD-4BC3-9BFA-BBE1BFCD2B8C}" srcOrd="7" destOrd="0" presId="urn:microsoft.com/office/officeart/2005/8/layout/target3"/>
    <dgm:cxn modelId="{8C9E2500-1489-4568-9EE2-B80877D66477}" type="presParOf" srcId="{2C6C091F-6C63-42A0-B509-5CE8C7ABDAC0}" destId="{8388E960-A1C6-43C8-850C-3B008B84E69D}" srcOrd="8" destOrd="0" presId="urn:microsoft.com/office/officeart/2005/8/layout/target3"/>
    <dgm:cxn modelId="{16CED807-3D07-4C3B-BAF1-F396ED829F60}" type="presParOf" srcId="{2C6C091F-6C63-42A0-B509-5CE8C7ABDAC0}" destId="{B9FC8891-23F9-4BD5-931D-B8D1686A235F}" srcOrd="9" destOrd="0" presId="urn:microsoft.com/office/officeart/2005/8/layout/target3"/>
    <dgm:cxn modelId="{73C09C3E-16E2-42F5-BA1B-3520D9190E7F}" type="presParOf" srcId="{2C6C091F-6C63-42A0-B509-5CE8C7ABDAC0}" destId="{7E04E8FD-2FCD-4E34-B224-CEED2D227AA8}" srcOrd="10" destOrd="0" presId="urn:microsoft.com/office/officeart/2005/8/layout/target3"/>
    <dgm:cxn modelId="{5D095253-96DA-484A-B37D-1E639D66DCD5}" type="presParOf" srcId="{2C6C091F-6C63-42A0-B509-5CE8C7ABDAC0}" destId="{3BE37DD1-55ED-4A66-99E2-7DE7CD26626F}" srcOrd="11" destOrd="0" presId="urn:microsoft.com/office/officeart/2005/8/layout/target3"/>
    <dgm:cxn modelId="{F10F10CB-47EA-4793-959D-9FB2BEBD418D}" type="presParOf" srcId="{2C6C091F-6C63-42A0-B509-5CE8C7ABDAC0}" destId="{8DC761E2-EF82-422A-B9FA-020278D04A7B}" srcOrd="12" destOrd="0" presId="urn:microsoft.com/office/officeart/2005/8/layout/target3"/>
    <dgm:cxn modelId="{B1B2C14F-A3FF-49C5-A88B-108FE24CB9CF}" type="presParOf" srcId="{2C6C091F-6C63-42A0-B509-5CE8C7ABDAC0}" destId="{42655E36-34E9-4621-AEB5-2D3CC33C72BB}" srcOrd="13" destOrd="0" presId="urn:microsoft.com/office/officeart/2005/8/layout/target3"/>
    <dgm:cxn modelId="{A86B4E44-BE12-40E1-99D6-CCFFAF400939}" type="presParOf" srcId="{2C6C091F-6C63-42A0-B509-5CE8C7ABDAC0}" destId="{9EE60613-C8EF-4301-A801-00F536735D92}" srcOrd="14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69F2D9-EC5C-416C-A8F5-87640BCA1A9C}">
      <dsp:nvSpPr>
        <dsp:cNvPr id="0" name=""/>
        <dsp:cNvSpPr/>
      </dsp:nvSpPr>
      <dsp:spPr>
        <a:xfrm>
          <a:off x="0" y="0"/>
          <a:ext cx="6742105" cy="128329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tint val="60000"/>
                <a:satMod val="105000"/>
                <a:lumMod val="105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tint val="65000"/>
                <a:satMod val="100000"/>
                <a:lumMod val="100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tint val="70000"/>
                <a:satMod val="10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/>
            <a:t>Познавательно-когнитивный: </a:t>
          </a:r>
          <a:r>
            <a:rPr lang="ru-RU" sz="1400" kern="1200" dirty="0"/>
            <a:t>включает владение знаниями в сфере норм поведения и общения применительно к культуре конкретного общества ; знание и представление о государственной символике ( гербе, флаге и гимне)</a:t>
          </a:r>
        </a:p>
      </dsp:txBody>
      <dsp:txXfrm>
        <a:off x="37586" y="37586"/>
        <a:ext cx="5357335" cy="1208118"/>
      </dsp:txXfrm>
    </dsp:sp>
    <dsp:sp modelId="{AFB0C2F8-0F9D-472A-B6BE-46DAF2D9BF97}">
      <dsp:nvSpPr>
        <dsp:cNvPr id="0" name=""/>
        <dsp:cNvSpPr/>
      </dsp:nvSpPr>
      <dsp:spPr>
        <a:xfrm>
          <a:off x="594891" y="1497172"/>
          <a:ext cx="6742105" cy="128329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80000"/>
                <a:hueOff val="140423"/>
                <a:satOff val="-10768"/>
                <a:lumOff val="15399"/>
                <a:alphaOff val="0"/>
                <a:tint val="60000"/>
                <a:satMod val="105000"/>
                <a:lumMod val="105000"/>
              </a:schemeClr>
            </a:gs>
            <a:gs pos="100000">
              <a:schemeClr val="accent1">
                <a:shade val="80000"/>
                <a:hueOff val="140423"/>
                <a:satOff val="-10768"/>
                <a:lumOff val="15399"/>
                <a:alphaOff val="0"/>
                <a:tint val="65000"/>
                <a:satMod val="100000"/>
                <a:lumMod val="100000"/>
              </a:schemeClr>
            </a:gs>
            <a:gs pos="100000">
              <a:schemeClr val="accent1">
                <a:shade val="80000"/>
                <a:hueOff val="140423"/>
                <a:satOff val="-10768"/>
                <a:lumOff val="15399"/>
                <a:alphaOff val="0"/>
                <a:tint val="70000"/>
                <a:satMod val="10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300" b="1" kern="1200" dirty="0"/>
            <a:t>Эмоционально-ценностный: </a:t>
          </a:r>
          <a:r>
            <a:rPr lang="ru-RU" sz="1300" kern="1200" dirty="0"/>
            <a:t>овладение детьми дошкольного возраста средствами общения, степень эмоциональной вовлечённости в действия сверстника, следование правилам социокультурного взаимодействия в сфере коммуникаций (метод проблемных ситуаций Дьяченко О.М)</a:t>
          </a:r>
        </a:p>
      </dsp:txBody>
      <dsp:txXfrm>
        <a:off x="632477" y="1534758"/>
        <a:ext cx="5237903" cy="1208118"/>
      </dsp:txXfrm>
    </dsp:sp>
    <dsp:sp modelId="{A39C46E3-ACCA-469C-99CA-3560A531455C}">
      <dsp:nvSpPr>
        <dsp:cNvPr id="0" name=""/>
        <dsp:cNvSpPr/>
      </dsp:nvSpPr>
      <dsp:spPr>
        <a:xfrm>
          <a:off x="1189783" y="2994344"/>
          <a:ext cx="6742105" cy="128329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80000"/>
                <a:hueOff val="280847"/>
                <a:satOff val="-21537"/>
                <a:lumOff val="30799"/>
                <a:alphaOff val="0"/>
                <a:tint val="60000"/>
                <a:satMod val="105000"/>
                <a:lumMod val="105000"/>
              </a:schemeClr>
            </a:gs>
            <a:gs pos="100000">
              <a:schemeClr val="accent1">
                <a:shade val="80000"/>
                <a:hueOff val="280847"/>
                <a:satOff val="-21537"/>
                <a:lumOff val="30799"/>
                <a:alphaOff val="0"/>
                <a:tint val="65000"/>
                <a:satMod val="100000"/>
                <a:lumMod val="100000"/>
              </a:schemeClr>
            </a:gs>
            <a:gs pos="100000">
              <a:schemeClr val="accent1">
                <a:shade val="80000"/>
                <a:hueOff val="280847"/>
                <a:satOff val="-21537"/>
                <a:lumOff val="30799"/>
                <a:alphaOff val="0"/>
                <a:tint val="70000"/>
                <a:satMod val="10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300" b="1" kern="1200" dirty="0"/>
            <a:t>Деятельностный компонент: </a:t>
          </a:r>
          <a:r>
            <a:rPr lang="ru-RU" sz="1300" kern="1200" dirty="0"/>
            <a:t>владение детьми дошкольного возраста опытом социальных отношений, культурными навыками, развитыми социокультурными навыками ( наблюдение за культурой поведения ребёнка Щетинина А.М и культурно-гигиенические навыки </a:t>
          </a:r>
          <a:r>
            <a:rPr lang="ru-RU" sz="1300" kern="1200" dirty="0" err="1"/>
            <a:t>Урунтаева</a:t>
          </a:r>
          <a:r>
            <a:rPr lang="ru-RU" sz="1300" kern="1200" dirty="0"/>
            <a:t> Г.А)</a:t>
          </a:r>
        </a:p>
      </dsp:txBody>
      <dsp:txXfrm>
        <a:off x="1227369" y="3031930"/>
        <a:ext cx="5237903" cy="1208118"/>
      </dsp:txXfrm>
    </dsp:sp>
    <dsp:sp modelId="{D9A1192B-E1D1-46E1-A67F-55A46BE13F3D}">
      <dsp:nvSpPr>
        <dsp:cNvPr id="0" name=""/>
        <dsp:cNvSpPr/>
      </dsp:nvSpPr>
      <dsp:spPr>
        <a:xfrm>
          <a:off x="5907966" y="973161"/>
          <a:ext cx="834138" cy="834138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3600" kern="1200"/>
        </a:p>
      </dsp:txBody>
      <dsp:txXfrm>
        <a:off x="6095647" y="973161"/>
        <a:ext cx="458776" cy="627689"/>
      </dsp:txXfrm>
    </dsp:sp>
    <dsp:sp modelId="{36CCE6A5-55DD-496D-8C03-29C1F6DBD103}">
      <dsp:nvSpPr>
        <dsp:cNvPr id="0" name=""/>
        <dsp:cNvSpPr/>
      </dsp:nvSpPr>
      <dsp:spPr>
        <a:xfrm>
          <a:off x="6502858" y="2461778"/>
          <a:ext cx="834138" cy="834138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3600" kern="1200"/>
        </a:p>
      </dsp:txBody>
      <dsp:txXfrm>
        <a:off x="6690539" y="2461778"/>
        <a:ext cx="458776" cy="62768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58504B-5BCB-4F82-9599-8A1FDA0CC9E3}">
      <dsp:nvSpPr>
        <dsp:cNvPr id="0" name=""/>
        <dsp:cNvSpPr/>
      </dsp:nvSpPr>
      <dsp:spPr>
        <a:xfrm>
          <a:off x="0" y="0"/>
          <a:ext cx="4362696" cy="4362696"/>
        </a:xfrm>
        <a:prstGeom prst="pie">
          <a:avLst>
            <a:gd name="adj1" fmla="val 5400000"/>
            <a:gd name="adj2" fmla="val 16200000"/>
          </a:avLst>
        </a:prstGeom>
        <a:solidFill>
          <a:schemeClr val="accent5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85A7859-42E1-422C-BAFC-C7431380458F}">
      <dsp:nvSpPr>
        <dsp:cNvPr id="0" name=""/>
        <dsp:cNvSpPr/>
      </dsp:nvSpPr>
      <dsp:spPr>
        <a:xfrm>
          <a:off x="2181348" y="0"/>
          <a:ext cx="5448102" cy="436269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700" kern="1200" dirty="0">
              <a:solidFill>
                <a:srgbClr val="00B0F0"/>
              </a:solidFill>
            </a:rPr>
            <a:t>Практические</a:t>
          </a:r>
        </a:p>
      </dsp:txBody>
      <dsp:txXfrm>
        <a:off x="2181348" y="0"/>
        <a:ext cx="2724051" cy="1308811"/>
      </dsp:txXfrm>
    </dsp:sp>
    <dsp:sp modelId="{7B10FDF5-CD21-4D04-BCB5-D7089D20A011}">
      <dsp:nvSpPr>
        <dsp:cNvPr id="0" name=""/>
        <dsp:cNvSpPr/>
      </dsp:nvSpPr>
      <dsp:spPr>
        <a:xfrm>
          <a:off x="763473" y="1308811"/>
          <a:ext cx="2835749" cy="2835749"/>
        </a:xfrm>
        <a:prstGeom prst="pie">
          <a:avLst>
            <a:gd name="adj1" fmla="val 5400000"/>
            <a:gd name="adj2" fmla="val 16200000"/>
          </a:avLst>
        </a:prstGeom>
        <a:solidFill>
          <a:schemeClr val="accent5">
            <a:shade val="80000"/>
            <a:hueOff val="55389"/>
            <a:satOff val="2753"/>
            <a:lumOff val="1134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7E060D-35C4-4B5A-948A-B3184998ED95}">
      <dsp:nvSpPr>
        <dsp:cNvPr id="0" name=""/>
        <dsp:cNvSpPr/>
      </dsp:nvSpPr>
      <dsp:spPr>
        <a:xfrm>
          <a:off x="2181348" y="1308811"/>
          <a:ext cx="5448102" cy="283574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55389"/>
              <a:satOff val="2753"/>
              <a:lumOff val="1134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700" kern="1200" dirty="0">
              <a:solidFill>
                <a:srgbClr val="00B0F0"/>
              </a:solidFill>
            </a:rPr>
            <a:t>Наглядные</a:t>
          </a:r>
        </a:p>
      </dsp:txBody>
      <dsp:txXfrm>
        <a:off x="2181348" y="1308811"/>
        <a:ext cx="2724051" cy="1308807"/>
      </dsp:txXfrm>
    </dsp:sp>
    <dsp:sp modelId="{0B09844D-1FFD-4BC3-9BFA-BBE1BFCD2B8C}">
      <dsp:nvSpPr>
        <dsp:cNvPr id="0" name=""/>
        <dsp:cNvSpPr/>
      </dsp:nvSpPr>
      <dsp:spPr>
        <a:xfrm>
          <a:off x="1526944" y="2617618"/>
          <a:ext cx="1308807" cy="1308807"/>
        </a:xfrm>
        <a:prstGeom prst="pie">
          <a:avLst>
            <a:gd name="adj1" fmla="val 5400000"/>
            <a:gd name="adj2" fmla="val 16200000"/>
          </a:avLst>
        </a:prstGeom>
        <a:solidFill>
          <a:schemeClr val="accent5">
            <a:shade val="80000"/>
            <a:hueOff val="110778"/>
            <a:satOff val="5506"/>
            <a:lumOff val="2269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388E960-A1C6-43C8-850C-3B008B84E69D}">
      <dsp:nvSpPr>
        <dsp:cNvPr id="0" name=""/>
        <dsp:cNvSpPr/>
      </dsp:nvSpPr>
      <dsp:spPr>
        <a:xfrm>
          <a:off x="2181348" y="2617618"/>
          <a:ext cx="5448102" cy="130880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110778"/>
              <a:satOff val="5506"/>
              <a:lumOff val="2269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700" kern="1200" dirty="0">
              <a:solidFill>
                <a:srgbClr val="00B0F0"/>
              </a:solidFill>
            </a:rPr>
            <a:t>Словесные</a:t>
          </a:r>
        </a:p>
      </dsp:txBody>
      <dsp:txXfrm>
        <a:off x="2181348" y="2617618"/>
        <a:ext cx="2724051" cy="1308807"/>
      </dsp:txXfrm>
    </dsp:sp>
    <dsp:sp modelId="{7E04E8FD-2FCD-4E34-B224-CEED2D227AA8}">
      <dsp:nvSpPr>
        <dsp:cNvPr id="0" name=""/>
        <dsp:cNvSpPr/>
      </dsp:nvSpPr>
      <dsp:spPr>
        <a:xfrm>
          <a:off x="4905398" y="0"/>
          <a:ext cx="2724051" cy="1308811"/>
        </a:xfrm>
        <a:prstGeom prst="rect">
          <a:avLst/>
        </a:prstGeom>
        <a:noFill/>
        <a:ln w="127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500" kern="1200" dirty="0"/>
            <a:t>Упражнения, игры, моделирование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500" kern="1200" dirty="0"/>
            <a:t> Исследовательские методы</a:t>
          </a:r>
        </a:p>
      </dsp:txBody>
      <dsp:txXfrm>
        <a:off x="4905398" y="0"/>
        <a:ext cx="2724051" cy="1308811"/>
      </dsp:txXfrm>
    </dsp:sp>
    <dsp:sp modelId="{8DC761E2-EF82-422A-B9FA-020278D04A7B}">
      <dsp:nvSpPr>
        <dsp:cNvPr id="0" name=""/>
        <dsp:cNvSpPr/>
      </dsp:nvSpPr>
      <dsp:spPr>
        <a:xfrm>
          <a:off x="4905398" y="1308811"/>
          <a:ext cx="2724051" cy="1308807"/>
        </a:xfrm>
        <a:prstGeom prst="rect">
          <a:avLst/>
        </a:prstGeom>
        <a:noFill/>
        <a:ln w="127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500" kern="1200" dirty="0"/>
            <a:t>Наблюдение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500" kern="1200" dirty="0"/>
            <a:t>Рассматривание  картинок, рисунков, просмотр фильмов, прослушивание дисков.</a:t>
          </a:r>
        </a:p>
      </dsp:txBody>
      <dsp:txXfrm>
        <a:off x="4905398" y="1308811"/>
        <a:ext cx="2724051" cy="1308807"/>
      </dsp:txXfrm>
    </dsp:sp>
    <dsp:sp modelId="{9EE60613-C8EF-4301-A801-00F536735D92}">
      <dsp:nvSpPr>
        <dsp:cNvPr id="0" name=""/>
        <dsp:cNvSpPr/>
      </dsp:nvSpPr>
      <dsp:spPr>
        <a:xfrm>
          <a:off x="4905398" y="2617618"/>
          <a:ext cx="2724051" cy="1308807"/>
        </a:xfrm>
        <a:prstGeom prst="rect">
          <a:avLst/>
        </a:prstGeom>
        <a:noFill/>
        <a:ln w="127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500" kern="1200" dirty="0"/>
            <a:t>Рассказ, беседа, чтение , пересказ.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500" kern="1200" dirty="0"/>
            <a:t>Метод мотивации</a:t>
          </a:r>
        </a:p>
      </dsp:txBody>
      <dsp:txXfrm>
        <a:off x="4905398" y="2617618"/>
        <a:ext cx="2724051" cy="130880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6B5C320A-F5C8-4FD6-86FF-35D2EBF085B6}" type="datetime1">
              <a:rPr lang="ru-RU" smtClean="0"/>
              <a:t>28.11.2021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5" name="Номер слайда 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7ACF5E7-ACB0-497B-A8C6-F2E617B463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533960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15C702C7-E599-40D9-B30E-0392896973B5}" type="datetime1">
              <a:rPr lang="ru-RU" smtClean="0"/>
              <a:t>28.11.2021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ru"/>
              <a:t>Щелкните, чтобы изменить стили текста образца слайда</a:t>
            </a:r>
            <a:endParaRPr lang="en-US"/>
          </a:p>
          <a:p>
            <a:pPr lvl="1" rtl="0"/>
            <a:r>
              <a:rPr lang="ru"/>
              <a:t>Второй уровень</a:t>
            </a:r>
          </a:p>
          <a:p>
            <a:pPr lvl="2" rtl="0"/>
            <a:r>
              <a:rPr lang="ru"/>
              <a:t>Третий уровень</a:t>
            </a:r>
          </a:p>
          <a:p>
            <a:pPr lvl="3" rtl="0"/>
            <a:r>
              <a:rPr lang="ru"/>
              <a:t>Четвертый уровень</a:t>
            </a:r>
          </a:p>
          <a:p>
            <a:pPr lvl="4" rtl="0"/>
            <a:r>
              <a:rPr lang="ru"/>
              <a:t>Пятый уровень</a:t>
            </a:r>
            <a:endParaRPr lang="en-US"/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7" name="Номер слайда 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37A705E3-E620-489D-9973-6221209A4B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581830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 useBgFill="1">
        <p:nvSpPr>
          <p:cNvPr id="10" name="Прямоугольник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Прямоугольник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Прямоугольник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Группа 6">
            <a:extLst>
              <a:ext uri="{FF2B5EF4-FFF2-40B4-BE49-F238E27FC236}">
                <a16:creationId xmlns:a16="http://schemas.microsoft.com/office/drawing/2014/main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Прямая соединительная линия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единительная линия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Прямая соединительная линия 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 1"/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 tIns="45720" bIns="45720" rtlCol="0" anchor="ctr">
            <a:normAutofit/>
          </a:bodyPr>
          <a:lstStyle>
            <a:lvl1pPr algn="ctr">
              <a:lnSpc>
                <a:spcPct val="83000"/>
              </a:lnSpc>
              <a:defRPr lang="en-US" sz="68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rt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Подзаголовок 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20" name="Дата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 rtlCol="0"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pPr rtl="0"/>
            <a:fld id="{6506E9A3-1561-45B7-908B-DACC52528ABB}" type="datetime1">
              <a:rPr lang="ru-RU" smtClean="0"/>
              <a:t>28.11.2021</a:t>
            </a:fld>
            <a:endParaRPr lang="en-US" dirty="0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 rtlCol="0"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endParaRPr lang="en-US" dirty="0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 rtlCol="0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770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ru-RU"/>
              <a:t>Образец текста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E92B999-6CB2-48D4-8AF6-3D1A5D13436B}" type="datetime1">
              <a:rPr lang="ru-RU" smtClean="0"/>
              <a:t>28.11.2021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329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 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 rtlCol="0"/>
          <a:lstStyle/>
          <a:p>
            <a:pPr rt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 rtlCol="0"/>
          <a:lstStyle/>
          <a:p>
            <a:pPr lvl="0" rtl="0"/>
            <a:r>
              <a:rPr lang="ru-RU"/>
              <a:t>Образец текста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52C98DB-1092-48C4-AD4E-BD3E9D2E2345}" type="datetime1">
              <a:rPr lang="ru-RU" smtClean="0"/>
              <a:t>28.11.2021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073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ru-RU"/>
              <a:t>Образец текста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29C2F20-7994-4D1E-A01C-96ECBA4612EB}" type="datetime1">
              <a:rPr lang="ru-RU" smtClean="0"/>
              <a:t>28.11.2021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708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0A4A1889-E37C-4EC3-9E41-9DAD221CF38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 useBgFill="1">
        <p:nvSpPr>
          <p:cNvPr id="23" name="Прямоугольник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Прямоугольник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Прямоугольник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29156" y="2275165"/>
            <a:ext cx="8933688" cy="2406895"/>
          </a:xfrm>
        </p:spPr>
        <p:txBody>
          <a:bodyPr rtlCol="0" anchor="ctr">
            <a:normAutofit/>
          </a:bodyPr>
          <a:lstStyle>
            <a:lvl1pPr algn="ctr">
              <a:lnSpc>
                <a:spcPct val="83000"/>
              </a:lnSpc>
              <a:defRPr lang="en-US" sz="68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rtl="0"/>
            <a:r>
              <a:rPr lang="ru-RU"/>
              <a:t>Образец заголовка</a:t>
            </a:r>
            <a:endParaRPr lang="en-US" dirty="0"/>
          </a:p>
        </p:txBody>
      </p:sp>
      <p:grpSp>
        <p:nvGrpSpPr>
          <p:cNvPr id="16" name="Группа 15">
            <a:extLst>
              <a:ext uri="{FF2B5EF4-FFF2-40B4-BE49-F238E27FC236}">
                <a16:creationId xmlns:a16="http://schemas.microsoft.com/office/drawing/2014/main" id="{1683EB04-C23E-490C-A1A6-030CF79D23C8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Прямая соединительная линия 16">
              <a:extLst>
                <a:ext uri="{FF2B5EF4-FFF2-40B4-BE49-F238E27FC236}">
                  <a16:creationId xmlns:a16="http://schemas.microsoft.com/office/drawing/2014/main" id="{F8A84C03-E1CA-4A4E-81D6-9BB0C335B7A0}"/>
                </a:ext>
              </a:extLst>
            </p:cNvPr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единительная линия 17">
              <a:extLst>
                <a:ext uri="{FF2B5EF4-FFF2-40B4-BE49-F238E27FC236}">
                  <a16:creationId xmlns:a16="http://schemas.microsoft.com/office/drawing/2014/main" id="{4A26FB5A-D5D1-4DAB-AC43-7F51A7F2D197}"/>
                </a:ext>
              </a:extLst>
            </p:cNvPr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Прямая соединительная линия 18">
              <a:extLst>
                <a:ext uri="{FF2B5EF4-FFF2-40B4-BE49-F238E27FC236}">
                  <a16:creationId xmlns:a16="http://schemas.microsoft.com/office/drawing/2014/main" id="{49303F14-E560-4C02-94F4-B4695FE26813}"/>
                </a:ext>
              </a:extLst>
            </p:cNvPr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29156" y="4682062"/>
            <a:ext cx="8939784" cy="457200"/>
          </a:xfrm>
        </p:spPr>
        <p:txBody>
          <a:bodyPr rtlCol="0"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800">
                <a:solidFill>
                  <a:schemeClr val="tx1">
                    <a:lumMod val="95000"/>
                    <a:lumOff val="5000"/>
                  </a:schemeClr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5318760" y="1344502"/>
            <a:ext cx="1554480" cy="498781"/>
          </a:xfrm>
        </p:spPr>
        <p:txBody>
          <a:bodyPr rtlCol="0"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pPr rtl="0"/>
            <a:fld id="{7B2CE4EA-3B49-4A00-ADF3-7C7272A626C1}" type="datetime1">
              <a:rPr lang="ru-RU" smtClean="0"/>
              <a:t>28.11.2021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629157" y="5177408"/>
            <a:ext cx="5660134" cy="228600"/>
          </a:xfrm>
        </p:spPr>
        <p:txBody>
          <a:bodyPr rtlCol="0"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endParaRPr lang="en-US" dirty="0"/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>
          <a:xfrm>
            <a:off x="8604504" y="5177408"/>
            <a:ext cx="1958339" cy="228600"/>
          </a:xfrm>
        </p:spPr>
        <p:txBody>
          <a:bodyPr rtlCol="0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6071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 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663440" cy="3749040"/>
          </a:xfrm>
        </p:spPr>
        <p:txBody>
          <a:bodyPr rtlCol="0"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ru-RU"/>
              <a:t>Образец текста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4663440" cy="3749040"/>
          </a:xfrm>
        </p:spPr>
        <p:txBody>
          <a:bodyPr rtlCol="0"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ru-RU"/>
              <a:t>Образец текста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A16848F-27AD-43B9-904C-1CF05D24EB3C}" type="datetime1">
              <a:rPr lang="ru-RU" smtClean="0"/>
              <a:t>28.11.2021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7" name="Номер слайда 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672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663440" cy="640080"/>
          </a:xfrm>
        </p:spPr>
        <p:txBody>
          <a:bodyPr rtlCol="0"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 i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069848" y="2792472"/>
            <a:ext cx="4663440" cy="3163825"/>
          </a:xfrm>
        </p:spPr>
        <p:txBody>
          <a:bodyPr rtlCol="0"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ru-RU"/>
              <a:t>Образец текста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  <a:endParaRPr lang="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458712" y="2074334"/>
            <a:ext cx="4663440" cy="640080"/>
          </a:xfrm>
        </p:spPr>
        <p:txBody>
          <a:bodyPr rtlCol="0"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>
                <a:solidFill>
                  <a:schemeClr val="tx1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458712" y="2792471"/>
            <a:ext cx="4663440" cy="3164509"/>
          </a:xfrm>
        </p:spPr>
        <p:txBody>
          <a:bodyPr rtlCol="0"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ru-RU"/>
              <a:t>Образец текста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  <a:endParaRPr lang="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3090412-2DE5-405A-816E-F08FB54EB168}" type="datetime1">
              <a:rPr lang="ru-RU" smtClean="0"/>
              <a:t>28.11.2021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9" name="Номер слайда 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960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4C2D7CB-4DC1-4BB7-BF00-4C36160857E0}" type="datetime1">
              <a:rPr lang="ru-RU" smtClean="0"/>
              <a:t>28.11.2021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5" name="Номер слайда 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413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060D38F-E364-4ED4-9BF4-D7F00FFBE76A}" type="datetime1">
              <a:rPr lang="ru-RU" smtClean="0"/>
              <a:t>28.11.2021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4" name="Номер слайда 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247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D5E1BBF9-8BEF-4353-BA68-30AAF9EBD8D8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5B941C21-2A5D-4912-AB06-1BB0C0EB6AE1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58200" y="607392"/>
            <a:ext cx="3161963" cy="1645920"/>
          </a:xfrm>
        </p:spPr>
        <p:txBody>
          <a:bodyPr rtlCol="0"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32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rt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5800" y="609600"/>
            <a:ext cx="6858000" cy="5334000"/>
          </a:xfrm>
        </p:spPr>
        <p:txBody>
          <a:bodyPr rtlCol="0"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ru-RU"/>
              <a:t>Образец текста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458200" y="2336800"/>
            <a:ext cx="3161963" cy="3606800"/>
          </a:xfrm>
        </p:spPr>
        <p:txBody>
          <a:bodyPr rtlCol="0"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88000" y="6035040"/>
            <a:ext cx="1955800" cy="365760"/>
          </a:xfrm>
        </p:spPr>
        <p:txBody>
          <a:bodyPr rtlCol="0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fld id="{F183FEFD-AB08-4CB5-AE4D-2F6B12D8E3B0}" type="datetime1">
              <a:rPr lang="ru-RU" smtClean="0"/>
              <a:t>28.11.2021</a:t>
            </a:fld>
            <a:endParaRPr lang="en-US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1"/>
          </p:nvPr>
        </p:nvSpPr>
        <p:spPr>
          <a:xfrm>
            <a:off x="685801" y="6035040"/>
            <a:ext cx="4584700" cy="365760"/>
          </a:xfrm>
        </p:spPr>
        <p:txBody>
          <a:bodyPr rtlCol="0"/>
          <a:lstStyle>
            <a:lvl1pPr algn="l">
              <a:defRPr/>
            </a:lvl1pPr>
          </a:lstStyle>
          <a:p>
            <a:pPr rtl="0"/>
            <a:endParaRPr lang="en-US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3435" cy="365760"/>
          </a:xfrm>
        </p:spPr>
        <p:txBody>
          <a:bodyPr rtlCol="0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602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E687CA98-D9C7-497F-A1DA-7D22F8753BCE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Рисунок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7696201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rtlCol="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662337" y="6035040"/>
            <a:ext cx="2071963" cy="365760"/>
          </a:xfrm>
        </p:spPr>
        <p:txBody>
          <a:bodyPr rtlCol="0"/>
          <a:lstStyle>
            <a:lvl1pPr>
              <a:defRPr b="1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pPr rtl="0"/>
            <a:fld id="{EBEA1583-5CEF-4E36-A7FC-D34B7E954D76}" type="datetime1">
              <a:rPr lang="ru-RU" smtClean="0"/>
              <a:t>28.11.2021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612648" y="6035040"/>
            <a:ext cx="4588002" cy="365760"/>
          </a:xfrm>
        </p:spPr>
        <p:txBody>
          <a:bodyPr rtlCol="0"/>
          <a:lstStyle>
            <a:lvl1pPr marL="0" algn="r" defTabSz="914400" rtl="0" eaLnBrk="1" latinLnBrk="0" hangingPunct="1">
              <a:defRPr lang="en-US" sz="1000" b="1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 algn="l" rtl="0"/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5296" cy="365760"/>
          </a:xfrm>
        </p:spPr>
        <p:txBody>
          <a:bodyPr rtlCol="0"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F8B3D8CC-BB13-41A5-8F34-B8E84A4F9534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77250" y="603504"/>
            <a:ext cx="3144774" cy="1645920"/>
          </a:xfrm>
        </p:spPr>
        <p:txBody>
          <a:bodyPr rtlCol="0" anchor="b">
            <a:noAutofit/>
          </a:bodyPr>
          <a:lstStyle>
            <a:lvl1pPr algn="l">
              <a:lnSpc>
                <a:spcPct val="100000"/>
              </a:lnSpc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pPr rt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477250" y="2386584"/>
            <a:ext cx="3144774" cy="3511296"/>
          </a:xfrm>
        </p:spPr>
        <p:txBody>
          <a:bodyPr rtlCol="0"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678223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Прямоугольник 8">
            <a:extLst>
              <a:ext uri="{FF2B5EF4-FFF2-40B4-BE49-F238E27FC236}">
                <a16:creationId xmlns:a16="http://schemas.microsoft.com/office/drawing/2014/main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8" name="Прямоугольник 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ru" dirty="0"/>
              <a:t>Стиль образца заголовка</a:t>
            </a:r>
            <a:endParaRPr lang="en-US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ru"/>
              <a:t>Щелкните, чтобы изменить стили текста образца слайда</a:t>
            </a:r>
          </a:p>
          <a:p>
            <a:pPr lvl="1" rtl="0"/>
            <a:r>
              <a:rPr lang="ru"/>
              <a:t>Второй уровень</a:t>
            </a:r>
          </a:p>
          <a:p>
            <a:pPr lvl="2" rtl="0"/>
            <a:r>
              <a:rPr lang="ru"/>
              <a:t>Третий уровень</a:t>
            </a:r>
          </a:p>
          <a:p>
            <a:pPr lvl="3" rtl="0"/>
            <a:r>
              <a:rPr lang="ru"/>
              <a:t>Четвертый уровень</a:t>
            </a:r>
          </a:p>
          <a:p>
            <a:pPr lvl="4" rtl="0"/>
            <a:r>
              <a:rPr lang="ru"/>
              <a:t>Пятый уровень</a:t>
            </a:r>
            <a:endParaRPr lang="en-US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1068A786-B8BF-4988-ACBA-DD9B5BC8D522}" type="datetime1">
              <a:rPr lang="ru-RU" smtClean="0"/>
              <a:t>28.11.2021</a:t>
            </a:fld>
            <a:endParaRPr lang="en-US" dirty="0"/>
          </a:p>
        </p:txBody>
      </p:sp>
      <p:sp>
        <p:nvSpPr>
          <p:cNvPr id="5" name="Нижний колонтитул 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577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65" r:id="rId5"/>
    <p:sldLayoutId id="2147483671" r:id="rId6"/>
    <p:sldLayoutId id="2147483672" r:id="rId7"/>
    <p:sldLayoutId id="2147483662" r:id="rId8"/>
    <p:sldLayoutId id="2147483663" r:id="rId9"/>
    <p:sldLayoutId id="2147483664" r:id="rId10"/>
    <p:sldLayoutId id="2147483666" r:id="rId11"/>
  </p:sldLayoutIdLst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000" i="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1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Крупный план логотипа&#10;&#10;Автоматически созданное описание">
            <a:extLst>
              <a:ext uri="{FF2B5EF4-FFF2-40B4-BE49-F238E27FC236}">
                <a16:creationId xmlns:a16="http://schemas.microsoft.com/office/drawing/2014/main" id="{8045422F-7258-40AC-BD2E-2469AA44892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"/>
          <a:stretch/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>
        <p:nvSpPr>
          <p:cNvPr id="82" name="Прямоугольник 81">
            <a:extLst>
              <a:ext uri="{FF2B5EF4-FFF2-40B4-BE49-F238E27FC236}">
                <a16:creationId xmlns:a16="http://schemas.microsoft.com/office/drawing/2014/main" id="{2644B391-9BFE-445C-A9EC-F544BB85FB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95067" y="1808532"/>
            <a:ext cx="5452527" cy="3240936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84" name="Прямоугольник 83">
            <a:extLst>
              <a:ext uri="{FF2B5EF4-FFF2-40B4-BE49-F238E27FC236}">
                <a16:creationId xmlns:a16="http://schemas.microsoft.com/office/drawing/2014/main" id="{80F26E69-87D9-4655-AE7B-280A87AA3C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861010" y="1975104"/>
            <a:ext cx="5120640" cy="2907792"/>
          </a:xfrm>
          <a:prstGeom prst="rect">
            <a:avLst/>
          </a:prstGeom>
          <a:noFill/>
          <a:ln w="6350" cap="sq" cmpd="sng" algn="ctr">
            <a:solidFill>
              <a:schemeClr val="tx1"/>
            </a:solidFill>
            <a:prstDash val="solid"/>
            <a:miter lim="800000"/>
          </a:ln>
          <a:effectLst>
            <a:softEdge rad="0"/>
          </a:effectLst>
        </p:spPr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8C3B467-088C-4F3D-A9A7-105C4E1E20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0" y="2046558"/>
            <a:ext cx="4775075" cy="1630907"/>
          </a:xfrm>
        </p:spPr>
        <p:txBody>
          <a:bodyPr rtlCol="0">
            <a:normAutofit fontScale="90000"/>
          </a:bodyPr>
          <a:lstStyle/>
          <a:p>
            <a:r>
              <a:rPr lang="ru" sz="4400" dirty="0">
                <a:solidFill>
                  <a:schemeClr val="tx1"/>
                </a:solidFill>
              </a:rPr>
              <a:t> </a:t>
            </a:r>
            <a:r>
              <a:rPr lang="ru" sz="2800" dirty="0">
                <a:solidFill>
                  <a:schemeClr val="tx1"/>
                </a:solidFill>
              </a:rPr>
              <a:t>Проект «социокультурное развитие дошкольников»</a:t>
            </a:r>
            <a:endParaRPr lang="ru" sz="44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8722DDC-8EEE-4A06-8DFE-B44871EAA2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947401" y="3748919"/>
            <a:ext cx="4947857" cy="1267262"/>
          </a:xfrm>
        </p:spPr>
        <p:txBody>
          <a:bodyPr rtlCol="0">
            <a:normAutofit/>
          </a:bodyPr>
          <a:lstStyle/>
          <a:p>
            <a:pPr rtl="0">
              <a:spcAft>
                <a:spcPts val="600"/>
              </a:spcAft>
            </a:pPr>
            <a:r>
              <a:rPr lang="ru" dirty="0">
                <a:solidFill>
                  <a:schemeClr val="tx1"/>
                </a:solidFill>
              </a:rPr>
              <a:t>Подготовила Пастушкова Н.Ю. </a:t>
            </a:r>
            <a:r>
              <a:rPr lang="ru-RU" dirty="0">
                <a:solidFill>
                  <a:schemeClr val="tx1"/>
                </a:solidFill>
              </a:rPr>
              <a:t> </a:t>
            </a:r>
          </a:p>
          <a:p>
            <a:pPr rtl="0">
              <a:spcAft>
                <a:spcPts val="600"/>
              </a:spcAft>
            </a:pPr>
            <a:r>
              <a:rPr lang="ru-RU" dirty="0">
                <a:solidFill>
                  <a:schemeClr val="tx1"/>
                </a:solidFill>
              </a:rPr>
              <a:t>Воспитатель МБОУ «Гимназия№4»</a:t>
            </a:r>
          </a:p>
          <a:p>
            <a:pPr rtl="0">
              <a:spcAft>
                <a:spcPts val="600"/>
              </a:spcAft>
            </a:pPr>
            <a:r>
              <a:rPr lang="ru-RU" dirty="0">
                <a:solidFill>
                  <a:schemeClr val="tx1"/>
                </a:solidFill>
              </a:rPr>
              <a:t>Дошкольное отделение корпус 4</a:t>
            </a:r>
          </a:p>
          <a:p>
            <a:pPr rtl="0">
              <a:spcAft>
                <a:spcPts val="600"/>
              </a:spcAft>
            </a:pPr>
            <a:endParaRPr lang="ru-RU" dirty="0">
              <a:solidFill>
                <a:schemeClr val="tx1"/>
              </a:solidFill>
            </a:endParaRPr>
          </a:p>
          <a:p>
            <a:pPr rtl="0">
              <a:spcAft>
                <a:spcPts val="600"/>
              </a:spcAft>
            </a:pPr>
            <a:endParaRPr lang="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42807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A4919D0-F177-4BBA-9A0B-DBA69E2ED7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400209"/>
            <a:ext cx="10058400" cy="1371600"/>
          </a:xfrm>
        </p:spPr>
        <p:txBody>
          <a:bodyPr rtlCol="0">
            <a:normAutofit/>
          </a:bodyPr>
          <a:lstStyle/>
          <a:p>
            <a:pPr algn="ctr"/>
            <a:r>
              <a:rPr lang="ru-RU" sz="2800" b="1" dirty="0">
                <a:solidFill>
                  <a:schemeClr val="accent2">
                    <a:lumMod val="50000"/>
                  </a:schemeClr>
                </a:solidFill>
              </a:rPr>
              <a:t>Оценка личностного отношения к социокультурному развитию подрастающего поколения </a:t>
            </a:r>
            <a:endParaRPr lang="ru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0226DB0-9827-49A7-B8D2-4A5F97A39E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0605" y="1922367"/>
            <a:ext cx="10823944" cy="3849624"/>
          </a:xfrm>
        </p:spPr>
        <p:txBody>
          <a:bodyPr>
            <a:normAutofit fontScale="25000" lnSpcReduction="20000"/>
          </a:bodyPr>
          <a:lstStyle/>
          <a:p>
            <a:pPr algn="just"/>
            <a:r>
              <a:rPr lang="ru-RU" sz="5600" b="0" i="0" dirty="0">
                <a:solidFill>
                  <a:srgbClr val="000000"/>
                </a:solidFill>
                <a:effectLst/>
              </a:rPr>
              <a:t> Я считаю, что важно не только информировать знания, но и формировать отношение детей к фактам, событиям, явлениям социальной жизни,  создавать условия для активного вовлечения ребенка в социальную реальность, и увеличить личную значимость всего, что происходит. В процессе обучения знания уточняются, корректируются оценки и убеждения детей  , т. е. создается основа для формирования их мировоззрения и на мой взгляд это очень важно.</a:t>
            </a:r>
          </a:p>
          <a:p>
            <a:pPr algn="just"/>
            <a:r>
              <a:rPr lang="ru-RU" sz="5600" b="0" i="0" dirty="0">
                <a:solidFill>
                  <a:srgbClr val="000000"/>
                </a:solidFill>
                <a:effectLst/>
              </a:rPr>
              <a:t>Учитывая, то что в </a:t>
            </a:r>
            <a:r>
              <a:rPr lang="ru-RU" sz="5600" dirty="0">
                <a:solidFill>
                  <a:srgbClr val="000000"/>
                </a:solidFill>
              </a:rPr>
              <a:t>дошкольном </a:t>
            </a:r>
            <a:r>
              <a:rPr lang="ru-RU" sz="5600" b="0" i="0" dirty="0">
                <a:solidFill>
                  <a:srgbClr val="000000"/>
                </a:solidFill>
                <a:effectLst/>
              </a:rPr>
              <a:t>возрасте ведущей деятельностью является игра,  использовать игровые приемы, которые важны как для повышения познавательной активности детей, так и для создания эмоциональной атмосферы занятости. Педагогическое общение, которое помогает не только управлять развитием деятельности в игре, но также оказывает большое влияние на формирование чувства любви ребенка к родному городу, стране, окружающим его сверстникам и взрослым, имеет огромное значение  . Именно человеческая деятельность является связующим звеном, которое обеспечивает «превращение» природного мира в «культурный образ» любого места. Успеха в  вопросе социокультурного развития подрастающего поколения  можно достигнуть, только если сам воспитатель будет знать и любить историю своего города, страны, сможет отобрать те знания, которые будут доступны детям  в связи с их возрастными особенностями, сможет вызвать у детей чувство восторга и гордости, любви к своему родному краю,  познаниях о добре и зле, правде и лжи, времени и пространстве, дружбе и т.д. </a:t>
            </a:r>
          </a:p>
          <a:p>
            <a:pPr algn="just"/>
            <a:r>
              <a:rPr lang="ru-RU" sz="5600" b="0" i="0" dirty="0">
                <a:solidFill>
                  <a:srgbClr val="000000"/>
                </a:solidFill>
                <a:effectLst/>
              </a:rPr>
              <a:t>Социокультурное развитие детей дошкольного возраста трактуется как процесс приобщения к социокультурным нормам, традициям семьи, общества и государства, культурным традициям, получение представлений об этнографических и этнокультурных ценностях, многообразием языковых культур и воспитание толерантного отношения, творческая переоценка опыта формирования собственной модели поведения у детей в конкретном обществе, ценностных основ отношения к действительности.</a:t>
            </a:r>
          </a:p>
          <a:p>
            <a:pPr algn="l"/>
            <a:endParaRPr lang="ru-RU" sz="8000" b="0" i="0" dirty="0">
              <a:solidFill>
                <a:srgbClr val="000000"/>
              </a:solidFill>
              <a:effectLst/>
              <a:latin typeface="YS Text"/>
            </a:endParaRPr>
          </a:p>
          <a:p>
            <a:pPr algn="l"/>
            <a:endParaRPr lang="ru-RU" sz="7200" b="0" i="0" dirty="0">
              <a:solidFill>
                <a:srgbClr val="000000"/>
              </a:solidFill>
              <a:effectLst/>
              <a:latin typeface="YS Text"/>
            </a:endParaRPr>
          </a:p>
          <a:p>
            <a:pPr algn="l"/>
            <a:endParaRPr lang="ru-RU" sz="6600" b="0" i="0" dirty="0">
              <a:solidFill>
                <a:srgbClr val="000000"/>
              </a:solidFill>
              <a:effectLst/>
              <a:latin typeface="YS Text"/>
            </a:endParaRPr>
          </a:p>
          <a:p>
            <a:pPr marL="0" indent="0" algn="just">
              <a:buNone/>
            </a:pPr>
            <a:endParaRPr lang="ru-RU" sz="5600" b="0" i="0" dirty="0">
              <a:solidFill>
                <a:srgbClr val="000000"/>
              </a:solidFill>
              <a:effectLst/>
            </a:endParaRPr>
          </a:p>
          <a:p>
            <a:pPr marL="0" indent="0" algn="just">
              <a:buNone/>
            </a:pPr>
            <a:endParaRPr lang="ru-RU" sz="1400" b="0" i="0" dirty="0">
              <a:effectLst/>
              <a:latin typeface="+mj-lt"/>
              <a:cs typeface="Arial" panose="020B0604020202020204" pitchFamily="34" charset="0"/>
            </a:endParaRPr>
          </a:p>
          <a:p>
            <a:pPr algn="just"/>
            <a:endParaRPr lang="ru-RU" sz="2900" b="0" i="0" dirty="0">
              <a:solidFill>
                <a:srgbClr val="000000"/>
              </a:solidFill>
              <a:effectLst/>
              <a:latin typeface="+mj-lt"/>
            </a:endParaRPr>
          </a:p>
          <a:p>
            <a:r>
              <a:rPr lang="ru-R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4620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A4919D0-F177-4BBA-9A0B-DBA69E2ED7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708553"/>
            <a:ext cx="10058400" cy="1371600"/>
          </a:xfrm>
        </p:spPr>
        <p:txBody>
          <a:bodyPr rtlCol="0">
            <a:noAutofit/>
          </a:bodyPr>
          <a:lstStyle/>
          <a:p>
            <a:pPr algn="ctr"/>
            <a:r>
              <a:rPr lang="ru-RU" sz="2800" b="1" i="0" dirty="0">
                <a:solidFill>
                  <a:schemeClr val="accent2">
                    <a:lumMod val="50000"/>
                  </a:schemeClr>
                </a:solidFill>
                <a:effectLst/>
              </a:rPr>
              <a:t>Рекомендации по социокультурному развитию детей дошкольного</a:t>
            </a:r>
            <a:br>
              <a:rPr lang="ru-RU" sz="2800" b="1" i="0" dirty="0">
                <a:solidFill>
                  <a:schemeClr val="accent2">
                    <a:lumMod val="50000"/>
                  </a:schemeClr>
                </a:solidFill>
                <a:effectLst/>
              </a:rPr>
            </a:br>
            <a:r>
              <a:rPr lang="ru-RU" sz="2800" b="1" i="0" dirty="0">
                <a:solidFill>
                  <a:schemeClr val="accent2">
                    <a:lumMod val="50000"/>
                  </a:schemeClr>
                </a:solidFill>
                <a:effectLst/>
              </a:rPr>
              <a:t>возраста в дошкольной образовательной организации</a:t>
            </a:r>
            <a:br>
              <a:rPr lang="ru-RU" sz="2800" b="1" i="0" dirty="0">
                <a:solidFill>
                  <a:schemeClr val="accent2">
                    <a:lumMod val="50000"/>
                  </a:schemeClr>
                </a:solidFill>
                <a:effectLst/>
              </a:rPr>
            </a:br>
            <a:r>
              <a:rPr lang="ru-RU" sz="28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endParaRPr lang="ru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0226DB0-9827-49A7-B8D2-4A5F97A39E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0605" y="1922367"/>
            <a:ext cx="10823944" cy="3849624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20000"/>
              </a:lnSpc>
            </a:pPr>
            <a:r>
              <a:rPr lang="ru-RU" sz="5600" b="0" i="0" dirty="0">
                <a:solidFill>
                  <a:srgbClr val="000000"/>
                </a:solidFill>
                <a:effectLst/>
              </a:rPr>
              <a:t>  Рекомендации   разработаны на основе конкретных научных подходов.</a:t>
            </a:r>
          </a:p>
          <a:p>
            <a:pPr algn="just">
              <a:lnSpc>
                <a:spcPct val="120000"/>
              </a:lnSpc>
            </a:pPr>
            <a:r>
              <a:rPr lang="ru-RU" sz="5600" b="0" i="0" dirty="0">
                <a:solidFill>
                  <a:srgbClr val="000000"/>
                </a:solidFill>
                <a:effectLst/>
              </a:rPr>
              <a:t>1.Системный подход, как важнейшее условие для разработки и реализации задач социокультурного развития детей дошкольного возраста, представленных на разных уровнях:</a:t>
            </a:r>
          </a:p>
          <a:p>
            <a:pPr algn="just">
              <a:lnSpc>
                <a:spcPct val="120000"/>
              </a:lnSpc>
            </a:pPr>
            <a:r>
              <a:rPr lang="ru-RU" sz="5600" b="0" i="0" dirty="0">
                <a:solidFill>
                  <a:srgbClr val="000000"/>
                </a:solidFill>
                <a:effectLst/>
              </a:rPr>
              <a:t>- ознакомление с окружающей средой ребенка, как система его взаимодействия с социальным миром;</a:t>
            </a:r>
          </a:p>
          <a:p>
            <a:pPr algn="just">
              <a:lnSpc>
                <a:spcPct val="120000"/>
              </a:lnSpc>
            </a:pPr>
            <a:r>
              <a:rPr lang="ru-RU" sz="5600" b="0" i="0" dirty="0">
                <a:solidFill>
                  <a:srgbClr val="000000"/>
                </a:solidFill>
                <a:effectLst/>
              </a:rPr>
              <a:t>- усвоение существенных взаимосвязей, происходящих в окружающем его мире, четко представленное в виде особенностей системообразующего фактора - человеческой деятельности;</a:t>
            </a:r>
          </a:p>
          <a:p>
            <a:pPr algn="just">
              <a:lnSpc>
                <a:spcPct val="120000"/>
              </a:lnSpc>
            </a:pPr>
            <a:r>
              <a:rPr lang="ru-RU" sz="5600" b="0" i="0" dirty="0">
                <a:solidFill>
                  <a:srgbClr val="000000"/>
                </a:solidFill>
                <a:effectLst/>
              </a:rPr>
              <a:t>- детское овладение систематическими знаниями , социальные явления, которые служат предпосылкой для формирования понятий.</a:t>
            </a:r>
          </a:p>
          <a:p>
            <a:pPr algn="just">
              <a:lnSpc>
                <a:spcPct val="120000"/>
              </a:lnSpc>
            </a:pPr>
            <a:r>
              <a:rPr lang="ru-RU" sz="5600" b="0" i="0" dirty="0">
                <a:solidFill>
                  <a:srgbClr val="000000"/>
                </a:solidFill>
                <a:effectLst/>
              </a:rPr>
              <a:t>2 Диалектический подход - обеспечение образования у детей исходных форм диалектического изучения и анализа окружающих (Н. Н. </a:t>
            </a:r>
            <a:r>
              <a:rPr lang="ru-RU" sz="5600" b="0" i="0" dirty="0" err="1">
                <a:solidFill>
                  <a:srgbClr val="000000"/>
                </a:solidFill>
                <a:effectLst/>
              </a:rPr>
              <a:t>Поддяков</a:t>
            </a:r>
            <a:r>
              <a:rPr lang="ru-RU" sz="5600" b="0" i="0" dirty="0">
                <a:solidFill>
                  <a:srgbClr val="000000"/>
                </a:solidFill>
                <a:effectLst/>
              </a:rPr>
              <a:t>, Н. Е. </a:t>
            </a:r>
            <a:r>
              <a:rPr lang="ru-RU" sz="5600" b="0" i="0" dirty="0" err="1">
                <a:solidFill>
                  <a:srgbClr val="000000"/>
                </a:solidFill>
                <a:effectLst/>
              </a:rPr>
              <a:t>Веракса</a:t>
            </a:r>
            <a:r>
              <a:rPr lang="ru-RU" sz="5600" b="0" i="0" dirty="0">
                <a:solidFill>
                  <a:srgbClr val="000000"/>
                </a:solidFill>
                <a:effectLst/>
              </a:rPr>
              <a:t>). У детей старшего дошкольного возраста развивают общее понимание того, что все имеет свое прошлое, настоящее и будущее. Это особенно важно при предоставлении исторических знаний. В то же время дети развивают одну из универсальных способностей – способность прогнозировать.</a:t>
            </a:r>
          </a:p>
          <a:p>
            <a:pPr algn="just">
              <a:lnSpc>
                <a:spcPct val="120000"/>
              </a:lnSpc>
            </a:pPr>
            <a:r>
              <a:rPr lang="ru-RU" sz="5600" b="0" i="0" dirty="0">
                <a:solidFill>
                  <a:srgbClr val="000000"/>
                </a:solidFill>
                <a:effectLst/>
              </a:rPr>
              <a:t>3.Культурологический подход, подчеркивающий ценность уникальности способов развития социокультурных навыков. </a:t>
            </a:r>
          </a:p>
          <a:p>
            <a:pPr marL="0" indent="0" algn="just">
              <a:lnSpc>
                <a:spcPct val="120000"/>
              </a:lnSpc>
              <a:buNone/>
            </a:pPr>
            <a:endParaRPr lang="ru-RU" sz="5600" b="0" i="0" dirty="0">
              <a:solidFill>
                <a:srgbClr val="000000"/>
              </a:solidFill>
              <a:effectLst/>
            </a:endParaRPr>
          </a:p>
          <a:p>
            <a:pPr marL="0" indent="0" algn="just">
              <a:buNone/>
            </a:pPr>
            <a:endParaRPr lang="ru-RU" sz="1400" b="0" i="0" dirty="0">
              <a:effectLst/>
              <a:latin typeface="+mj-lt"/>
              <a:cs typeface="Arial" panose="020B0604020202020204" pitchFamily="34" charset="0"/>
            </a:endParaRPr>
          </a:p>
          <a:p>
            <a:pPr algn="just"/>
            <a:endParaRPr lang="ru-RU" sz="2900" b="0" i="0" dirty="0">
              <a:solidFill>
                <a:srgbClr val="000000"/>
              </a:solidFill>
              <a:effectLst/>
              <a:latin typeface="+mj-lt"/>
            </a:endParaRPr>
          </a:p>
          <a:p>
            <a:r>
              <a:rPr lang="ru-R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405772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A4919D0-F177-4BBA-9A0B-DBA69E2ED7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400209"/>
            <a:ext cx="10058400" cy="1371600"/>
          </a:xfrm>
        </p:spPr>
        <p:txBody>
          <a:bodyPr rtlCol="0">
            <a:noAutofit/>
          </a:bodyPr>
          <a:lstStyle/>
          <a:p>
            <a:pPr algn="ctr"/>
            <a:r>
              <a:rPr lang="ru-RU" sz="2400" b="1" i="0" dirty="0">
                <a:solidFill>
                  <a:schemeClr val="accent2">
                    <a:lumMod val="50000"/>
                  </a:schemeClr>
                </a:solidFill>
                <a:effectLst/>
              </a:rPr>
              <a:t>Рекомендации по социокультурному развитию детей дошкольного</a:t>
            </a:r>
            <a:br>
              <a:rPr lang="ru-RU" sz="2400" b="1" i="0" dirty="0">
                <a:solidFill>
                  <a:schemeClr val="accent2">
                    <a:lumMod val="50000"/>
                  </a:schemeClr>
                </a:solidFill>
                <a:effectLst/>
              </a:rPr>
            </a:br>
            <a:r>
              <a:rPr lang="ru-RU" sz="2400" b="1" i="0" dirty="0">
                <a:solidFill>
                  <a:schemeClr val="accent2">
                    <a:lumMod val="50000"/>
                  </a:schemeClr>
                </a:solidFill>
                <a:effectLst/>
              </a:rPr>
              <a:t>возраста в дошкольной образовательной организации</a:t>
            </a:r>
            <a:br>
              <a:rPr lang="ru-RU" sz="2400" b="1" i="0" dirty="0">
                <a:solidFill>
                  <a:schemeClr val="accent2">
                    <a:lumMod val="50000"/>
                  </a:schemeClr>
                </a:solidFill>
                <a:effectLst/>
              </a:rPr>
            </a:br>
            <a:r>
              <a:rPr lang="ru-RU" sz="28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endParaRPr lang="ru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0226DB0-9827-49A7-B8D2-4A5F97A39E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028" y="1422637"/>
            <a:ext cx="10823944" cy="3849624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20000"/>
              </a:lnSpc>
            </a:pPr>
            <a:r>
              <a:rPr lang="ru-RU" sz="4800" b="0" i="0" dirty="0">
                <a:solidFill>
                  <a:srgbClr val="000000"/>
                </a:solidFill>
                <a:effectLst/>
              </a:rPr>
              <a:t>   </a:t>
            </a:r>
            <a:r>
              <a:rPr lang="ru-RU" sz="5400" b="0" i="0" dirty="0">
                <a:solidFill>
                  <a:srgbClr val="000000"/>
                </a:solidFill>
                <a:effectLst/>
                <a:latin typeface="YS Text"/>
              </a:rPr>
              <a:t> </a:t>
            </a:r>
            <a:r>
              <a:rPr lang="ru-RU" sz="4800" b="0" i="0" dirty="0">
                <a:solidFill>
                  <a:srgbClr val="000000"/>
                </a:solidFill>
                <a:effectLst/>
              </a:rPr>
              <a:t>Повышение эффективности проведения занятий для ознакомления с социокультурными нормами и знаниями способствовало соответствующему подбору   методов обучения.</a:t>
            </a:r>
          </a:p>
          <a:p>
            <a:pPr algn="just">
              <a:lnSpc>
                <a:spcPct val="120000"/>
              </a:lnSpc>
            </a:pPr>
            <a:r>
              <a:rPr lang="ru-RU" sz="4800" b="1" i="0" dirty="0">
                <a:solidFill>
                  <a:srgbClr val="000000"/>
                </a:solidFill>
                <a:effectLst/>
              </a:rPr>
              <a:t>Методы, повышающие познавательную активность</a:t>
            </a:r>
            <a:r>
              <a:rPr lang="ru-RU" sz="4800" b="0" i="0" dirty="0">
                <a:solidFill>
                  <a:srgbClr val="000000"/>
                </a:solidFill>
                <a:effectLst/>
              </a:rPr>
              <a:t>:</a:t>
            </a:r>
          </a:p>
          <a:p>
            <a:pPr algn="just">
              <a:lnSpc>
                <a:spcPct val="120000"/>
              </a:lnSpc>
            </a:pPr>
            <a:r>
              <a:rPr lang="ru-RU" sz="4800" b="0" i="0" dirty="0">
                <a:solidFill>
                  <a:srgbClr val="000000"/>
                </a:solidFill>
                <a:effectLst/>
              </a:rPr>
              <a:t>- сравнение;</a:t>
            </a:r>
          </a:p>
          <a:p>
            <a:pPr algn="just">
              <a:lnSpc>
                <a:spcPct val="120000"/>
              </a:lnSpc>
            </a:pPr>
            <a:r>
              <a:rPr lang="ru-RU" sz="4800" b="0" i="0" dirty="0">
                <a:solidFill>
                  <a:srgbClr val="000000"/>
                </a:solidFill>
                <a:effectLst/>
              </a:rPr>
              <a:t>- конструирование и моделирование;</a:t>
            </a:r>
          </a:p>
          <a:p>
            <a:pPr algn="just">
              <a:lnSpc>
                <a:spcPct val="120000"/>
              </a:lnSpc>
            </a:pPr>
            <a:r>
              <a:rPr lang="ru-RU" sz="4800" b="0" i="0" dirty="0">
                <a:solidFill>
                  <a:srgbClr val="000000"/>
                </a:solidFill>
                <a:effectLst/>
              </a:rPr>
              <a:t>- опыты и эксперименты.</a:t>
            </a:r>
          </a:p>
          <a:p>
            <a:pPr algn="just">
              <a:lnSpc>
                <a:spcPct val="120000"/>
              </a:lnSpc>
            </a:pPr>
            <a:r>
              <a:rPr lang="ru-RU" sz="4800" b="1" i="0" dirty="0">
                <a:solidFill>
                  <a:srgbClr val="000000"/>
                </a:solidFill>
                <a:effectLst/>
              </a:rPr>
              <a:t>Методы, стимулирующие эмоциональную активность</a:t>
            </a:r>
            <a:r>
              <a:rPr lang="ru-RU" sz="4800" b="0" i="0" dirty="0">
                <a:solidFill>
                  <a:srgbClr val="000000"/>
                </a:solidFill>
                <a:effectLst/>
              </a:rPr>
              <a:t>:</a:t>
            </a:r>
          </a:p>
          <a:p>
            <a:pPr algn="just">
              <a:lnSpc>
                <a:spcPct val="120000"/>
              </a:lnSpc>
            </a:pPr>
            <a:r>
              <a:rPr lang="ru-RU" sz="4800" b="0" i="0" dirty="0">
                <a:solidFill>
                  <a:srgbClr val="000000"/>
                </a:solidFill>
                <a:effectLst/>
              </a:rPr>
              <a:t>- игра: воображаемые ситуации, придумывание сказок, драматургия;</a:t>
            </a:r>
          </a:p>
          <a:p>
            <a:pPr algn="just">
              <a:lnSpc>
                <a:spcPct val="120000"/>
              </a:lnSpc>
            </a:pPr>
            <a:r>
              <a:rPr lang="ru-RU" sz="4800" b="0" i="0" dirty="0">
                <a:solidFill>
                  <a:srgbClr val="000000"/>
                </a:solidFill>
                <a:effectLst/>
              </a:rPr>
              <a:t>- удивительные моменты;</a:t>
            </a:r>
          </a:p>
          <a:p>
            <a:pPr algn="just">
              <a:lnSpc>
                <a:spcPct val="120000"/>
              </a:lnSpc>
            </a:pPr>
            <a:r>
              <a:rPr lang="ru-RU" sz="4800" b="0" i="0" dirty="0">
                <a:solidFill>
                  <a:srgbClr val="000000"/>
                </a:solidFill>
                <a:effectLst/>
              </a:rPr>
              <a:t>- юмор и шутка.</a:t>
            </a:r>
          </a:p>
          <a:p>
            <a:pPr algn="just">
              <a:lnSpc>
                <a:spcPct val="120000"/>
              </a:lnSpc>
            </a:pPr>
            <a:r>
              <a:rPr lang="ru-RU" sz="4800" b="1" i="0" dirty="0">
                <a:solidFill>
                  <a:srgbClr val="000000"/>
                </a:solidFill>
                <a:effectLst/>
              </a:rPr>
              <a:t>Методы преподавания и развития творчества:</a:t>
            </a:r>
          </a:p>
          <a:p>
            <a:pPr algn="just">
              <a:lnSpc>
                <a:spcPct val="120000"/>
              </a:lnSpc>
            </a:pPr>
            <a:r>
              <a:rPr lang="ru-RU" sz="4800" b="0" i="0" dirty="0">
                <a:solidFill>
                  <a:srgbClr val="000000"/>
                </a:solidFill>
                <a:effectLst/>
              </a:rPr>
              <a:t>- эмоциональное насыщение окружающей среды;</a:t>
            </a:r>
          </a:p>
          <a:p>
            <a:pPr algn="just">
              <a:lnSpc>
                <a:spcPct val="120000"/>
              </a:lnSpc>
            </a:pPr>
            <a:r>
              <a:rPr lang="ru-RU" sz="4800" b="0" i="0" dirty="0">
                <a:solidFill>
                  <a:srgbClr val="000000"/>
                </a:solidFill>
                <a:effectLst/>
              </a:rPr>
              <a:t>- мотивация деятельности детей;</a:t>
            </a:r>
          </a:p>
          <a:p>
            <a:pPr algn="just">
              <a:lnSpc>
                <a:spcPct val="120000"/>
              </a:lnSpc>
            </a:pPr>
            <a:r>
              <a:rPr lang="ru-RU" sz="4800" b="0" i="0" dirty="0">
                <a:solidFill>
                  <a:srgbClr val="000000"/>
                </a:solidFill>
                <a:effectLst/>
              </a:rPr>
              <a:t>- изучение объектов и явлений живой и неживой природы (обследование);</a:t>
            </a:r>
          </a:p>
          <a:p>
            <a:pPr algn="just">
              <a:lnSpc>
                <a:spcPct val="120000"/>
              </a:lnSpc>
            </a:pPr>
            <a:r>
              <a:rPr lang="ru-RU" sz="4800" b="0" i="0" dirty="0">
                <a:solidFill>
                  <a:srgbClr val="000000"/>
                </a:solidFill>
                <a:effectLst/>
              </a:rPr>
              <a:t>- прогнозирование (обобщенная способность исследовать объекты и явления в движении - прошлое, настоящее, будущее);</a:t>
            </a:r>
          </a:p>
          <a:p>
            <a:pPr algn="just">
              <a:lnSpc>
                <a:spcPct val="120000"/>
              </a:lnSpc>
            </a:pPr>
            <a:r>
              <a:rPr lang="ru-RU" sz="4800" b="0" i="0" dirty="0">
                <a:solidFill>
                  <a:srgbClr val="000000"/>
                </a:solidFill>
                <a:effectLst/>
              </a:rPr>
              <a:t>- игровые приемы;</a:t>
            </a:r>
          </a:p>
          <a:p>
            <a:pPr algn="l"/>
            <a:r>
              <a:rPr lang="ru-RU" sz="4800" b="0" i="0" dirty="0">
                <a:solidFill>
                  <a:srgbClr val="000000"/>
                </a:solidFill>
                <a:effectLst/>
              </a:rPr>
              <a:t>- юмор, шутка; детское экспериментирование; проблемные ситуации и задачи; вопросы, заданные детьми; догадки, предположения.</a:t>
            </a:r>
          </a:p>
          <a:p>
            <a:pPr algn="just">
              <a:lnSpc>
                <a:spcPct val="120000"/>
              </a:lnSpc>
            </a:pPr>
            <a:endParaRPr lang="ru-RU" sz="4800" b="0" i="0" dirty="0">
              <a:solidFill>
                <a:srgbClr val="000000"/>
              </a:solidFill>
              <a:effectLst/>
            </a:endParaRPr>
          </a:p>
          <a:p>
            <a:pPr algn="just">
              <a:lnSpc>
                <a:spcPct val="120000"/>
              </a:lnSpc>
            </a:pPr>
            <a:endParaRPr lang="ru-RU" sz="4800" b="0" i="0" dirty="0">
              <a:solidFill>
                <a:srgbClr val="000000"/>
              </a:solidFill>
              <a:effectLst/>
            </a:endParaRPr>
          </a:p>
          <a:p>
            <a:pPr algn="just">
              <a:lnSpc>
                <a:spcPct val="120000"/>
              </a:lnSpc>
            </a:pPr>
            <a:endParaRPr lang="ru-RU" sz="4800" b="0" i="0" dirty="0">
              <a:solidFill>
                <a:srgbClr val="000000"/>
              </a:solidFill>
              <a:effectLst/>
            </a:endParaRPr>
          </a:p>
          <a:p>
            <a:pPr algn="just">
              <a:lnSpc>
                <a:spcPct val="120000"/>
              </a:lnSpc>
            </a:pPr>
            <a:endParaRPr lang="ru-RU" sz="4800" b="0" i="0" dirty="0">
              <a:solidFill>
                <a:srgbClr val="000000"/>
              </a:solidFill>
              <a:effectLst/>
            </a:endParaRPr>
          </a:p>
          <a:p>
            <a:pPr marL="0" indent="0" algn="just">
              <a:buNone/>
            </a:pPr>
            <a:endParaRPr lang="ru-RU" sz="8000" b="0" i="0" dirty="0">
              <a:solidFill>
                <a:srgbClr val="000000"/>
              </a:solidFill>
              <a:effectLst/>
              <a:latin typeface="YS Text"/>
            </a:endParaRPr>
          </a:p>
          <a:p>
            <a:pPr marL="0" indent="0" algn="l">
              <a:buNone/>
            </a:pPr>
            <a:r>
              <a:rPr lang="ru-RU" sz="2000" b="0" i="0" dirty="0">
                <a:solidFill>
                  <a:srgbClr val="000000"/>
                </a:solidFill>
                <a:effectLst/>
              </a:rPr>
              <a:t> </a:t>
            </a:r>
            <a:endParaRPr lang="ru-RU" sz="6600" b="0" i="0" dirty="0">
              <a:solidFill>
                <a:srgbClr val="000000"/>
              </a:solidFill>
              <a:effectLst/>
              <a:latin typeface="YS Text"/>
            </a:endParaRPr>
          </a:p>
          <a:p>
            <a:pPr marL="0" indent="0" algn="just">
              <a:buNone/>
            </a:pPr>
            <a:endParaRPr lang="ru-RU" sz="5600" b="0" i="0" dirty="0">
              <a:solidFill>
                <a:srgbClr val="000000"/>
              </a:solidFill>
              <a:effectLst/>
            </a:endParaRPr>
          </a:p>
          <a:p>
            <a:pPr marL="0" indent="0" algn="just">
              <a:buNone/>
            </a:pPr>
            <a:endParaRPr lang="ru-RU" sz="1400" b="0" i="0" dirty="0">
              <a:effectLst/>
              <a:latin typeface="+mj-lt"/>
              <a:cs typeface="Arial" panose="020B0604020202020204" pitchFamily="34" charset="0"/>
            </a:endParaRPr>
          </a:p>
          <a:p>
            <a:pPr algn="just"/>
            <a:endParaRPr lang="ru-RU" sz="2900" b="0" i="0" dirty="0">
              <a:solidFill>
                <a:srgbClr val="000000"/>
              </a:solidFill>
              <a:effectLst/>
              <a:latin typeface="+mj-lt"/>
            </a:endParaRPr>
          </a:p>
          <a:p>
            <a:r>
              <a:rPr lang="ru-R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555469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A4919D0-F177-4BBA-9A0B-DBA69E2ED7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400209"/>
            <a:ext cx="10058400" cy="1371600"/>
          </a:xfrm>
        </p:spPr>
        <p:txBody>
          <a:bodyPr rtlCol="0">
            <a:noAutofit/>
          </a:bodyPr>
          <a:lstStyle/>
          <a:p>
            <a:pPr algn="ctr"/>
            <a:r>
              <a:rPr lang="ru-RU" sz="2400" b="1" i="0" dirty="0">
                <a:solidFill>
                  <a:schemeClr val="accent2">
                    <a:lumMod val="50000"/>
                  </a:schemeClr>
                </a:solidFill>
                <a:effectLst/>
              </a:rPr>
              <a:t> </a:t>
            </a:r>
            <a:r>
              <a:rPr lang="ru-RU" sz="3600" b="1" i="0" dirty="0">
                <a:solidFill>
                  <a:schemeClr val="accent2">
                    <a:lumMod val="50000"/>
                  </a:schemeClr>
                </a:solidFill>
                <a:effectLst/>
              </a:rPr>
              <a:t>Вывод:</a:t>
            </a:r>
            <a:br>
              <a:rPr lang="ru-RU" sz="2400" b="1" i="0" dirty="0">
                <a:solidFill>
                  <a:schemeClr val="accent2">
                    <a:lumMod val="50000"/>
                  </a:schemeClr>
                </a:solidFill>
                <a:effectLst/>
              </a:rPr>
            </a:br>
            <a:r>
              <a:rPr lang="ru-RU" sz="28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endParaRPr lang="ru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0226DB0-9827-49A7-B8D2-4A5F97A39E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028" y="965437"/>
            <a:ext cx="10823944" cy="3849624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20000"/>
              </a:lnSpc>
            </a:pPr>
            <a:r>
              <a:rPr lang="ru-RU" sz="4800" b="0" i="0" dirty="0">
                <a:solidFill>
                  <a:srgbClr val="000000"/>
                </a:solidFill>
                <a:effectLst/>
              </a:rPr>
              <a:t> </a:t>
            </a:r>
          </a:p>
          <a:p>
            <a:pPr algn="l"/>
            <a:r>
              <a:rPr lang="ru-RU" sz="5400" b="0" i="0" dirty="0">
                <a:solidFill>
                  <a:srgbClr val="000000"/>
                </a:solidFill>
                <a:effectLst/>
                <a:latin typeface="YS Text"/>
              </a:rPr>
              <a:t>Социокультурное развитие заключается в умении индивида сопоставлять и соизмерять свою жизнь с социокультурными образцами (Н.Я. </a:t>
            </a:r>
            <a:r>
              <a:rPr lang="ru-RU" sz="5400" b="0" i="0" dirty="0" err="1">
                <a:solidFill>
                  <a:srgbClr val="000000"/>
                </a:solidFill>
                <a:effectLst/>
                <a:latin typeface="YS Text"/>
              </a:rPr>
              <a:t>Большунова</a:t>
            </a:r>
            <a:r>
              <a:rPr lang="ru-RU" sz="5400" b="0" i="0" dirty="0">
                <a:solidFill>
                  <a:srgbClr val="000000"/>
                </a:solidFill>
                <a:effectLst/>
                <a:latin typeface="YS Text"/>
              </a:rPr>
              <a:t>); это процесс усвоения ценностей культуры и общества, социальных норм и традиций (О.В. </a:t>
            </a:r>
            <a:r>
              <a:rPr lang="ru-RU" sz="5400" b="0" i="0" dirty="0" err="1">
                <a:solidFill>
                  <a:srgbClr val="000000"/>
                </a:solidFill>
                <a:effectLst/>
                <a:latin typeface="YS Text"/>
              </a:rPr>
              <a:t>Федоскина</a:t>
            </a:r>
            <a:r>
              <a:rPr lang="ru-RU" sz="5400" b="0" i="0" dirty="0">
                <a:solidFill>
                  <a:srgbClr val="000000"/>
                </a:solidFill>
                <a:effectLst/>
                <a:latin typeface="YS Text"/>
              </a:rPr>
              <a:t>); воспроизводство социальных норм и правил (Л.М. Захарова, Ю.В. </a:t>
            </a:r>
            <a:r>
              <a:rPr lang="ru-RU" sz="5400" b="0" i="0" dirty="0" err="1">
                <a:solidFill>
                  <a:srgbClr val="000000"/>
                </a:solidFill>
                <a:effectLst/>
                <a:latin typeface="YS Text"/>
              </a:rPr>
              <a:t>Пурскалова</a:t>
            </a:r>
            <a:r>
              <a:rPr lang="ru-RU" sz="5400" b="0" i="0" dirty="0">
                <a:solidFill>
                  <a:srgbClr val="000000"/>
                </a:solidFill>
                <a:effectLst/>
                <a:latin typeface="YS Text"/>
              </a:rPr>
              <a:t>).</a:t>
            </a:r>
          </a:p>
          <a:p>
            <a:pPr algn="l"/>
            <a:r>
              <a:rPr lang="ru-RU" sz="5400" b="0" i="0" dirty="0">
                <a:solidFill>
                  <a:srgbClr val="000000"/>
                </a:solidFill>
                <a:effectLst/>
                <a:latin typeface="YS Text"/>
              </a:rPr>
              <a:t>Социокультурное развитие детей дошкольного возраста трактуется как процесс приобщения к социокультурным нормам, традициям семьи, общества и государства, культурным традициям, получение представлений об этнографических и этнокультурных ценностях, многообразием языковых культур и воспитание толерантного отношения, творческая переоценка опыта формирования собственной модели поведения у детей в конкретном обществе, ценностных основ отношения к действительности. Под социокультурным развитием рассматривается процесс вхождения человека в культуру, принятие и присвоение общечеловеческих и национальных ценностей, социальных норм и ценностей, присущих данному обществу.</a:t>
            </a:r>
          </a:p>
          <a:p>
            <a:pPr algn="l"/>
            <a:r>
              <a:rPr lang="ru-RU" sz="5400" b="0" i="0" dirty="0">
                <a:solidFill>
                  <a:srgbClr val="000000"/>
                </a:solidFill>
                <a:effectLst/>
                <a:latin typeface="YS Text"/>
              </a:rPr>
              <a:t>Базовые социокультурные нормы являются главным содержанием духовно-нравственного воспитания. В основе социокультурного воспитания находится становление отношения личности к Родине, обществу, коллективу, людям, труду, своим обязанностям, что предполагает развитие качеств патриотизма, </a:t>
            </a:r>
            <a:r>
              <a:rPr lang="ru-RU" sz="5400" b="0" i="0" dirty="0" err="1">
                <a:solidFill>
                  <a:srgbClr val="000000"/>
                </a:solidFill>
                <a:effectLst/>
                <a:latin typeface="YS Text"/>
              </a:rPr>
              <a:t>толератности</a:t>
            </a:r>
            <a:r>
              <a:rPr lang="ru-RU" sz="5400" b="0" i="0" dirty="0">
                <a:solidFill>
                  <a:srgbClr val="000000"/>
                </a:solidFill>
                <a:effectLst/>
                <a:latin typeface="YS Text"/>
              </a:rPr>
              <a:t>, уважения и товарищества. Работа по приобщению детей дошкольного возраста к социокультурным нормам должна начинаться с ознакомления с историей и традициями родного города, с трудовой деятельностью взрослых, с бережным отношением к природе, со знакомством с культурой других народов, культурными традициями и фольклором; с привитием детям навыков культурного поведения и культурно-гигиенических навыков, а также культуры общения, культуры </a:t>
            </a:r>
            <a:r>
              <a:rPr lang="ru-RU" sz="6000" b="0" i="0" dirty="0">
                <a:solidFill>
                  <a:srgbClr val="000000"/>
                </a:solidFill>
                <a:effectLst/>
                <a:latin typeface="YS Text"/>
              </a:rPr>
              <a:t>деятельности и культуры речи.</a:t>
            </a:r>
            <a:endParaRPr lang="ru-RU" sz="5400" b="0" i="0" dirty="0">
              <a:solidFill>
                <a:srgbClr val="000000"/>
              </a:solidFill>
              <a:effectLst/>
              <a:latin typeface="YS Text"/>
            </a:endParaRPr>
          </a:p>
          <a:p>
            <a:pPr algn="just">
              <a:lnSpc>
                <a:spcPct val="120000"/>
              </a:lnSpc>
            </a:pPr>
            <a:endParaRPr lang="ru-RU" sz="4800" b="0" i="0" dirty="0">
              <a:solidFill>
                <a:srgbClr val="000000"/>
              </a:solidFill>
              <a:effectLst/>
            </a:endParaRPr>
          </a:p>
          <a:p>
            <a:pPr algn="just">
              <a:lnSpc>
                <a:spcPct val="120000"/>
              </a:lnSpc>
            </a:pPr>
            <a:endParaRPr lang="ru-RU" sz="4800" b="0" i="0" dirty="0">
              <a:solidFill>
                <a:srgbClr val="000000"/>
              </a:solidFill>
              <a:effectLst/>
            </a:endParaRPr>
          </a:p>
          <a:p>
            <a:pPr algn="just">
              <a:lnSpc>
                <a:spcPct val="120000"/>
              </a:lnSpc>
            </a:pPr>
            <a:endParaRPr lang="ru-RU" sz="4800" b="0" i="0" dirty="0">
              <a:solidFill>
                <a:srgbClr val="000000"/>
              </a:solidFill>
              <a:effectLst/>
            </a:endParaRPr>
          </a:p>
          <a:p>
            <a:pPr marL="0" indent="0" algn="just">
              <a:buNone/>
            </a:pPr>
            <a:endParaRPr lang="ru-RU" sz="8000" b="0" i="0" dirty="0">
              <a:solidFill>
                <a:srgbClr val="000000"/>
              </a:solidFill>
              <a:effectLst/>
              <a:latin typeface="YS Text"/>
            </a:endParaRPr>
          </a:p>
          <a:p>
            <a:pPr marL="0" indent="0" algn="l">
              <a:buNone/>
            </a:pPr>
            <a:r>
              <a:rPr lang="ru-RU" sz="2000" b="0" i="0" dirty="0">
                <a:solidFill>
                  <a:srgbClr val="000000"/>
                </a:solidFill>
                <a:effectLst/>
              </a:rPr>
              <a:t> </a:t>
            </a:r>
            <a:endParaRPr lang="ru-RU" sz="6600" b="0" i="0" dirty="0">
              <a:solidFill>
                <a:srgbClr val="000000"/>
              </a:solidFill>
              <a:effectLst/>
              <a:latin typeface="YS Text"/>
            </a:endParaRPr>
          </a:p>
          <a:p>
            <a:pPr marL="0" indent="0" algn="just">
              <a:buNone/>
            </a:pPr>
            <a:endParaRPr lang="ru-RU" sz="5600" b="0" i="0" dirty="0">
              <a:solidFill>
                <a:srgbClr val="000000"/>
              </a:solidFill>
              <a:effectLst/>
            </a:endParaRPr>
          </a:p>
          <a:p>
            <a:pPr marL="0" indent="0" algn="just">
              <a:buNone/>
            </a:pPr>
            <a:endParaRPr lang="ru-RU" sz="1400" b="0" i="0" dirty="0">
              <a:effectLst/>
              <a:latin typeface="+mj-lt"/>
              <a:cs typeface="Arial" panose="020B0604020202020204" pitchFamily="34" charset="0"/>
            </a:endParaRPr>
          </a:p>
          <a:p>
            <a:pPr algn="just"/>
            <a:endParaRPr lang="ru-RU" sz="2900" b="0" i="0" dirty="0">
              <a:solidFill>
                <a:srgbClr val="000000"/>
              </a:solidFill>
              <a:effectLst/>
              <a:latin typeface="+mj-lt"/>
            </a:endParaRPr>
          </a:p>
          <a:p>
            <a:r>
              <a:rPr lang="ru-RU" dirty="0"/>
              <a:t> </a:t>
            </a:r>
          </a:p>
        </p:txBody>
      </p:sp>
      <p:pic>
        <p:nvPicPr>
          <p:cNvPr id="2054" name="Picture 6">
            <a:extLst>
              <a:ext uri="{FF2B5EF4-FFF2-40B4-BE49-F238E27FC236}">
                <a16:creationId xmlns:a16="http://schemas.microsoft.com/office/drawing/2014/main" id="{DAF57B3F-4211-49F8-B3DC-266776F66F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9312" y="4656901"/>
            <a:ext cx="8665535" cy="18008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763959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A4919D0-F177-4BBA-9A0B-DBA69E2ED7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4391" y="2197111"/>
            <a:ext cx="10058400" cy="1371600"/>
          </a:xfrm>
        </p:spPr>
        <p:txBody>
          <a:bodyPr rtlCol="0">
            <a:noAutofit/>
          </a:bodyPr>
          <a:lstStyle/>
          <a:p>
            <a:pPr algn="ctr"/>
            <a:r>
              <a:rPr lang="ru-RU" sz="5400" b="1" dirty="0">
                <a:solidFill>
                  <a:schemeClr val="accent2">
                    <a:lumMod val="50000"/>
                  </a:schemeClr>
                </a:solidFill>
              </a:rPr>
              <a:t>Спасибо за внимание!</a:t>
            </a:r>
            <a:br>
              <a:rPr lang="ru-RU" sz="5400" b="1" i="0" dirty="0">
                <a:solidFill>
                  <a:schemeClr val="accent2">
                    <a:lumMod val="50000"/>
                  </a:schemeClr>
                </a:solidFill>
                <a:effectLst/>
              </a:rPr>
            </a:br>
            <a:r>
              <a:rPr lang="ru-RU" sz="54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endParaRPr lang="ru" sz="54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91569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A4919D0-F177-4BBA-9A0B-DBA69E2ED7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</p:spPr>
        <p:txBody>
          <a:bodyPr rtlCol="0">
            <a:normAutofit/>
          </a:bodyPr>
          <a:lstStyle/>
          <a:p>
            <a:pPr algn="ctr"/>
            <a:r>
              <a:rPr lang="ru" sz="2800" b="1" dirty="0">
                <a:solidFill>
                  <a:schemeClr val="accent2">
                    <a:lumMod val="50000"/>
                  </a:schemeClr>
                </a:solidFill>
              </a:rPr>
              <a:t>Цель проекта</a:t>
            </a:r>
            <a:r>
              <a:rPr lang="ru" sz="2800" dirty="0"/>
              <a:t>: </a:t>
            </a:r>
            <a:r>
              <a:rPr lang="ru" sz="2200" dirty="0">
                <a:solidFill>
                  <a:schemeClr val="accent2">
                    <a:lumMod val="50000"/>
                  </a:schemeClr>
                </a:solidFill>
              </a:rPr>
              <a:t>Разработать рекомендации по социокультурному развитию детей дошкольного возраста в условиях ДОУ . Дать рефлексивную оценку культурно-просветительской практики.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0226DB0-9827-49A7-B8D2-4A5F97A39E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/>
            <a:r>
              <a:rPr lang="ru-RU" b="1" dirty="0"/>
              <a:t>Задачи: </a:t>
            </a:r>
          </a:p>
          <a:p>
            <a:pPr algn="l"/>
            <a:r>
              <a:rPr lang="ru-RU" sz="1400" b="0" i="0" dirty="0">
                <a:solidFill>
                  <a:srgbClr val="000000"/>
                </a:solidFill>
                <a:effectLst/>
              </a:rPr>
              <a:t>Рассмотреть сущность понятия «социокультурное развитие» на основе анализа психолого-педагогической литературы.</a:t>
            </a:r>
          </a:p>
          <a:p>
            <a:pPr algn="l"/>
            <a:r>
              <a:rPr lang="ru-RU" sz="1400" b="0" i="0" dirty="0">
                <a:solidFill>
                  <a:srgbClr val="000000"/>
                </a:solidFill>
                <a:effectLst/>
              </a:rPr>
              <a:t>Изучить особенности социокультурного развития детей дошкольного возраста.</a:t>
            </a:r>
          </a:p>
          <a:p>
            <a:pPr algn="l"/>
            <a:r>
              <a:rPr lang="ru-RU" sz="1400" b="0" i="0" dirty="0">
                <a:solidFill>
                  <a:srgbClr val="000000"/>
                </a:solidFill>
                <a:effectLst/>
              </a:rPr>
              <a:t>Проанализировать методы, формы и условия социокультурного развития детей дошкольного возраста.</a:t>
            </a:r>
          </a:p>
          <a:p>
            <a:pPr algn="l"/>
            <a:r>
              <a:rPr lang="ru-RU" sz="1400" b="0" i="0" dirty="0">
                <a:solidFill>
                  <a:srgbClr val="000000"/>
                </a:solidFill>
                <a:effectLst/>
              </a:rPr>
              <a:t>Изучить практику социокультурного развития детей дошкольного возраста в условиях дошкольной образовательной организации.</a:t>
            </a:r>
          </a:p>
          <a:p>
            <a:pPr algn="l"/>
            <a:r>
              <a:rPr lang="ru-RU" sz="1400" dirty="0">
                <a:solidFill>
                  <a:srgbClr val="000000"/>
                </a:solidFill>
              </a:rPr>
              <a:t>Дать оценку личностного отношения к социокультурному развитию подрастающего поколения.</a:t>
            </a:r>
          </a:p>
          <a:p>
            <a:pPr algn="l"/>
            <a:r>
              <a:rPr lang="ru-RU" sz="1400" b="0" i="0" dirty="0">
                <a:effectLst/>
                <a:cs typeface="Arial" panose="020B0604020202020204" pitchFamily="34" charset="0"/>
              </a:rPr>
              <a:t>Разработать рекомендации по социокультурному развитию детей дошкольного возраста .Выделить перспективные направления для продолжения изучения.</a:t>
            </a:r>
          </a:p>
          <a:p>
            <a:pPr algn="l"/>
            <a:endParaRPr lang="ru-RU" sz="1400" b="0" i="0" dirty="0">
              <a:effectLst/>
              <a:cs typeface="Arial" panose="020B0604020202020204" pitchFamily="34" charset="0"/>
            </a:endParaRPr>
          </a:p>
          <a:p>
            <a:pPr algn="l"/>
            <a:endParaRPr lang="ru-RU" b="0" i="0" dirty="0">
              <a:solidFill>
                <a:srgbClr val="000000"/>
              </a:solidFill>
              <a:effectLst/>
              <a:latin typeface="YS Text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32431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A4919D0-F177-4BBA-9A0B-DBA69E2ED7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</p:spPr>
        <p:txBody>
          <a:bodyPr rtlCol="0">
            <a:normAutofit/>
          </a:bodyPr>
          <a:lstStyle/>
          <a:p>
            <a:pPr algn="ctr"/>
            <a:r>
              <a:rPr lang="ru-RU" sz="2800" b="1" i="0" dirty="0">
                <a:solidFill>
                  <a:schemeClr val="accent2">
                    <a:lumMod val="50000"/>
                  </a:schemeClr>
                </a:solidFill>
                <a:effectLst/>
              </a:rPr>
              <a:t> </a:t>
            </a:r>
            <a:r>
              <a:rPr lang="ru-RU" sz="2800" b="1" dirty="0">
                <a:solidFill>
                  <a:schemeClr val="accent2">
                    <a:lumMod val="50000"/>
                  </a:schemeClr>
                </a:solidFill>
              </a:rPr>
              <a:t>С</a:t>
            </a:r>
            <a:r>
              <a:rPr lang="ru-RU" sz="2800" b="1" i="0" dirty="0">
                <a:solidFill>
                  <a:schemeClr val="accent2">
                    <a:lumMod val="50000"/>
                  </a:schemeClr>
                </a:solidFill>
                <a:effectLst/>
              </a:rPr>
              <a:t>ущность понятия «социокультурное развитие» на основе анализа психолого-педагогической литературы</a:t>
            </a:r>
            <a:r>
              <a:rPr lang="ru" sz="28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0226DB0-9827-49A7-B8D2-4A5F97A39E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922367"/>
            <a:ext cx="10058400" cy="3849624"/>
          </a:xfrm>
        </p:spPr>
        <p:txBody>
          <a:bodyPr>
            <a:normAutofit fontScale="25000" lnSpcReduction="20000"/>
          </a:bodyPr>
          <a:lstStyle/>
          <a:p>
            <a:pPr algn="just"/>
            <a:r>
              <a:rPr lang="ru-RU" sz="5600" b="0" i="0" dirty="0">
                <a:solidFill>
                  <a:srgbClr val="000000"/>
                </a:solidFill>
                <a:effectLst/>
                <a:latin typeface="+mj-lt"/>
              </a:rPr>
              <a:t>Проанализировав психолого-педагогическую литературы , и изучив мнение авторитетных источников в том числе концепцию Выготского Л. С. ,в которой  специфику социального развития ребенка рассматривалась  в контексте культуры , согласно которой культурное развитие включает последовательные стадии: стадию примитивных культурных форм поведения, стадию накопления ребенком опыта средств культурного поведения; стадию использования ребенком внешних знаков для осуществления операций; стадию становления внешнего акта - переход его во внутренне опосредованный . Л.С. Выготский указывал, что в процессе развития ребенком усваиваются культурный опыт, приемы и формы культурного поведения, культурные способы мышления . . Согласно Н.Я. </a:t>
            </a:r>
            <a:r>
              <a:rPr lang="ru-RU" sz="5600" b="0" i="0" dirty="0" err="1">
                <a:solidFill>
                  <a:srgbClr val="000000"/>
                </a:solidFill>
                <a:effectLst/>
                <a:latin typeface="+mj-lt"/>
              </a:rPr>
              <a:t>Большуновой</a:t>
            </a:r>
            <a:r>
              <a:rPr lang="ru-RU" sz="5600" b="0" i="0" dirty="0">
                <a:solidFill>
                  <a:srgbClr val="000000"/>
                </a:solidFill>
                <a:effectLst/>
                <a:latin typeface="+mj-lt"/>
              </a:rPr>
              <a:t>,  которая изучала </a:t>
            </a:r>
            <a:r>
              <a:rPr lang="ru-RU" sz="5600" dirty="0">
                <a:solidFill>
                  <a:srgbClr val="000000"/>
                </a:solidFill>
                <a:latin typeface="+mj-lt"/>
              </a:rPr>
              <a:t>о</a:t>
            </a:r>
            <a:r>
              <a:rPr lang="ru-RU" sz="5600" b="0" i="0" dirty="0">
                <a:solidFill>
                  <a:srgbClr val="000000"/>
                </a:solidFill>
                <a:effectLst/>
                <a:latin typeface="+mj-lt"/>
              </a:rPr>
              <a:t>собенности социокультурного развития детей в разные возрастные периоды  социокультурное развитие означает процесс формирования у детей дошкольного возраста системы ценностей, представленных знаниями о добре и зле, правде и лжи, времени и пространстве, дружбе и т.д. В ходе социокультурного развития дети приобретают социальный опыт, знания, умения и навыки, социальные нормы и опыт взаимодействия с окружающими. В рамках дошкольного образования у детей формируется опыт социального взаимодействия с социумом, партнерство в разных социокультурных условиях, с опорой на культурные ценности своего и других народов .</a:t>
            </a:r>
          </a:p>
          <a:p>
            <a:pPr algn="just"/>
            <a:r>
              <a:rPr lang="ru-RU" sz="5600" b="0" i="0" dirty="0">
                <a:solidFill>
                  <a:srgbClr val="000000"/>
                </a:solidFill>
                <a:effectLst/>
                <a:latin typeface="+mj-lt"/>
              </a:rPr>
              <a:t>Поэтому,  </a:t>
            </a:r>
            <a:r>
              <a:rPr lang="ru-RU" sz="5600" dirty="0">
                <a:solidFill>
                  <a:srgbClr val="000000"/>
                </a:solidFill>
                <a:latin typeface="+mj-lt"/>
              </a:rPr>
              <a:t>м</a:t>
            </a:r>
            <a:r>
              <a:rPr lang="ru-RU" sz="5600" b="0" i="0" dirty="0">
                <a:solidFill>
                  <a:srgbClr val="000000"/>
                </a:solidFill>
                <a:effectLst/>
                <a:latin typeface="+mj-lt"/>
              </a:rPr>
              <a:t>ы пришли к выводу , что  под социокультурным развитием рассматривается процесс вхождения человека в культуру, приобщения к социокультурным нормам, традициям семьи, общества и государства, процесс получения первичных представлений о культурных традициях, о многообразии культур стран и народов мира, принятие национальных и общечеловеческих  ценностей, социальных норм и ценностей, присущих данному обществу, в результате которых происходит творческая переоценка опыта формирования собственной модели поведения у детей в конкретном обществе, ценностных основ отношения к действительности</a:t>
            </a:r>
          </a:p>
          <a:p>
            <a:pPr algn="just"/>
            <a:r>
              <a:rPr lang="ru-RU" sz="5600" dirty="0">
                <a:latin typeface="+mj-lt"/>
              </a:rPr>
              <a:t> </a:t>
            </a:r>
            <a:endParaRPr lang="ru-RU" sz="5600" b="0" i="0" dirty="0">
              <a:effectLst/>
              <a:latin typeface="+mj-lt"/>
              <a:cs typeface="Arial" panose="020B0604020202020204" pitchFamily="34" charset="0"/>
            </a:endParaRPr>
          </a:p>
          <a:p>
            <a:pPr algn="just"/>
            <a:endParaRPr lang="ru-RU" sz="2900" b="0" i="0" dirty="0">
              <a:solidFill>
                <a:srgbClr val="000000"/>
              </a:solidFill>
              <a:effectLst/>
              <a:latin typeface="+mj-lt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623223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A4919D0-F177-4BBA-9A0B-DBA69E2ED7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</p:spPr>
        <p:txBody>
          <a:bodyPr rtlCol="0">
            <a:normAutofit/>
          </a:bodyPr>
          <a:lstStyle/>
          <a:p>
            <a:pPr algn="ctr"/>
            <a:r>
              <a:rPr lang="ru-RU" sz="2800" b="1" dirty="0">
                <a:solidFill>
                  <a:schemeClr val="accent2">
                    <a:lumMod val="50000"/>
                  </a:schemeClr>
                </a:solidFill>
              </a:rPr>
              <a:t>О</a:t>
            </a:r>
            <a:r>
              <a:rPr lang="ru-RU" sz="2800" b="1" i="0" dirty="0">
                <a:solidFill>
                  <a:schemeClr val="accent2">
                    <a:lumMod val="50000"/>
                  </a:schemeClr>
                </a:solidFill>
                <a:effectLst/>
              </a:rPr>
              <a:t>собенности социокультурного развития детей дошкольного возраста </a:t>
            </a:r>
            <a:r>
              <a:rPr lang="ru-RU" sz="28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endParaRPr lang="ru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0226DB0-9827-49A7-B8D2-4A5F97A39E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0605" y="1922367"/>
            <a:ext cx="10823944" cy="3849624"/>
          </a:xfrm>
        </p:spPr>
        <p:txBody>
          <a:bodyPr>
            <a:normAutofit fontScale="25000" lnSpcReduction="20000"/>
          </a:bodyPr>
          <a:lstStyle/>
          <a:p>
            <a:pPr algn="just"/>
            <a:r>
              <a:rPr lang="ru-RU" sz="5600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ru-RU" sz="5600" b="0" i="0" dirty="0">
                <a:solidFill>
                  <a:srgbClr val="000000"/>
                </a:solidFill>
                <a:effectLst/>
              </a:rPr>
              <a:t>Современная литература изобилует информацией, касающейся воспитания детей, однако не существует единой системы, которая комбинировала бы все аспекты проблемы приобщения к социокультурному развитию. </a:t>
            </a:r>
            <a:r>
              <a:rPr lang="ru-RU" sz="5600" b="1" i="0" dirty="0">
                <a:solidFill>
                  <a:srgbClr val="000000"/>
                </a:solidFill>
                <a:effectLst/>
              </a:rPr>
              <a:t>Выделим основные аспекты этих задач</a:t>
            </a:r>
            <a:r>
              <a:rPr lang="ru-RU" sz="5600" b="0" i="0" dirty="0">
                <a:solidFill>
                  <a:srgbClr val="000000"/>
                </a:solidFill>
                <a:effectLst/>
              </a:rPr>
              <a:t>: </a:t>
            </a:r>
          </a:p>
          <a:p>
            <a:pPr algn="just"/>
            <a:r>
              <a:rPr lang="ru-RU" sz="5600" b="0" i="0" dirty="0">
                <a:solidFill>
                  <a:srgbClr val="000000"/>
                </a:solidFill>
                <a:effectLst/>
              </a:rPr>
              <a:t>воспитание у ребенка чувства любви, привязанности и принадлежности к первичным институтам социализации, которыми в дошкольном возрасте являются семья, улица, детский сад, сверстники и ближайшее окружение;</a:t>
            </a:r>
          </a:p>
          <a:p>
            <a:pPr algn="just"/>
            <a:r>
              <a:rPr lang="ru-RU" sz="5600" b="0" i="0" dirty="0">
                <a:solidFill>
                  <a:srgbClr val="000000"/>
                </a:solidFill>
                <a:effectLst/>
              </a:rPr>
              <a:t> формирование у ребенка бережного отношения к природе; </a:t>
            </a:r>
          </a:p>
          <a:p>
            <a:pPr algn="just"/>
            <a:r>
              <a:rPr lang="ru-RU" sz="5600" b="0" i="0" dirty="0">
                <a:solidFill>
                  <a:srgbClr val="000000"/>
                </a:solidFill>
                <a:effectLst/>
              </a:rPr>
              <a:t>воспитание уважения к труду и трудовой деятельности; </a:t>
            </a:r>
          </a:p>
          <a:p>
            <a:pPr algn="just"/>
            <a:r>
              <a:rPr lang="ru-RU" sz="5600" b="0" i="0" dirty="0">
                <a:solidFill>
                  <a:srgbClr val="000000"/>
                </a:solidFill>
                <a:effectLst/>
              </a:rPr>
              <a:t>развитие интереса к русским традициям и промыслам;</a:t>
            </a:r>
          </a:p>
          <a:p>
            <a:pPr algn="just"/>
            <a:r>
              <a:rPr lang="ru-RU" sz="5600" b="0" i="0" dirty="0">
                <a:solidFill>
                  <a:srgbClr val="000000"/>
                </a:solidFill>
                <a:effectLst/>
              </a:rPr>
              <a:t>формирование элементарных знаний о правах человека;</a:t>
            </a:r>
          </a:p>
          <a:p>
            <a:pPr algn="just"/>
            <a:r>
              <a:rPr lang="ru-RU" sz="5600" b="0" i="0" dirty="0">
                <a:solidFill>
                  <a:srgbClr val="000000"/>
                </a:solidFill>
                <a:effectLst/>
              </a:rPr>
              <a:t> расширение представлений о городах России; </a:t>
            </a:r>
          </a:p>
          <a:p>
            <a:pPr algn="just"/>
            <a:r>
              <a:rPr lang="ru-RU" sz="5600" b="0" i="0" dirty="0">
                <a:solidFill>
                  <a:srgbClr val="000000"/>
                </a:solidFill>
                <a:effectLst/>
              </a:rPr>
              <a:t>знакомство с символами государства (герб, флаг, гимн) ; </a:t>
            </a:r>
          </a:p>
          <a:p>
            <a:pPr algn="just"/>
            <a:r>
              <a:rPr lang="ru-RU" sz="5600" b="0" i="0" dirty="0">
                <a:solidFill>
                  <a:srgbClr val="000000"/>
                </a:solidFill>
                <a:effectLst/>
              </a:rPr>
              <a:t>развитие чувства ответственности и гордости за достижения страны. </a:t>
            </a:r>
          </a:p>
          <a:p>
            <a:pPr algn="just"/>
            <a:r>
              <a:rPr lang="ru-RU" sz="5600" b="0" i="0" dirty="0">
                <a:solidFill>
                  <a:srgbClr val="000000"/>
                </a:solidFill>
                <a:effectLst/>
              </a:rPr>
              <a:t>Решение данного комплекса задач происходит посредством включения в образовательно-воспитательную деятельность на занятиях в дошкольной образовательной организации, посредством гармонизации взаимоотношений с взрослыми и сверстниками.</a:t>
            </a:r>
          </a:p>
          <a:p>
            <a:pPr marL="0" indent="0" algn="just">
              <a:buNone/>
            </a:pPr>
            <a:endParaRPr lang="ru-RU" sz="1400" b="0" i="0" dirty="0">
              <a:effectLst/>
              <a:latin typeface="+mj-lt"/>
              <a:cs typeface="Arial" panose="020B0604020202020204" pitchFamily="34" charset="0"/>
            </a:endParaRPr>
          </a:p>
          <a:p>
            <a:pPr algn="just"/>
            <a:endParaRPr lang="ru-RU" sz="2900" b="0" i="0" dirty="0">
              <a:solidFill>
                <a:srgbClr val="000000"/>
              </a:solidFill>
              <a:effectLst/>
              <a:latin typeface="+mj-lt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633262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A4919D0-F177-4BBA-9A0B-DBA69E2ED7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</p:spPr>
        <p:txBody>
          <a:bodyPr rtlCol="0">
            <a:normAutofit/>
          </a:bodyPr>
          <a:lstStyle/>
          <a:p>
            <a:pPr algn="ctr"/>
            <a:r>
              <a:rPr lang="ru-RU" sz="1200" b="0" i="0" dirty="0">
                <a:solidFill>
                  <a:srgbClr val="000000"/>
                </a:solidFill>
                <a:effectLst/>
                <a:latin typeface="YS Text"/>
              </a:rPr>
              <a:t> </a:t>
            </a:r>
            <a:r>
              <a:rPr lang="ru-RU" sz="2800" b="1" i="0" dirty="0">
                <a:solidFill>
                  <a:schemeClr val="accent2">
                    <a:lumMod val="50000"/>
                  </a:schemeClr>
                </a:solidFill>
                <a:effectLst/>
              </a:rPr>
              <a:t>Компоненты социокультурного развития детей дошкольного возраста</a:t>
            </a:r>
            <a:br>
              <a:rPr lang="ru-RU" sz="2800" b="1" i="0" dirty="0">
                <a:solidFill>
                  <a:schemeClr val="accent2">
                    <a:lumMod val="50000"/>
                  </a:schemeClr>
                </a:solidFill>
                <a:effectLst/>
              </a:rPr>
            </a:br>
            <a:r>
              <a:rPr lang="ru-RU" sz="2800" b="1" i="0" dirty="0">
                <a:solidFill>
                  <a:schemeClr val="accent2">
                    <a:lumMod val="50000"/>
                  </a:schemeClr>
                </a:solidFill>
                <a:effectLst/>
              </a:rPr>
              <a:t> </a:t>
            </a:r>
            <a:endParaRPr lang="ru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graphicFrame>
        <p:nvGraphicFramePr>
          <p:cNvPr id="6" name="Схема 5">
            <a:extLst>
              <a:ext uri="{FF2B5EF4-FFF2-40B4-BE49-F238E27FC236}">
                <a16:creationId xmlns:a16="http://schemas.microsoft.com/office/drawing/2014/main" id="{9649012F-9DDE-4E26-A839-64BD35CABC4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40415578"/>
              </p:ext>
            </p:extLst>
          </p:nvPr>
        </p:nvGraphicFramePr>
        <p:xfrm>
          <a:off x="2796362" y="1860698"/>
          <a:ext cx="7931889" cy="42776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013420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A4919D0-F177-4BBA-9A0B-DBA69E2ED7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</p:spPr>
        <p:txBody>
          <a:bodyPr rtlCol="0">
            <a:normAutofit/>
          </a:bodyPr>
          <a:lstStyle/>
          <a:p>
            <a:pPr algn="ctr"/>
            <a:r>
              <a:rPr lang="ru-RU" sz="2800" b="1" dirty="0">
                <a:solidFill>
                  <a:schemeClr val="accent2">
                    <a:lumMod val="50000"/>
                  </a:schemeClr>
                </a:solidFill>
              </a:rPr>
              <a:t>М</a:t>
            </a:r>
            <a:r>
              <a:rPr lang="ru-RU" sz="2800" b="1" i="0" dirty="0">
                <a:solidFill>
                  <a:schemeClr val="accent2">
                    <a:lumMod val="50000"/>
                  </a:schemeClr>
                </a:solidFill>
                <a:effectLst/>
              </a:rPr>
              <a:t>етоды, формы и условия социокультурного развития детей дошкольного возраста.</a:t>
            </a:r>
            <a:br>
              <a:rPr lang="ru-RU" sz="2800" b="1" i="0" dirty="0">
                <a:solidFill>
                  <a:schemeClr val="accent2">
                    <a:lumMod val="50000"/>
                  </a:schemeClr>
                </a:solidFill>
                <a:effectLst/>
              </a:rPr>
            </a:br>
            <a:r>
              <a:rPr lang="ru-RU" sz="28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endParaRPr lang="ru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graphicFrame>
        <p:nvGraphicFramePr>
          <p:cNvPr id="9" name="Схема 8">
            <a:extLst>
              <a:ext uri="{FF2B5EF4-FFF2-40B4-BE49-F238E27FC236}">
                <a16:creationId xmlns:a16="http://schemas.microsoft.com/office/drawing/2014/main" id="{F05A4CDE-224A-45E9-B681-0B45E050E5A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5808767"/>
              </p:ext>
            </p:extLst>
          </p:nvPr>
        </p:nvGraphicFramePr>
        <p:xfrm>
          <a:off x="2530550" y="1775637"/>
          <a:ext cx="7629450" cy="43626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Стрелка: вправо 10">
            <a:extLst>
              <a:ext uri="{FF2B5EF4-FFF2-40B4-BE49-F238E27FC236}">
                <a16:creationId xmlns:a16="http://schemas.microsoft.com/office/drawing/2014/main" id="{04BF498B-F385-49AE-8F91-530F8DF28986}"/>
              </a:ext>
            </a:extLst>
          </p:cNvPr>
          <p:cNvSpPr/>
          <p:nvPr/>
        </p:nvSpPr>
        <p:spPr>
          <a:xfrm>
            <a:off x="1818167" y="3956985"/>
            <a:ext cx="716752" cy="473828"/>
          </a:xfrm>
          <a:prstGeom prst="righ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: багетная рамка 12">
            <a:extLst>
              <a:ext uri="{FF2B5EF4-FFF2-40B4-BE49-F238E27FC236}">
                <a16:creationId xmlns:a16="http://schemas.microsoft.com/office/drawing/2014/main" id="{9ADB1C35-73A7-416E-9F30-BD03C185FBD3}"/>
              </a:ext>
            </a:extLst>
          </p:cNvPr>
          <p:cNvSpPr/>
          <p:nvPr/>
        </p:nvSpPr>
        <p:spPr>
          <a:xfrm>
            <a:off x="680484" y="2901014"/>
            <a:ext cx="1616149" cy="979869"/>
          </a:xfrm>
          <a:prstGeom prst="bevel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/>
              <a:t>Методы:</a:t>
            </a:r>
          </a:p>
        </p:txBody>
      </p:sp>
    </p:spTree>
    <p:extLst>
      <p:ext uri="{BB962C8B-B14F-4D97-AF65-F5344CB8AC3E}">
        <p14:creationId xmlns:p14="http://schemas.microsoft.com/office/powerpoint/2010/main" val="3020619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: багетная рамка 4">
            <a:extLst>
              <a:ext uri="{FF2B5EF4-FFF2-40B4-BE49-F238E27FC236}">
                <a16:creationId xmlns:a16="http://schemas.microsoft.com/office/drawing/2014/main" id="{0818F044-A4E3-4F06-AEAA-5FEAC6331157}"/>
              </a:ext>
            </a:extLst>
          </p:cNvPr>
          <p:cNvSpPr/>
          <p:nvPr/>
        </p:nvSpPr>
        <p:spPr>
          <a:xfrm>
            <a:off x="3944679" y="754912"/>
            <a:ext cx="3955312" cy="1828800"/>
          </a:xfrm>
          <a:prstGeom prst="bevel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Формы: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1351896-4C10-4CF4-AAEB-B693331F22D1}"/>
              </a:ext>
            </a:extLst>
          </p:cNvPr>
          <p:cNvSpPr txBox="1"/>
          <p:nvPr/>
        </p:nvSpPr>
        <p:spPr>
          <a:xfrm>
            <a:off x="1796902" y="3429000"/>
            <a:ext cx="829339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0" i="0" dirty="0">
                <a:solidFill>
                  <a:srgbClr val="000000"/>
                </a:solidFill>
                <a:effectLst/>
                <a:latin typeface="YS Text"/>
              </a:rPr>
              <a:t> </a:t>
            </a:r>
            <a:r>
              <a:rPr lang="ru-RU" b="0" i="0" dirty="0">
                <a:solidFill>
                  <a:srgbClr val="000000"/>
                </a:solidFill>
                <a:effectLst/>
              </a:rPr>
              <a:t>лектории, мастер-классы, творческие гостиные и мастерские; организуется просмотр видеофильмов; проводятся экскурсии в музеи, на выставки; фольклорные праздники, выставки детского творчества, экспериментирование, проектная деятельность ,секции, кружки, конкурсы, викторины, и т.д.</a:t>
            </a:r>
          </a:p>
        </p:txBody>
      </p:sp>
    </p:spTree>
    <p:extLst>
      <p:ext uri="{BB962C8B-B14F-4D97-AF65-F5344CB8AC3E}">
        <p14:creationId xmlns:p14="http://schemas.microsoft.com/office/powerpoint/2010/main" val="27167930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: багетная рамка 4">
            <a:extLst>
              <a:ext uri="{FF2B5EF4-FFF2-40B4-BE49-F238E27FC236}">
                <a16:creationId xmlns:a16="http://schemas.microsoft.com/office/drawing/2014/main" id="{0818F044-A4E3-4F06-AEAA-5FEAC6331157}"/>
              </a:ext>
            </a:extLst>
          </p:cNvPr>
          <p:cNvSpPr/>
          <p:nvPr/>
        </p:nvSpPr>
        <p:spPr>
          <a:xfrm>
            <a:off x="3944679" y="754912"/>
            <a:ext cx="3955312" cy="1828800"/>
          </a:xfrm>
          <a:prstGeom prst="bevel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Условия: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1351896-4C10-4CF4-AAEB-B693331F22D1}"/>
              </a:ext>
            </a:extLst>
          </p:cNvPr>
          <p:cNvSpPr txBox="1"/>
          <p:nvPr/>
        </p:nvSpPr>
        <p:spPr>
          <a:xfrm>
            <a:off x="1796902" y="3429000"/>
            <a:ext cx="829339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0" i="0" dirty="0">
                <a:solidFill>
                  <a:srgbClr val="000000"/>
                </a:solidFill>
                <a:effectLst/>
              </a:rPr>
              <a:t>привитие детям традиционных культурных эталонов, норм и правил поведения; создание предметно-развивающей среды; взаимодействие детского сада с родителями ребенка по социокультурному развитию детей дошкольного возраста; ознакомление детей с историей страны; обучение детей нормам</a:t>
            </a:r>
          </a:p>
          <a:p>
            <a:pPr algn="just"/>
            <a:r>
              <a:rPr lang="ru-RU" b="0" i="0" dirty="0">
                <a:solidFill>
                  <a:srgbClr val="000000"/>
                </a:solidFill>
                <a:effectLst/>
              </a:rPr>
              <a:t>межкультурного общения и т.д.</a:t>
            </a:r>
          </a:p>
          <a:p>
            <a:pPr algn="l"/>
            <a:endParaRPr lang="ru-RU" b="0" i="0" dirty="0">
              <a:solidFill>
                <a:srgbClr val="000000"/>
              </a:solidFill>
              <a:effectLst/>
              <a:latin typeface="YS Text"/>
            </a:endParaRPr>
          </a:p>
        </p:txBody>
      </p:sp>
    </p:spTree>
    <p:extLst>
      <p:ext uri="{BB962C8B-B14F-4D97-AF65-F5344CB8AC3E}">
        <p14:creationId xmlns:p14="http://schemas.microsoft.com/office/powerpoint/2010/main" val="1257700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A4919D0-F177-4BBA-9A0B-DBA69E2ED7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400209"/>
            <a:ext cx="10058400" cy="1371600"/>
          </a:xfrm>
        </p:spPr>
        <p:txBody>
          <a:bodyPr rtlCol="0">
            <a:noAutofit/>
          </a:bodyPr>
          <a:lstStyle/>
          <a:p>
            <a:pPr algn="ctr"/>
            <a:r>
              <a:rPr lang="ru-RU" sz="2800" b="1" dirty="0">
                <a:solidFill>
                  <a:schemeClr val="accent2">
                    <a:lumMod val="50000"/>
                  </a:schemeClr>
                </a:solidFill>
              </a:rPr>
              <a:t>П</a:t>
            </a:r>
            <a:r>
              <a:rPr lang="ru-RU" sz="2800" b="1" i="0" dirty="0">
                <a:solidFill>
                  <a:schemeClr val="accent2">
                    <a:lumMod val="50000"/>
                  </a:schemeClr>
                </a:solidFill>
                <a:effectLst/>
              </a:rPr>
              <a:t>рактика социокультурного развития детей дошкольного возраста в условиях дошкольной образовательной организации.</a:t>
            </a:r>
            <a:br>
              <a:rPr lang="ru-RU" sz="2800" b="1" i="0" dirty="0">
                <a:solidFill>
                  <a:schemeClr val="accent2">
                    <a:lumMod val="50000"/>
                  </a:schemeClr>
                </a:solidFill>
                <a:effectLst/>
              </a:rPr>
            </a:br>
            <a:r>
              <a:rPr lang="ru-RU" sz="28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endParaRPr lang="ru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0226DB0-9827-49A7-B8D2-4A5F97A39E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028" y="1236568"/>
            <a:ext cx="10823944" cy="3849624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buNone/>
            </a:pPr>
            <a:endParaRPr lang="ru-RU" sz="1400" b="0" i="0" dirty="0">
              <a:effectLst/>
              <a:latin typeface="+mj-lt"/>
              <a:cs typeface="Arial" panose="020B0604020202020204" pitchFamily="34" charset="0"/>
            </a:endParaRPr>
          </a:p>
          <a:p>
            <a:pPr algn="just"/>
            <a:r>
              <a:rPr lang="ru-RU" sz="4800" b="0" i="0" dirty="0">
                <a:solidFill>
                  <a:srgbClr val="000000"/>
                </a:solidFill>
                <a:effectLst/>
              </a:rPr>
              <a:t>Исследование проводилось на базе МАДОУ КВ «Детский сад № 4» г. </a:t>
            </a:r>
            <a:r>
              <a:rPr lang="ru-RU" sz="4800" dirty="0">
                <a:solidFill>
                  <a:srgbClr val="000000"/>
                </a:solidFill>
              </a:rPr>
              <a:t>Дзержинский Московской</a:t>
            </a:r>
            <a:r>
              <a:rPr lang="ru-RU" sz="4800" b="0" i="0" dirty="0">
                <a:solidFill>
                  <a:srgbClr val="000000"/>
                </a:solidFill>
                <a:effectLst/>
              </a:rPr>
              <a:t> области. В исследовании принимало участие 10 детей старшего дошкольного возраста.</a:t>
            </a:r>
          </a:p>
          <a:p>
            <a:pPr algn="just"/>
            <a:r>
              <a:rPr lang="ru-RU" sz="4800" b="0" i="0" dirty="0">
                <a:solidFill>
                  <a:srgbClr val="000000"/>
                </a:solidFill>
                <a:effectLst/>
              </a:rPr>
              <a:t>Актуальной задачей выступает подбор методов и средств для осуществления диагностики, в частности для изучения уровней развития представлений детей о родном городе, изучение педагогического процесса организации работы с детьми по развитию данных представлений в практике работы детского сада. С целью диагностики уровня развития представлений детей о родном городе у детей старшего дошкольного возраста применялись следующие методы: наблюдение, анализ содержания вопросов детей воспитателю, анализ детских рисунков, беседа с детьми.</a:t>
            </a:r>
          </a:p>
          <a:p>
            <a:pPr algn="just"/>
            <a:r>
              <a:rPr lang="ru-RU" sz="4800" b="0" i="0" dirty="0">
                <a:solidFill>
                  <a:srgbClr val="000000"/>
                </a:solidFill>
                <a:effectLst/>
              </a:rPr>
              <a:t> В исследовании были использованы следующие приемы.</a:t>
            </a:r>
          </a:p>
          <a:p>
            <a:pPr algn="just"/>
            <a:r>
              <a:rPr lang="ru-RU" sz="4800" b="0" i="0" dirty="0">
                <a:solidFill>
                  <a:srgbClr val="000000"/>
                </a:solidFill>
                <a:effectLst/>
              </a:rPr>
              <a:t>1 Индивидуальные беседы по вопросам (о названии страны, ее столицы, области и областном центре).</a:t>
            </a:r>
          </a:p>
          <a:p>
            <a:pPr algn="just"/>
            <a:r>
              <a:rPr lang="ru-RU" sz="4800" b="0" i="0" dirty="0">
                <a:solidFill>
                  <a:srgbClr val="000000"/>
                </a:solidFill>
                <a:effectLst/>
              </a:rPr>
              <a:t>2 Практические задания (игры «Где находится памятник?», «Найди свой флаг» и «Сложи герб»).</a:t>
            </a:r>
          </a:p>
          <a:p>
            <a:pPr algn="just"/>
            <a:r>
              <a:rPr lang="ru-RU" sz="4800" b="0" i="0" dirty="0">
                <a:solidFill>
                  <a:srgbClr val="000000"/>
                </a:solidFill>
                <a:effectLst/>
              </a:rPr>
              <a:t>3 Словесные задания (индивидуальные вопросы по теме: «Моя любимый Дзержинский»).</a:t>
            </a:r>
          </a:p>
          <a:p>
            <a:pPr algn="just"/>
            <a:r>
              <a:rPr lang="ru-RU" sz="4800" b="0" i="0" dirty="0">
                <a:solidFill>
                  <a:srgbClr val="000000"/>
                </a:solidFill>
                <a:effectLst/>
              </a:rPr>
              <a:t>- Беседы по картинкам, изображающим достопримечательные места родного города, посещение патриотического уголка, конкурс рисунков.</a:t>
            </a:r>
          </a:p>
          <a:p>
            <a:pPr algn="just"/>
            <a:r>
              <a:rPr lang="ru-RU" sz="4800" b="0" i="0" dirty="0">
                <a:solidFill>
                  <a:srgbClr val="000000"/>
                </a:solidFill>
                <a:effectLst/>
              </a:rPr>
              <a:t>- Анализ детских рисунков.</a:t>
            </a:r>
          </a:p>
          <a:p>
            <a:pPr algn="just"/>
            <a:r>
              <a:rPr lang="ru-RU" sz="4800" b="0" i="0" dirty="0">
                <a:solidFill>
                  <a:srgbClr val="000000"/>
                </a:solidFill>
                <a:effectLst/>
              </a:rPr>
              <a:t> Анализ полученных данных  показал, что большинство детей не знают особенностей своего города, его достопримечательностей.  Большинство детей исследуемой группы знает название своего родного города и улицы, на которой живут. Однако их знания не отличаются глубиной. Необходимо отметить и ту особенность, что примерно пятая часть детей путают город с областью, область со страной и городом, страну с городом. Это свидетельствует о не системности детских знаний, а также об отсутствии у детей некоторых конкретных представлений  Эти данные свидетельствуют о том, что воспитатели и родители формируют у детей абстрактные понятия, не наполняя их конкретными представлениями. Таким образом, в целом в группе преобладает средний уровень сформированности представлений о родном крае, городе и его достопримечательностях. Результаты проведенного исследования свидетельствуют о том, что у большинства детей интерес к родному краю является ситуативным, эпизодическим. Поэтому продолжение работы в этом направлении, способствующей эффективному воспитанию устойчивого интереса к родному краю, его достопримечательностям и формирование социокультурного развития у детей старшего дошкольного возраста представляется актуальной педагогической задачей.</a:t>
            </a:r>
          </a:p>
          <a:p>
            <a:pPr algn="just"/>
            <a:endParaRPr lang="ru-RU" sz="4800" b="0" i="0" dirty="0">
              <a:solidFill>
                <a:srgbClr val="000000"/>
              </a:solidFill>
              <a:effectLst/>
            </a:endParaRPr>
          </a:p>
          <a:p>
            <a:pPr algn="l"/>
            <a:r>
              <a:rPr lang="ru-RU" sz="4400" b="0" i="0" dirty="0">
                <a:solidFill>
                  <a:srgbClr val="000000"/>
                </a:solidFill>
                <a:effectLst/>
                <a:latin typeface="YS Text"/>
              </a:rPr>
              <a:t>.</a:t>
            </a:r>
          </a:p>
          <a:p>
            <a:pPr algn="l"/>
            <a:endParaRPr lang="ru-RU" sz="4000" b="0" i="0" dirty="0">
              <a:solidFill>
                <a:srgbClr val="000000"/>
              </a:solidFill>
              <a:effectLst/>
              <a:latin typeface="YS Text"/>
            </a:endParaRPr>
          </a:p>
          <a:p>
            <a:pPr algn="l"/>
            <a:endParaRPr lang="ru-RU" sz="3600" b="0" i="0" dirty="0">
              <a:solidFill>
                <a:srgbClr val="000000"/>
              </a:solidFill>
              <a:effectLst/>
              <a:latin typeface="YS Text"/>
            </a:endParaRPr>
          </a:p>
          <a:p>
            <a:pPr algn="just"/>
            <a:endParaRPr lang="ru-RU" sz="2900" b="0" i="0" dirty="0">
              <a:solidFill>
                <a:srgbClr val="000000"/>
              </a:solidFill>
              <a:effectLst/>
              <a:latin typeface="+mj-lt"/>
            </a:endParaRPr>
          </a:p>
          <a:p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30591785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авонVTI">
  <a:themeElements>
    <a:clrScheme name="FIVE">
      <a:dk1>
        <a:sysClr val="windowText" lastClr="000000"/>
      </a:dk1>
      <a:lt1>
        <a:sysClr val="window" lastClr="FFFFFF"/>
      </a:lt1>
      <a:dk2>
        <a:srgbClr val="505046"/>
      </a:dk2>
      <a:lt2>
        <a:srgbClr val="F5F6F4"/>
      </a:lt2>
      <a:accent1>
        <a:srgbClr val="57903F"/>
      </a:accent1>
      <a:accent2>
        <a:srgbClr val="F03F2B"/>
      </a:accent2>
      <a:accent3>
        <a:srgbClr val="3488A0"/>
      </a:accent3>
      <a:accent4>
        <a:srgbClr val="F8D22F"/>
      </a:accent4>
      <a:accent5>
        <a:srgbClr val="5CC6D6"/>
      </a:accent5>
      <a:accent6>
        <a:srgbClr val="B8D233"/>
      </a:accent6>
      <a:hlink>
        <a:srgbClr val="00B0F0"/>
      </a:hlink>
      <a:folHlink>
        <a:srgbClr val="B2B2B2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41798989_TF78438558" id="{9E57F44F-DA93-4254-91DF-B1426C3EFFA1}" vid="{65451059-DDF1-4B5B-9523-2E5E61368425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{68BFCF97-A7DF-47E6-8FC4-E14AE4CD44C6}tf78438558_win32</Template>
  <TotalTime>339</TotalTime>
  <Words>2110</Words>
  <Application>Microsoft Office PowerPoint</Application>
  <PresentationFormat>Широкоэкранный</PresentationFormat>
  <Paragraphs>129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Calibri</vt:lpstr>
      <vt:lpstr>Century Gothic</vt:lpstr>
      <vt:lpstr>Garamond</vt:lpstr>
      <vt:lpstr>YS Text</vt:lpstr>
      <vt:lpstr>СавонVTI</vt:lpstr>
      <vt:lpstr> Проект «социокультурное развитие дошкольников»</vt:lpstr>
      <vt:lpstr>Цель проекта: Разработать рекомендации по социокультурному развитию детей дошкольного возраста в условиях ДОУ . Дать рефлексивную оценку культурно-просветительской практики.</vt:lpstr>
      <vt:lpstr> Сущность понятия «социокультурное развитие» на основе анализа психолого-педагогической литературы </vt:lpstr>
      <vt:lpstr>Особенности социокультурного развития детей дошкольного возраста  </vt:lpstr>
      <vt:lpstr> Компоненты социокультурного развития детей дошкольного возраста  </vt:lpstr>
      <vt:lpstr>Методы, формы и условия социокультурного развития детей дошкольного возраста.  </vt:lpstr>
      <vt:lpstr>Презентация PowerPoint</vt:lpstr>
      <vt:lpstr>Презентация PowerPoint</vt:lpstr>
      <vt:lpstr>Практика социокультурного развития детей дошкольного возраста в условиях дошкольной образовательной организации.  </vt:lpstr>
      <vt:lpstr>Оценка личностного отношения к социокультурному развитию подрастающего поколения </vt:lpstr>
      <vt:lpstr>Рекомендации по социокультурному развитию детей дошкольного возраста в дошкольной образовательной организации  </vt:lpstr>
      <vt:lpstr>Рекомендации по социокультурному развитию детей дошкольного возраста в дошкольной образовательной организации  </vt:lpstr>
      <vt:lpstr> Вывод:  </vt:lpstr>
      <vt:lpstr>Спасибо за внимание!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Заголовок Lorem Ipsum</dc:title>
  <dc:creator>Пользователь</dc:creator>
  <cp:lastModifiedBy>Пользователь</cp:lastModifiedBy>
  <cp:revision>17</cp:revision>
  <dcterms:created xsi:type="dcterms:W3CDTF">2021-09-01T08:55:17Z</dcterms:created>
  <dcterms:modified xsi:type="dcterms:W3CDTF">2021-11-28T09:27:46Z</dcterms:modified>
</cp:coreProperties>
</file>