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www.51pptmoban.com/d/file/2012/08/06/39b0e8e5bc1f62df319cf75e8fea8421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957" cy="688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-fotki.yandex.ru/get/6521/23869276.8a/0_9530c_1400c266_ori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100" y="4725144"/>
            <a:ext cx="2022728" cy="217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filed15-29.my.mail.ru/pic?url=http%3A%2F%2Fimg-fotki.yandex.ru%2Fget%2F4420%2F136487634.e%2F0_6d8a8_82d8dec3_L.jpg&amp;mw=&amp;mh=&amp;sig=c085f0a851d053c56fcedd750c9f15a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5916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9325/27302857.12ed/0_fac85_12397068_L.png" TargetMode="External"/><Relationship Id="rId3" Type="http://schemas.openxmlformats.org/officeDocument/2006/relationships/hyperlink" Target="https://img-fotki.yandex.ru/get/6521/23869276.8a/0_9530c_1400c266_orig" TargetMode="External"/><Relationship Id="rId7" Type="http://schemas.openxmlformats.org/officeDocument/2006/relationships/hyperlink" Target="https://i62.servimg.com/u/f62/16/92/44/85/718110.gif" TargetMode="External"/><Relationship Id="rId12" Type="http://schemas.openxmlformats.org/officeDocument/2006/relationships/hyperlink" Target="https://nf-sch4.edumsko.ru/uploads/2000/1444/section/218675/6767888.gif" TargetMode="External"/><Relationship Id="rId2" Type="http://schemas.openxmlformats.org/officeDocument/2006/relationships/hyperlink" Target="http://www.51pptmoban.com/d/file/2012/08/06/39b0e8e5bc1f62df319cf75e8fea842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ycast.ru/uploads/2018/05/04/25170473.gif" TargetMode="External"/><Relationship Id="rId11" Type="http://schemas.openxmlformats.org/officeDocument/2006/relationships/hyperlink" Target="https://1.bp.blogspot.com/-Ny1jKBlfgHs/WLAwm6z84UI/AAAAAAAADeE/RyuC6I5B52gtf6mlGePhlAhg9pVeFkzIQCLcB/s1600/logo_topo_enfeites_carnaval.gif" TargetMode="External"/><Relationship Id="rId5" Type="http://schemas.openxmlformats.org/officeDocument/2006/relationships/hyperlink" Target="https://filed15-29.my.mail.ru/pic?url=http://img-fotki.yandex.ru/get/4420/136487634.e/0_6d8a8_82d8dec3_L.jpg&amp;mw=&amp;mh=&amp;sig=c085f0a851d053c56fcedd750c9f15a1" TargetMode="External"/><Relationship Id="rId10" Type="http://schemas.openxmlformats.org/officeDocument/2006/relationships/hyperlink" Target="http://www.playcast.ru/uploads/2014/12/16/11124747.png" TargetMode="External"/><Relationship Id="rId4" Type="http://schemas.openxmlformats.org/officeDocument/2006/relationships/hyperlink" Target="http://kartinki-vernisazh.ru/_ph/790/2/983444804.png" TargetMode="External"/><Relationship Id="rId9" Type="http://schemas.openxmlformats.org/officeDocument/2006/relationships/hyperlink" Target="http://www.rosalbacorallo.it/coriandoli-animati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Волшебные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новогодние слова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472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Интернет-источники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www.51pptmoban.com/d/file/2012/08/06/39b0e8e5bc1f62df319cf75e8fea8421.jpg</a:t>
            </a:r>
            <a:endParaRPr lang="ru-RU" sz="1800" dirty="0" smtClean="0"/>
          </a:p>
          <a:p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img-fotki.yandex.ru/get/6521/23869276.8a/0_9530c_1400c266_orig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http://kartinki-vernisazh.ru/_</a:t>
            </a:r>
            <a:r>
              <a:rPr lang="en-US" sz="1800" dirty="0" smtClean="0">
                <a:hlinkClick r:id="rId4"/>
              </a:rPr>
              <a:t>ph/790/2/983444804.png</a:t>
            </a:r>
            <a:endParaRPr lang="ru-RU" sz="1800" dirty="0" smtClean="0"/>
          </a:p>
          <a:p>
            <a:r>
              <a:rPr lang="en-US" sz="1800" dirty="0">
                <a:hlinkClick r:id="rId5"/>
              </a:rPr>
              <a:t>https://filed15-29.my.mail.ru/pic?url=http%3A%2F%2Fimg-fotki.yandex.ru%2Fget%2F4420%2F136487634.e%2F0_6d8a8_82d8dec3_L.jpg&amp;mw=&amp;mh=&amp;</a:t>
            </a:r>
            <a:r>
              <a:rPr lang="en-US" sz="1800" dirty="0" smtClean="0">
                <a:hlinkClick r:id="rId5"/>
              </a:rPr>
              <a:t>sig=c085f0a851d053c56fcedd750c9f15a1</a:t>
            </a:r>
            <a:endParaRPr lang="ru-RU" sz="1800" dirty="0" smtClean="0"/>
          </a:p>
          <a:p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www.playcast.ru/uploads/2018/05/04/25170473.gif</a:t>
            </a:r>
            <a:endParaRPr lang="ru-RU" sz="1800" dirty="0" smtClean="0"/>
          </a:p>
          <a:p>
            <a:r>
              <a:rPr lang="en-US" sz="1800" dirty="0">
                <a:hlinkClick r:id="rId7"/>
              </a:rPr>
              <a:t>https://</a:t>
            </a:r>
            <a:r>
              <a:rPr lang="en-US" sz="1800" dirty="0" smtClean="0">
                <a:hlinkClick r:id="rId7"/>
              </a:rPr>
              <a:t>i62.servimg.com/u/f62/16/92/44/85/718110.gif</a:t>
            </a:r>
            <a:endParaRPr lang="ru-RU" sz="1800" dirty="0" smtClean="0"/>
          </a:p>
          <a:p>
            <a:r>
              <a:rPr lang="en-US" sz="1800" dirty="0">
                <a:hlinkClick r:id="rId8"/>
              </a:rPr>
              <a:t>http://</a:t>
            </a:r>
            <a:r>
              <a:rPr lang="en-US" sz="1800" dirty="0" smtClean="0">
                <a:hlinkClick r:id="rId8"/>
              </a:rPr>
              <a:t>img-fotki.yandex.ru/get/9325/27302857.12ed/0_fac85_12397068_L.png</a:t>
            </a:r>
            <a:endParaRPr lang="ru-RU" sz="1800" dirty="0" smtClean="0"/>
          </a:p>
          <a:p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www.rosalbacorallo.it/coriandoli-animati.gif</a:t>
            </a:r>
            <a:endParaRPr lang="ru-RU" sz="1800" dirty="0" smtClean="0"/>
          </a:p>
          <a:p>
            <a:r>
              <a:rPr lang="en-US" sz="1800" dirty="0">
                <a:hlinkClick r:id="rId10"/>
              </a:rPr>
              <a:t>http://</a:t>
            </a:r>
            <a:r>
              <a:rPr lang="en-US" sz="1800" dirty="0" smtClean="0">
                <a:hlinkClick r:id="rId10"/>
              </a:rPr>
              <a:t>www.playcast.ru/uploads/2014/12/16/11124747.png</a:t>
            </a:r>
            <a:endParaRPr lang="ru-RU" sz="1800" dirty="0" smtClean="0"/>
          </a:p>
          <a:p>
            <a:r>
              <a:rPr lang="en-US" sz="1800" dirty="0">
                <a:hlinkClick r:id="rId11"/>
              </a:rPr>
              <a:t>https://1.bp.blogspot.com/-</a:t>
            </a:r>
            <a:r>
              <a:rPr lang="en-US" sz="1800" dirty="0" smtClean="0">
                <a:hlinkClick r:id="rId11"/>
              </a:rPr>
              <a:t>Ny1jKBlfgHs/WLAwm6z84UI/AAAAAAAADeE/RyuC6I5B52gtf6mlGePhlAhg9pVeFkzIQCLcB/s1600/logo_topo_enfeites_carnaval.gif</a:t>
            </a:r>
            <a:endParaRPr lang="ru-RU" sz="1800" dirty="0" smtClean="0"/>
          </a:p>
          <a:p>
            <a:r>
              <a:rPr lang="en-US" sz="1800" dirty="0">
                <a:hlinkClick r:id="rId12"/>
              </a:rPr>
              <a:t>https://</a:t>
            </a:r>
            <a:r>
              <a:rPr lang="en-US" sz="1800" dirty="0" smtClean="0">
                <a:hlinkClick r:id="rId12"/>
              </a:rPr>
              <a:t>nf-sch4.edumsko.ru/uploads/2000/1444/section/218675/6767888.gif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4350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8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Гирлянда</a:t>
            </a:r>
            <a:r>
              <a:rPr lang="ru-RU" sz="2800" b="1" i="1" dirty="0">
                <a:solidFill>
                  <a:srgbClr val="C00000"/>
                </a:solidFill>
              </a:rPr>
              <a:t> – </a:t>
            </a: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это </a:t>
            </a:r>
            <a:r>
              <a:rPr lang="ru-RU" sz="2800" b="1" i="1" dirty="0">
                <a:solidFill>
                  <a:srgbClr val="C00000"/>
                </a:solidFill>
              </a:rPr>
              <a:t>слово пришло к нам из французского языка, а </a:t>
            </a:r>
            <a:r>
              <a:rPr lang="ru-RU" sz="2800" b="1" i="1" dirty="0" smtClean="0">
                <a:solidFill>
                  <a:srgbClr val="C00000"/>
                </a:solidFill>
              </a:rPr>
              <a:t>французы, </a:t>
            </a:r>
            <a:r>
              <a:rPr lang="ru-RU" sz="2800" b="1" i="1" dirty="0">
                <a:solidFill>
                  <a:srgbClr val="C00000"/>
                </a:solidFill>
              </a:rPr>
              <a:t>в свою очередь, позаимствовали его из латыни. </a:t>
            </a:r>
            <a:r>
              <a:rPr lang="ru-RU" sz="2800" b="1" i="1" dirty="0" err="1">
                <a:solidFill>
                  <a:srgbClr val="C00000"/>
                </a:solidFill>
              </a:rPr>
              <a:t>Guirlande</a:t>
            </a:r>
            <a:r>
              <a:rPr lang="ru-RU" sz="2800" b="1" i="1" dirty="0">
                <a:solidFill>
                  <a:srgbClr val="C00000"/>
                </a:solidFill>
              </a:rPr>
              <a:t> – это сплетенные ленты, цветы и листья, предназначенные для украшения домов и праздничного декора улиц.</a:t>
            </a:r>
          </a:p>
        </p:txBody>
      </p:sp>
      <p:pic>
        <p:nvPicPr>
          <p:cNvPr id="3074" name="Picture 2" descr="https://i62.servimg.com/u/f62/16/92/44/85/7181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4196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16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Ёлка</a:t>
            </a:r>
            <a:r>
              <a:rPr lang="ru-RU" b="1" i="1" dirty="0">
                <a:solidFill>
                  <a:srgbClr val="C00000"/>
                </a:solidFill>
              </a:rPr>
              <a:t> – </a:t>
            </a:r>
            <a:r>
              <a:rPr lang="ru-RU" b="1" i="1" dirty="0" smtClean="0">
                <a:solidFill>
                  <a:srgbClr val="C00000"/>
                </a:solidFill>
              </a:rPr>
              <a:t> слово </a:t>
            </a:r>
            <a:r>
              <a:rPr lang="ru-RU" b="1" i="1" dirty="0">
                <a:solidFill>
                  <a:srgbClr val="C00000"/>
                </a:solidFill>
              </a:rPr>
              <a:t>общеславянского происхождения – «</a:t>
            </a:r>
            <a:r>
              <a:rPr lang="ru-RU" b="1" i="1" dirty="0" err="1">
                <a:solidFill>
                  <a:srgbClr val="C00000"/>
                </a:solidFill>
              </a:rPr>
              <a:t>jedle</a:t>
            </a:r>
            <a:r>
              <a:rPr lang="ru-RU" b="1" i="1" dirty="0">
                <a:solidFill>
                  <a:srgbClr val="C00000"/>
                </a:solidFill>
              </a:rPr>
              <a:t>» означает острый, колючий. В русском языке слово используется примерно с XI века. То есть дерево с острыми иглами, в других языках слово тоже имеется и оно очень созвучно с русским «ель»: например, в украинском «</a:t>
            </a:r>
            <a:r>
              <a:rPr lang="ru-RU" b="1" i="1" dirty="0" err="1">
                <a:solidFill>
                  <a:srgbClr val="C00000"/>
                </a:solidFill>
              </a:rPr>
              <a:t>iль</a:t>
            </a:r>
            <a:r>
              <a:rPr lang="ru-RU" b="1" i="1" dirty="0">
                <a:solidFill>
                  <a:srgbClr val="C00000"/>
                </a:solidFill>
              </a:rPr>
              <a:t>», в болгарском языке – «ела». </a:t>
            </a:r>
          </a:p>
        </p:txBody>
      </p:sp>
    </p:spTree>
    <p:extLst>
      <p:ext uri="{BB962C8B-B14F-4D97-AF65-F5344CB8AC3E}">
        <p14:creationId xmlns:p14="http://schemas.microsoft.com/office/powerpoint/2010/main" xmlns="" val="42899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07524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Только в </a:t>
            </a:r>
            <a:r>
              <a:rPr lang="ru-RU" b="1" i="1" dirty="0">
                <a:solidFill>
                  <a:srgbClr val="C00000"/>
                </a:solidFill>
              </a:rPr>
              <a:t>1704 году, по указу императора Петра I, </a:t>
            </a:r>
            <a:r>
              <a:rPr lang="ru-RU" b="1" i="1" dirty="0" smtClean="0">
                <a:solidFill>
                  <a:srgbClr val="C00000"/>
                </a:solidFill>
              </a:rPr>
              <a:t>ёлки </a:t>
            </a:r>
            <a:r>
              <a:rPr lang="ru-RU" b="1" i="1" dirty="0">
                <a:solidFill>
                  <a:srgbClr val="C00000"/>
                </a:solidFill>
              </a:rPr>
              <a:t>стали украшать в качестве новогоднего символа. Эту традицию Петр позаимствовал у европейцев.</a:t>
            </a: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s://nf-sch4.edumsko.ru/uploads/2000/1444/section/218675/676788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6884"/>
            <a:ext cx="2592287" cy="38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58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07524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Карнавал – это латинское слово </a:t>
            </a:r>
            <a:r>
              <a:rPr lang="ru-RU" sz="2800" b="1" i="1" dirty="0" err="1">
                <a:solidFill>
                  <a:srgbClr val="C00000"/>
                </a:solidFill>
              </a:rPr>
              <a:t>carnem</a:t>
            </a:r>
            <a:r>
              <a:rPr lang="ru-RU" sz="2800" b="1" i="1" dirty="0">
                <a:solidFill>
                  <a:srgbClr val="C00000"/>
                </a:solidFill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</a:rPr>
              <a:t>levare</a:t>
            </a:r>
            <a:r>
              <a:rPr lang="ru-RU" sz="2800" b="1" i="1" dirty="0" smtClean="0">
                <a:solidFill>
                  <a:srgbClr val="C00000"/>
                </a:solidFill>
              </a:rPr>
              <a:t>, </a:t>
            </a:r>
            <a:r>
              <a:rPr lang="ru-RU" sz="2800" b="1" i="1" dirty="0">
                <a:solidFill>
                  <a:srgbClr val="C00000"/>
                </a:solidFill>
              </a:rPr>
              <a:t>переводится как «лишение мяса». Карнавалом назывался последний день пред постом у древних римлян. В этот день люди делали угощения и разные вкусности из мяса, </a:t>
            </a:r>
            <a:r>
              <a:rPr lang="ru-RU" sz="2800" b="1" i="1" dirty="0" smtClean="0">
                <a:solidFill>
                  <a:srgbClr val="C00000"/>
                </a:solidFill>
              </a:rPr>
              <a:t>т.к. завтра </a:t>
            </a:r>
            <a:r>
              <a:rPr lang="ru-RU" sz="2800" b="1" i="1" dirty="0">
                <a:solidFill>
                  <a:srgbClr val="C00000"/>
                </a:solidFill>
              </a:rPr>
              <a:t>от него нужно было отказаться. Французы заимствовали слово в XVIII веке. Сейчас карнавалом называют яркий костюмированный праздник.</a:t>
            </a:r>
          </a:p>
        </p:txBody>
      </p:sp>
      <p:pic>
        <p:nvPicPr>
          <p:cNvPr id="7170" name="Picture 2" descr="https://1.bp.blogspot.com/-Ny1jKBlfgHs/WLAwm6z84UI/AAAAAAAADeE/RyuC6I5B52gtf6mlGePhlAhg9pVeFkzIQCLcB/s1600/logo_topo_enfeites_carnaval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6624736" cy="129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45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Конфетти</a:t>
            </a:r>
            <a:r>
              <a:rPr lang="ru-RU" sz="2800" b="1" i="1" dirty="0">
                <a:solidFill>
                  <a:srgbClr val="C00000"/>
                </a:solidFill>
              </a:rPr>
              <a:t> – это слово итальянского происхождения, образовано от множественного числа </a:t>
            </a:r>
            <a:r>
              <a:rPr lang="ru-RU" sz="2800" b="1" i="1" dirty="0" err="1">
                <a:solidFill>
                  <a:srgbClr val="C00000"/>
                </a:solidFill>
              </a:rPr>
              <a:t>confetta</a:t>
            </a:r>
            <a:r>
              <a:rPr lang="ru-RU" sz="2800" b="1" i="1" dirty="0">
                <a:solidFill>
                  <a:srgbClr val="C00000"/>
                </a:solidFill>
              </a:rPr>
              <a:t>. Восходит к древней традиции разбрасывания маленьких сладостей во время праздников. Со временем настоящие конфетки были заменены на разноцветные бумажки и </a:t>
            </a:r>
            <a:r>
              <a:rPr lang="ru-RU" sz="2800" b="1" i="1" dirty="0" err="1">
                <a:solidFill>
                  <a:srgbClr val="C00000"/>
                </a:solidFill>
              </a:rPr>
              <a:t>блестяшки</a:t>
            </a:r>
            <a:r>
              <a:rPr lang="ru-RU" sz="2800" b="1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5122" name="Picture 2" descr="http://www.rosalbacorallo.it/coriandoli-animat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1584176" cy="13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rosalbacorallo.it/coriandoli-animat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8067" y="183067"/>
            <a:ext cx="1584176" cy="13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osalbacorallo.it/coriandoli-animat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2243" y="177494"/>
            <a:ext cx="1584176" cy="13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59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147248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Куранты – </a:t>
            </a:r>
            <a:r>
              <a:rPr lang="ru-RU" sz="2800" b="1" i="1" dirty="0" smtClean="0">
                <a:solidFill>
                  <a:srgbClr val="C00000"/>
                </a:solidFill>
              </a:rPr>
              <a:t> часы </a:t>
            </a:r>
            <a:r>
              <a:rPr lang="ru-RU" sz="2800" b="1" i="1" dirty="0">
                <a:solidFill>
                  <a:srgbClr val="C00000"/>
                </a:solidFill>
              </a:rPr>
              <a:t>со звоном. </a:t>
            </a:r>
            <a:r>
              <a:rPr lang="ru-RU" sz="2800" b="1" i="1" dirty="0" smtClean="0">
                <a:solidFill>
                  <a:srgbClr val="C00000"/>
                </a:solidFill>
              </a:rPr>
              <a:t>В других </a:t>
            </a:r>
            <a:r>
              <a:rPr lang="ru-RU" sz="2800" b="1" i="1" dirty="0">
                <a:solidFill>
                  <a:srgbClr val="C00000"/>
                </a:solidFill>
              </a:rPr>
              <a:t>языках слова «куранты» 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нет, </a:t>
            </a:r>
            <a:r>
              <a:rPr lang="ru-RU" sz="2800" b="1" i="1" dirty="0" smtClean="0">
                <a:solidFill>
                  <a:srgbClr val="C00000"/>
                </a:solidFill>
              </a:rPr>
              <a:t>есть просто </a:t>
            </a:r>
            <a:r>
              <a:rPr lang="ru-RU" sz="2800" b="1" i="1" dirty="0">
                <a:solidFill>
                  <a:srgbClr val="C00000"/>
                </a:solidFill>
              </a:rPr>
              <a:t>«часы с боем», «часы с колоколами</a:t>
            </a:r>
            <a:r>
              <a:rPr lang="ru-RU" sz="2800" b="1" i="1" dirty="0" smtClean="0">
                <a:solidFill>
                  <a:srgbClr val="C00000"/>
                </a:solidFill>
              </a:rPr>
              <a:t>». </a:t>
            </a:r>
            <a:r>
              <a:rPr lang="ru-RU" sz="2800" b="1" i="1" dirty="0">
                <a:solidFill>
                  <a:srgbClr val="C00000"/>
                </a:solidFill>
              </a:rPr>
              <a:t>Сначала и в русском языке употреблялось только «колокольные часы». Но уже в 1821 году стала использоваться формулировка «</a:t>
            </a:r>
            <a:r>
              <a:rPr lang="ru-RU" sz="2800" b="1" i="1" dirty="0" err="1">
                <a:solidFill>
                  <a:srgbClr val="C00000"/>
                </a:solidFill>
              </a:rPr>
              <a:t>курантные</a:t>
            </a:r>
            <a:r>
              <a:rPr lang="ru-RU" sz="2800" b="1" i="1" dirty="0">
                <a:solidFill>
                  <a:srgbClr val="C00000"/>
                </a:solidFill>
              </a:rPr>
              <a:t> часы», а слово куранты созвучно с наименованием танца «</a:t>
            </a:r>
            <a:r>
              <a:rPr lang="ru-RU" sz="2800" b="1" i="1" dirty="0" smtClean="0">
                <a:solidFill>
                  <a:srgbClr val="C00000"/>
                </a:solidFill>
              </a:rPr>
              <a:t>курант».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www.playcast.ru/uploads/2014/12/16/111247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2160240" cy="318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28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Серпантин - слово заимствовано из французского, а означает «змея».</a:t>
            </a:r>
          </a:p>
        </p:txBody>
      </p:sp>
      <p:pic>
        <p:nvPicPr>
          <p:cNvPr id="4098" name="Picture 2" descr="http://img-fotki.yandex.ru/get/9325/27302857.12ed/0_fac85_12397068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-fotki.yandex.ru/get/9325/27302857.12ed/0_fac85_12397068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40961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23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laycast.ru/uploads/2018/05/04/251704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47625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Фейерверк – слово пришло к нам из немецкого языка, где «</a:t>
            </a:r>
            <a:r>
              <a:rPr lang="ru-RU" b="1" i="1" dirty="0" err="1">
                <a:solidFill>
                  <a:srgbClr val="C00000"/>
                </a:solidFill>
              </a:rPr>
              <a:t>feuer</a:t>
            </a:r>
            <a:r>
              <a:rPr lang="ru-RU" b="1" i="1" dirty="0">
                <a:solidFill>
                  <a:srgbClr val="C00000"/>
                </a:solidFill>
              </a:rPr>
              <a:t>» - это огонь, а «</a:t>
            </a:r>
            <a:r>
              <a:rPr lang="ru-RU" b="1" i="1" dirty="0" err="1">
                <a:solidFill>
                  <a:srgbClr val="C00000"/>
                </a:solidFill>
              </a:rPr>
              <a:t>werk</a:t>
            </a:r>
            <a:r>
              <a:rPr lang="ru-RU" b="1" i="1" dirty="0">
                <a:solidFill>
                  <a:srgbClr val="C00000"/>
                </a:solidFill>
              </a:rPr>
              <a:t>» - «творение», «работа»: в буквальном смысле произведение из огня.</a:t>
            </a:r>
          </a:p>
        </p:txBody>
      </p:sp>
    </p:spTree>
    <p:extLst>
      <p:ext uri="{BB962C8B-B14F-4D97-AF65-F5344CB8AC3E}">
        <p14:creationId xmlns:p14="http://schemas.microsoft.com/office/powerpoint/2010/main" xmlns="" val="5468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76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Волшебные  новогодние слова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Интернет-источники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«С Новым годом!»</dc:title>
  <dc:creator>user</dc:creator>
  <cp:lastModifiedBy>Дом</cp:lastModifiedBy>
  <cp:revision>7</cp:revision>
  <dcterms:created xsi:type="dcterms:W3CDTF">2018-12-18T19:05:20Z</dcterms:created>
  <dcterms:modified xsi:type="dcterms:W3CDTF">2020-10-27T04:43:01Z</dcterms:modified>
</cp:coreProperties>
</file>