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321" r:id="rId2"/>
    <p:sldId id="323" r:id="rId3"/>
    <p:sldId id="331" r:id="rId4"/>
    <p:sldId id="324" r:id="rId5"/>
    <p:sldId id="322" r:id="rId6"/>
    <p:sldId id="325" r:id="rId7"/>
    <p:sldId id="326" r:id="rId8"/>
    <p:sldId id="327" r:id="rId9"/>
    <p:sldId id="329" r:id="rId10"/>
    <p:sldId id="330" r:id="rId11"/>
    <p:sldId id="335" r:id="rId12"/>
    <p:sldId id="333" r:id="rId13"/>
    <p:sldId id="347" r:id="rId14"/>
    <p:sldId id="336" r:id="rId15"/>
    <p:sldId id="348" r:id="rId16"/>
    <p:sldId id="338" r:id="rId17"/>
    <p:sldId id="340" r:id="rId18"/>
    <p:sldId id="358" r:id="rId19"/>
    <p:sldId id="341" r:id="rId20"/>
    <p:sldId id="342" r:id="rId21"/>
    <p:sldId id="356" r:id="rId22"/>
    <p:sldId id="343" r:id="rId23"/>
    <p:sldId id="344" r:id="rId24"/>
    <p:sldId id="346" r:id="rId25"/>
    <p:sldId id="345" r:id="rId26"/>
    <p:sldId id="359" r:id="rId27"/>
    <p:sldId id="360" r:id="rId28"/>
    <p:sldId id="361" r:id="rId29"/>
    <p:sldId id="362" r:id="rId30"/>
    <p:sldId id="363" r:id="rId31"/>
    <p:sldId id="364" r:id="rId32"/>
    <p:sldId id="351" r:id="rId33"/>
    <p:sldId id="352" r:id="rId34"/>
    <p:sldId id="354" r:id="rId35"/>
    <p:sldId id="355" r:id="rId3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CCFF"/>
    <a:srgbClr val="CCFFFF"/>
    <a:srgbClr val="CCECFF"/>
    <a:srgbClr val="000099"/>
    <a:srgbClr val="3399FF"/>
    <a:srgbClr val="0066F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1" autoAdjust="0"/>
    <p:restoredTop sz="94660"/>
  </p:normalViewPr>
  <p:slideViewPr>
    <p:cSldViewPr>
      <p:cViewPr>
        <p:scale>
          <a:sx n="50" d="100"/>
          <a:sy n="50" d="100"/>
        </p:scale>
        <p:origin x="-1542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ChangeAspect="1"/>
          </p:cNvGrpSpPr>
          <p:nvPr/>
        </p:nvGrpSpPr>
        <p:grpSpPr bwMode="auto">
          <a:xfrm>
            <a:off x="0" y="0"/>
            <a:ext cx="9144000" cy="6846888"/>
            <a:chOff x="2308" y="1895"/>
            <a:chExt cx="1144" cy="962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308" y="1895"/>
              <a:ext cx="1144" cy="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2485" y="2042"/>
              <a:ext cx="967" cy="801"/>
            </a:xfrm>
            <a:custGeom>
              <a:avLst/>
              <a:gdLst/>
              <a:ahLst/>
              <a:cxnLst>
                <a:cxn ang="0">
                  <a:pos x="1611" y="1506"/>
                </a:cxn>
                <a:cxn ang="0">
                  <a:pos x="1663" y="1498"/>
                </a:cxn>
                <a:cxn ang="0">
                  <a:pos x="1712" y="1481"/>
                </a:cxn>
                <a:cxn ang="0">
                  <a:pos x="1755" y="1456"/>
                </a:cxn>
                <a:cxn ang="0">
                  <a:pos x="1793" y="1423"/>
                </a:cxn>
                <a:cxn ang="0">
                  <a:pos x="1825" y="1384"/>
                </a:cxn>
                <a:cxn ang="0">
                  <a:pos x="1849" y="1339"/>
                </a:cxn>
                <a:cxn ang="0">
                  <a:pos x="1864" y="1289"/>
                </a:cxn>
                <a:cxn ang="0">
                  <a:pos x="1868" y="1236"/>
                </a:cxn>
                <a:cxn ang="0">
                  <a:pos x="1868" y="1222"/>
                </a:cxn>
                <a:cxn ang="0">
                  <a:pos x="1867" y="1209"/>
                </a:cxn>
                <a:cxn ang="0">
                  <a:pos x="1934" y="175"/>
                </a:cxn>
                <a:cxn ang="0">
                  <a:pos x="1932" y="162"/>
                </a:cxn>
                <a:cxn ang="0">
                  <a:pos x="1929" y="138"/>
                </a:cxn>
                <a:cxn ang="0">
                  <a:pos x="1914" y="118"/>
                </a:cxn>
                <a:cxn ang="0">
                  <a:pos x="1889" y="104"/>
                </a:cxn>
                <a:cxn ang="0">
                  <a:pos x="1860" y="95"/>
                </a:cxn>
                <a:cxn ang="0">
                  <a:pos x="1831" y="89"/>
                </a:cxn>
                <a:cxn ang="0">
                  <a:pos x="1815" y="87"/>
                </a:cxn>
                <a:cxn ang="0">
                  <a:pos x="1810" y="86"/>
                </a:cxn>
                <a:cxn ang="0">
                  <a:pos x="251" y="0"/>
                </a:cxn>
                <a:cxn ang="0">
                  <a:pos x="201" y="1"/>
                </a:cxn>
                <a:cxn ang="0">
                  <a:pos x="155" y="12"/>
                </a:cxn>
                <a:cxn ang="0">
                  <a:pos x="111" y="33"/>
                </a:cxn>
                <a:cxn ang="0">
                  <a:pos x="73" y="63"/>
                </a:cxn>
                <a:cxn ang="0">
                  <a:pos x="41" y="100"/>
                </a:cxn>
                <a:cxn ang="0">
                  <a:pos x="18" y="141"/>
                </a:cxn>
                <a:cxn ang="0">
                  <a:pos x="4" y="187"/>
                </a:cxn>
                <a:cxn ang="0">
                  <a:pos x="0" y="236"/>
                </a:cxn>
                <a:cxn ang="0">
                  <a:pos x="67" y="1354"/>
                </a:cxn>
                <a:cxn ang="0">
                  <a:pos x="63" y="1378"/>
                </a:cxn>
                <a:cxn ang="0">
                  <a:pos x="63" y="1392"/>
                </a:cxn>
                <a:cxn ang="0">
                  <a:pos x="65" y="1427"/>
                </a:cxn>
                <a:cxn ang="0">
                  <a:pos x="78" y="1484"/>
                </a:cxn>
                <a:cxn ang="0">
                  <a:pos x="103" y="1537"/>
                </a:cxn>
                <a:cxn ang="0">
                  <a:pos x="138" y="1582"/>
                </a:cxn>
                <a:cxn ang="0">
                  <a:pos x="162" y="1601"/>
                </a:cxn>
                <a:cxn ang="0">
                  <a:pos x="169" y="1602"/>
                </a:cxn>
                <a:cxn ang="0">
                  <a:pos x="1611" y="1507"/>
                </a:cxn>
              </a:cxnLst>
              <a:rect l="0" t="0" r="r" b="b"/>
              <a:pathLst>
                <a:path w="1934" h="1602">
                  <a:moveTo>
                    <a:pt x="1611" y="1507"/>
                  </a:moveTo>
                  <a:lnTo>
                    <a:pt x="1611" y="1506"/>
                  </a:lnTo>
                  <a:lnTo>
                    <a:pt x="1638" y="1503"/>
                  </a:lnTo>
                  <a:lnTo>
                    <a:pt x="1663" y="1498"/>
                  </a:lnTo>
                  <a:lnTo>
                    <a:pt x="1689" y="1491"/>
                  </a:lnTo>
                  <a:lnTo>
                    <a:pt x="1712" y="1481"/>
                  </a:lnTo>
                  <a:lnTo>
                    <a:pt x="1735" y="1469"/>
                  </a:lnTo>
                  <a:lnTo>
                    <a:pt x="1755" y="1456"/>
                  </a:lnTo>
                  <a:lnTo>
                    <a:pt x="1775" y="1440"/>
                  </a:lnTo>
                  <a:lnTo>
                    <a:pt x="1793" y="1423"/>
                  </a:lnTo>
                  <a:lnTo>
                    <a:pt x="1810" y="1404"/>
                  </a:lnTo>
                  <a:lnTo>
                    <a:pt x="1825" y="1384"/>
                  </a:lnTo>
                  <a:lnTo>
                    <a:pt x="1837" y="1362"/>
                  </a:lnTo>
                  <a:lnTo>
                    <a:pt x="1849" y="1339"/>
                  </a:lnTo>
                  <a:lnTo>
                    <a:pt x="1857" y="1315"/>
                  </a:lnTo>
                  <a:lnTo>
                    <a:pt x="1864" y="1289"/>
                  </a:lnTo>
                  <a:lnTo>
                    <a:pt x="1867" y="1263"/>
                  </a:lnTo>
                  <a:lnTo>
                    <a:pt x="1868" y="1236"/>
                  </a:lnTo>
                  <a:lnTo>
                    <a:pt x="1868" y="1229"/>
                  </a:lnTo>
                  <a:lnTo>
                    <a:pt x="1868" y="1222"/>
                  </a:lnTo>
                  <a:lnTo>
                    <a:pt x="1868" y="1215"/>
                  </a:lnTo>
                  <a:lnTo>
                    <a:pt x="1867" y="1209"/>
                  </a:lnTo>
                  <a:lnTo>
                    <a:pt x="1869" y="1209"/>
                  </a:lnTo>
                  <a:lnTo>
                    <a:pt x="1934" y="175"/>
                  </a:lnTo>
                  <a:lnTo>
                    <a:pt x="1932" y="175"/>
                  </a:lnTo>
                  <a:lnTo>
                    <a:pt x="1932" y="162"/>
                  </a:lnTo>
                  <a:lnTo>
                    <a:pt x="1931" y="149"/>
                  </a:lnTo>
                  <a:lnTo>
                    <a:pt x="1929" y="138"/>
                  </a:lnTo>
                  <a:lnTo>
                    <a:pt x="1927" y="125"/>
                  </a:lnTo>
                  <a:lnTo>
                    <a:pt x="1914" y="118"/>
                  </a:lnTo>
                  <a:lnTo>
                    <a:pt x="1902" y="111"/>
                  </a:lnTo>
                  <a:lnTo>
                    <a:pt x="1889" y="104"/>
                  </a:lnTo>
                  <a:lnTo>
                    <a:pt x="1875" y="100"/>
                  </a:lnTo>
                  <a:lnTo>
                    <a:pt x="1860" y="95"/>
                  </a:lnTo>
                  <a:lnTo>
                    <a:pt x="1846" y="92"/>
                  </a:lnTo>
                  <a:lnTo>
                    <a:pt x="1831" y="89"/>
                  </a:lnTo>
                  <a:lnTo>
                    <a:pt x="1816" y="87"/>
                  </a:lnTo>
                  <a:lnTo>
                    <a:pt x="1815" y="87"/>
                  </a:lnTo>
                  <a:lnTo>
                    <a:pt x="1813" y="86"/>
                  </a:lnTo>
                  <a:lnTo>
                    <a:pt x="1810" y="86"/>
                  </a:lnTo>
                  <a:lnTo>
                    <a:pt x="1806" y="86"/>
                  </a:lnTo>
                  <a:lnTo>
                    <a:pt x="251" y="0"/>
                  </a:lnTo>
                  <a:lnTo>
                    <a:pt x="225" y="0"/>
                  </a:lnTo>
                  <a:lnTo>
                    <a:pt x="201" y="1"/>
                  </a:lnTo>
                  <a:lnTo>
                    <a:pt x="178" y="5"/>
                  </a:lnTo>
                  <a:lnTo>
                    <a:pt x="155" y="12"/>
                  </a:lnTo>
                  <a:lnTo>
                    <a:pt x="132" y="21"/>
                  </a:lnTo>
                  <a:lnTo>
                    <a:pt x="111" y="33"/>
                  </a:lnTo>
                  <a:lnTo>
                    <a:pt x="92" y="47"/>
                  </a:lnTo>
                  <a:lnTo>
                    <a:pt x="73" y="63"/>
                  </a:lnTo>
                  <a:lnTo>
                    <a:pt x="56" y="80"/>
                  </a:lnTo>
                  <a:lnTo>
                    <a:pt x="41" y="100"/>
                  </a:lnTo>
                  <a:lnTo>
                    <a:pt x="28" y="121"/>
                  </a:lnTo>
                  <a:lnTo>
                    <a:pt x="18" y="141"/>
                  </a:lnTo>
                  <a:lnTo>
                    <a:pt x="10" y="164"/>
                  </a:lnTo>
                  <a:lnTo>
                    <a:pt x="4" y="187"/>
                  </a:lnTo>
                  <a:lnTo>
                    <a:pt x="1" y="211"/>
                  </a:lnTo>
                  <a:lnTo>
                    <a:pt x="0" y="236"/>
                  </a:lnTo>
                  <a:lnTo>
                    <a:pt x="62" y="1354"/>
                  </a:lnTo>
                  <a:lnTo>
                    <a:pt x="67" y="1354"/>
                  </a:lnTo>
                  <a:lnTo>
                    <a:pt x="64" y="1372"/>
                  </a:lnTo>
                  <a:lnTo>
                    <a:pt x="63" y="1378"/>
                  </a:lnTo>
                  <a:lnTo>
                    <a:pt x="63" y="1385"/>
                  </a:lnTo>
                  <a:lnTo>
                    <a:pt x="63" y="1392"/>
                  </a:lnTo>
                  <a:lnTo>
                    <a:pt x="63" y="1397"/>
                  </a:lnTo>
                  <a:lnTo>
                    <a:pt x="65" y="1427"/>
                  </a:lnTo>
                  <a:lnTo>
                    <a:pt x="70" y="1456"/>
                  </a:lnTo>
                  <a:lnTo>
                    <a:pt x="78" y="1484"/>
                  </a:lnTo>
                  <a:lnTo>
                    <a:pt x="90" y="1511"/>
                  </a:lnTo>
                  <a:lnTo>
                    <a:pt x="103" y="1537"/>
                  </a:lnTo>
                  <a:lnTo>
                    <a:pt x="119" y="1560"/>
                  </a:lnTo>
                  <a:lnTo>
                    <a:pt x="138" y="1582"/>
                  </a:lnTo>
                  <a:lnTo>
                    <a:pt x="159" y="1601"/>
                  </a:lnTo>
                  <a:lnTo>
                    <a:pt x="162" y="1601"/>
                  </a:lnTo>
                  <a:lnTo>
                    <a:pt x="166" y="1601"/>
                  </a:lnTo>
                  <a:lnTo>
                    <a:pt x="169" y="1602"/>
                  </a:lnTo>
                  <a:lnTo>
                    <a:pt x="172" y="1602"/>
                  </a:lnTo>
                  <a:lnTo>
                    <a:pt x="1611" y="1507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404" y="1995"/>
              <a:ext cx="1038" cy="843"/>
            </a:xfrm>
            <a:custGeom>
              <a:avLst/>
              <a:gdLst/>
              <a:ahLst/>
              <a:cxnLst>
                <a:cxn ang="0">
                  <a:pos x="190" y="1489"/>
                </a:cxn>
                <a:cxn ang="0">
                  <a:pos x="190" y="1482"/>
                </a:cxn>
                <a:cxn ang="0">
                  <a:pos x="190" y="1466"/>
                </a:cxn>
                <a:cxn ang="0">
                  <a:pos x="180" y="1289"/>
                </a:cxn>
                <a:cxn ang="0">
                  <a:pos x="158" y="899"/>
                </a:cxn>
                <a:cxn ang="0">
                  <a:pos x="136" y="509"/>
                </a:cxn>
                <a:cxn ang="0">
                  <a:pos x="126" y="332"/>
                </a:cxn>
                <a:cxn ang="0">
                  <a:pos x="132" y="275"/>
                </a:cxn>
                <a:cxn ang="0">
                  <a:pos x="148" y="222"/>
                </a:cxn>
                <a:cxn ang="0">
                  <a:pos x="176" y="175"/>
                </a:cxn>
                <a:cxn ang="0">
                  <a:pos x="211" y="133"/>
                </a:cxn>
                <a:cxn ang="0">
                  <a:pos x="232" y="114"/>
                </a:cxn>
                <a:cxn ang="0">
                  <a:pos x="255" y="99"/>
                </a:cxn>
                <a:cxn ang="0">
                  <a:pos x="279" y="85"/>
                </a:cxn>
                <a:cxn ang="0">
                  <a:pos x="305" y="75"/>
                </a:cxn>
                <a:cxn ang="0">
                  <a:pos x="331" y="67"/>
                </a:cxn>
                <a:cxn ang="0">
                  <a:pos x="359" y="61"/>
                </a:cxn>
                <a:cxn ang="0">
                  <a:pos x="386" y="59"/>
                </a:cxn>
                <a:cxn ang="0">
                  <a:pos x="415" y="59"/>
                </a:cxn>
                <a:cxn ang="0">
                  <a:pos x="1983" y="146"/>
                </a:cxn>
                <a:cxn ang="0">
                  <a:pos x="1995" y="148"/>
                </a:cxn>
                <a:cxn ang="0">
                  <a:pos x="1997" y="150"/>
                </a:cxn>
                <a:cxn ang="0">
                  <a:pos x="2018" y="153"/>
                </a:cxn>
                <a:cxn ang="0">
                  <a:pos x="2037" y="159"/>
                </a:cxn>
                <a:cxn ang="0">
                  <a:pos x="2057" y="165"/>
                </a:cxn>
                <a:cxn ang="0">
                  <a:pos x="2076" y="173"/>
                </a:cxn>
                <a:cxn ang="0">
                  <a:pos x="2059" y="138"/>
                </a:cxn>
                <a:cxn ang="0">
                  <a:pos x="2038" y="106"/>
                </a:cxn>
                <a:cxn ang="0">
                  <a:pos x="2013" y="77"/>
                </a:cxn>
                <a:cxn ang="0">
                  <a:pos x="1983" y="52"/>
                </a:cxn>
                <a:cxn ang="0">
                  <a:pos x="1951" y="32"/>
                </a:cxn>
                <a:cxn ang="0">
                  <a:pos x="1915" y="16"/>
                </a:cxn>
                <a:cxn ang="0">
                  <a:pos x="1877" y="5"/>
                </a:cxn>
                <a:cxn ang="0">
                  <a:pos x="1837" y="0"/>
                </a:cxn>
                <a:cxn ang="0">
                  <a:pos x="271" y="0"/>
                </a:cxn>
                <a:cxn ang="0">
                  <a:pos x="217" y="6"/>
                </a:cxn>
                <a:cxn ang="0">
                  <a:pos x="165" y="21"/>
                </a:cxn>
                <a:cxn ang="0">
                  <a:pos x="120" y="46"/>
                </a:cxn>
                <a:cxn ang="0">
                  <a:pos x="80" y="80"/>
                </a:cxn>
                <a:cxn ang="0">
                  <a:pos x="46" y="119"/>
                </a:cxn>
                <a:cxn ang="0">
                  <a:pos x="21" y="165"/>
                </a:cxn>
                <a:cxn ang="0">
                  <a:pos x="6" y="216"/>
                </a:cxn>
                <a:cxn ang="0">
                  <a:pos x="0" y="270"/>
                </a:cxn>
                <a:cxn ang="0">
                  <a:pos x="66" y="1399"/>
                </a:cxn>
                <a:cxn ang="0">
                  <a:pos x="65" y="1413"/>
                </a:cxn>
                <a:cxn ang="0">
                  <a:pos x="65" y="1427"/>
                </a:cxn>
                <a:cxn ang="0">
                  <a:pos x="68" y="1473"/>
                </a:cxn>
                <a:cxn ang="0">
                  <a:pos x="80" y="1515"/>
                </a:cxn>
                <a:cxn ang="0">
                  <a:pos x="97" y="1556"/>
                </a:cxn>
                <a:cxn ang="0">
                  <a:pos x="121" y="1591"/>
                </a:cxn>
                <a:cxn ang="0">
                  <a:pos x="150" y="1624"/>
                </a:cxn>
                <a:cxn ang="0">
                  <a:pos x="184" y="1650"/>
                </a:cxn>
                <a:cxn ang="0">
                  <a:pos x="222" y="1672"/>
                </a:cxn>
                <a:cxn ang="0">
                  <a:pos x="263" y="1687"/>
                </a:cxn>
                <a:cxn ang="0">
                  <a:pos x="233" y="1644"/>
                </a:cxn>
                <a:cxn ang="0">
                  <a:pos x="210" y="1597"/>
                </a:cxn>
                <a:cxn ang="0">
                  <a:pos x="195" y="1547"/>
                </a:cxn>
                <a:cxn ang="0">
                  <a:pos x="190" y="1492"/>
                </a:cxn>
              </a:cxnLst>
              <a:rect l="0" t="0" r="r" b="b"/>
              <a:pathLst>
                <a:path w="2076" h="1687">
                  <a:moveTo>
                    <a:pt x="190" y="1492"/>
                  </a:moveTo>
                  <a:lnTo>
                    <a:pt x="190" y="1489"/>
                  </a:lnTo>
                  <a:lnTo>
                    <a:pt x="190" y="1486"/>
                  </a:lnTo>
                  <a:lnTo>
                    <a:pt x="190" y="1482"/>
                  </a:lnTo>
                  <a:lnTo>
                    <a:pt x="190" y="1479"/>
                  </a:lnTo>
                  <a:lnTo>
                    <a:pt x="190" y="1466"/>
                  </a:lnTo>
                  <a:lnTo>
                    <a:pt x="188" y="1418"/>
                  </a:lnTo>
                  <a:lnTo>
                    <a:pt x="180" y="1289"/>
                  </a:lnTo>
                  <a:lnTo>
                    <a:pt x="171" y="1108"/>
                  </a:lnTo>
                  <a:lnTo>
                    <a:pt x="158" y="899"/>
                  </a:lnTo>
                  <a:lnTo>
                    <a:pt x="147" y="691"/>
                  </a:lnTo>
                  <a:lnTo>
                    <a:pt x="136" y="509"/>
                  </a:lnTo>
                  <a:lnTo>
                    <a:pt x="129" y="381"/>
                  </a:lnTo>
                  <a:lnTo>
                    <a:pt x="126" y="332"/>
                  </a:lnTo>
                  <a:lnTo>
                    <a:pt x="127" y="303"/>
                  </a:lnTo>
                  <a:lnTo>
                    <a:pt x="132" y="275"/>
                  </a:lnTo>
                  <a:lnTo>
                    <a:pt x="139" y="249"/>
                  </a:lnTo>
                  <a:lnTo>
                    <a:pt x="148" y="222"/>
                  </a:lnTo>
                  <a:lnTo>
                    <a:pt x="161" y="198"/>
                  </a:lnTo>
                  <a:lnTo>
                    <a:pt x="176" y="175"/>
                  </a:lnTo>
                  <a:lnTo>
                    <a:pt x="192" y="153"/>
                  </a:lnTo>
                  <a:lnTo>
                    <a:pt x="211" y="133"/>
                  </a:lnTo>
                  <a:lnTo>
                    <a:pt x="222" y="123"/>
                  </a:lnTo>
                  <a:lnTo>
                    <a:pt x="232" y="114"/>
                  </a:lnTo>
                  <a:lnTo>
                    <a:pt x="243" y="106"/>
                  </a:lnTo>
                  <a:lnTo>
                    <a:pt x="255" y="99"/>
                  </a:lnTo>
                  <a:lnTo>
                    <a:pt x="267" y="92"/>
                  </a:lnTo>
                  <a:lnTo>
                    <a:pt x="279" y="85"/>
                  </a:lnTo>
                  <a:lnTo>
                    <a:pt x="292" y="80"/>
                  </a:lnTo>
                  <a:lnTo>
                    <a:pt x="305" y="75"/>
                  </a:lnTo>
                  <a:lnTo>
                    <a:pt x="317" y="70"/>
                  </a:lnTo>
                  <a:lnTo>
                    <a:pt x="331" y="67"/>
                  </a:lnTo>
                  <a:lnTo>
                    <a:pt x="345" y="64"/>
                  </a:lnTo>
                  <a:lnTo>
                    <a:pt x="359" y="61"/>
                  </a:lnTo>
                  <a:lnTo>
                    <a:pt x="373" y="60"/>
                  </a:lnTo>
                  <a:lnTo>
                    <a:pt x="386" y="59"/>
                  </a:lnTo>
                  <a:lnTo>
                    <a:pt x="400" y="59"/>
                  </a:lnTo>
                  <a:lnTo>
                    <a:pt x="415" y="59"/>
                  </a:lnTo>
                  <a:lnTo>
                    <a:pt x="1981" y="146"/>
                  </a:lnTo>
                  <a:lnTo>
                    <a:pt x="1983" y="146"/>
                  </a:lnTo>
                  <a:lnTo>
                    <a:pt x="1989" y="146"/>
                  </a:lnTo>
                  <a:lnTo>
                    <a:pt x="1995" y="148"/>
                  </a:lnTo>
                  <a:lnTo>
                    <a:pt x="1997" y="148"/>
                  </a:lnTo>
                  <a:lnTo>
                    <a:pt x="1997" y="150"/>
                  </a:lnTo>
                  <a:lnTo>
                    <a:pt x="2007" y="151"/>
                  </a:lnTo>
                  <a:lnTo>
                    <a:pt x="2018" y="153"/>
                  </a:lnTo>
                  <a:lnTo>
                    <a:pt x="2028" y="156"/>
                  </a:lnTo>
                  <a:lnTo>
                    <a:pt x="2037" y="159"/>
                  </a:lnTo>
                  <a:lnTo>
                    <a:pt x="2048" y="163"/>
                  </a:lnTo>
                  <a:lnTo>
                    <a:pt x="2057" y="165"/>
                  </a:lnTo>
                  <a:lnTo>
                    <a:pt x="2067" y="169"/>
                  </a:lnTo>
                  <a:lnTo>
                    <a:pt x="2076" y="173"/>
                  </a:lnTo>
                  <a:lnTo>
                    <a:pt x="2068" y="156"/>
                  </a:lnTo>
                  <a:lnTo>
                    <a:pt x="2059" y="138"/>
                  </a:lnTo>
                  <a:lnTo>
                    <a:pt x="2050" y="121"/>
                  </a:lnTo>
                  <a:lnTo>
                    <a:pt x="2038" y="106"/>
                  </a:lnTo>
                  <a:lnTo>
                    <a:pt x="2026" y="91"/>
                  </a:lnTo>
                  <a:lnTo>
                    <a:pt x="2013" y="77"/>
                  </a:lnTo>
                  <a:lnTo>
                    <a:pt x="1998" y="65"/>
                  </a:lnTo>
                  <a:lnTo>
                    <a:pt x="1983" y="52"/>
                  </a:lnTo>
                  <a:lnTo>
                    <a:pt x="1967" y="42"/>
                  </a:lnTo>
                  <a:lnTo>
                    <a:pt x="1951" y="32"/>
                  </a:lnTo>
                  <a:lnTo>
                    <a:pt x="1934" y="23"/>
                  </a:lnTo>
                  <a:lnTo>
                    <a:pt x="1915" y="16"/>
                  </a:lnTo>
                  <a:lnTo>
                    <a:pt x="1897" y="11"/>
                  </a:lnTo>
                  <a:lnTo>
                    <a:pt x="1877" y="5"/>
                  </a:lnTo>
                  <a:lnTo>
                    <a:pt x="1858" y="2"/>
                  </a:lnTo>
                  <a:lnTo>
                    <a:pt x="1837" y="0"/>
                  </a:lnTo>
                  <a:lnTo>
                    <a:pt x="1837" y="0"/>
                  </a:lnTo>
                  <a:lnTo>
                    <a:pt x="271" y="0"/>
                  </a:lnTo>
                  <a:lnTo>
                    <a:pt x="243" y="1"/>
                  </a:lnTo>
                  <a:lnTo>
                    <a:pt x="217" y="6"/>
                  </a:lnTo>
                  <a:lnTo>
                    <a:pt x="190" y="13"/>
                  </a:lnTo>
                  <a:lnTo>
                    <a:pt x="165" y="21"/>
                  </a:lnTo>
                  <a:lnTo>
                    <a:pt x="142" y="32"/>
                  </a:lnTo>
                  <a:lnTo>
                    <a:pt x="120" y="46"/>
                  </a:lnTo>
                  <a:lnTo>
                    <a:pt x="98" y="62"/>
                  </a:lnTo>
                  <a:lnTo>
                    <a:pt x="80" y="80"/>
                  </a:lnTo>
                  <a:lnTo>
                    <a:pt x="63" y="98"/>
                  </a:lnTo>
                  <a:lnTo>
                    <a:pt x="46" y="119"/>
                  </a:lnTo>
                  <a:lnTo>
                    <a:pt x="33" y="142"/>
                  </a:lnTo>
                  <a:lnTo>
                    <a:pt x="21" y="165"/>
                  </a:lnTo>
                  <a:lnTo>
                    <a:pt x="13" y="190"/>
                  </a:lnTo>
                  <a:lnTo>
                    <a:pt x="6" y="216"/>
                  </a:lnTo>
                  <a:lnTo>
                    <a:pt x="2" y="242"/>
                  </a:lnTo>
                  <a:lnTo>
                    <a:pt x="0" y="270"/>
                  </a:lnTo>
                  <a:lnTo>
                    <a:pt x="65" y="1399"/>
                  </a:lnTo>
                  <a:lnTo>
                    <a:pt x="66" y="1399"/>
                  </a:lnTo>
                  <a:lnTo>
                    <a:pt x="65" y="1406"/>
                  </a:lnTo>
                  <a:lnTo>
                    <a:pt x="65" y="1413"/>
                  </a:lnTo>
                  <a:lnTo>
                    <a:pt x="65" y="1420"/>
                  </a:lnTo>
                  <a:lnTo>
                    <a:pt x="65" y="1427"/>
                  </a:lnTo>
                  <a:lnTo>
                    <a:pt x="66" y="1450"/>
                  </a:lnTo>
                  <a:lnTo>
                    <a:pt x="68" y="1473"/>
                  </a:lnTo>
                  <a:lnTo>
                    <a:pt x="73" y="1495"/>
                  </a:lnTo>
                  <a:lnTo>
                    <a:pt x="80" y="1515"/>
                  </a:lnTo>
                  <a:lnTo>
                    <a:pt x="88" y="1536"/>
                  </a:lnTo>
                  <a:lnTo>
                    <a:pt x="97" y="1556"/>
                  </a:lnTo>
                  <a:lnTo>
                    <a:pt x="109" y="1574"/>
                  </a:lnTo>
                  <a:lnTo>
                    <a:pt x="121" y="1591"/>
                  </a:lnTo>
                  <a:lnTo>
                    <a:pt x="135" y="1609"/>
                  </a:lnTo>
                  <a:lnTo>
                    <a:pt x="150" y="1624"/>
                  </a:lnTo>
                  <a:lnTo>
                    <a:pt x="166" y="1637"/>
                  </a:lnTo>
                  <a:lnTo>
                    <a:pt x="184" y="1650"/>
                  </a:lnTo>
                  <a:lnTo>
                    <a:pt x="202" y="1662"/>
                  </a:lnTo>
                  <a:lnTo>
                    <a:pt x="222" y="1672"/>
                  </a:lnTo>
                  <a:lnTo>
                    <a:pt x="242" y="1680"/>
                  </a:lnTo>
                  <a:lnTo>
                    <a:pt x="263" y="1687"/>
                  </a:lnTo>
                  <a:lnTo>
                    <a:pt x="247" y="1666"/>
                  </a:lnTo>
                  <a:lnTo>
                    <a:pt x="233" y="1644"/>
                  </a:lnTo>
                  <a:lnTo>
                    <a:pt x="220" y="1621"/>
                  </a:lnTo>
                  <a:lnTo>
                    <a:pt x="210" y="1597"/>
                  </a:lnTo>
                  <a:lnTo>
                    <a:pt x="202" y="1572"/>
                  </a:lnTo>
                  <a:lnTo>
                    <a:pt x="195" y="1547"/>
                  </a:lnTo>
                  <a:lnTo>
                    <a:pt x="192" y="1520"/>
                  </a:lnTo>
                  <a:lnTo>
                    <a:pt x="190" y="1492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2308" y="1895"/>
              <a:ext cx="1086" cy="962"/>
            </a:xfrm>
            <a:custGeom>
              <a:avLst/>
              <a:gdLst/>
              <a:ahLst/>
              <a:cxnLst>
                <a:cxn ang="0">
                  <a:pos x="2154" y="377"/>
                </a:cxn>
                <a:cxn ang="0">
                  <a:pos x="2162" y="339"/>
                </a:cxn>
                <a:cxn ang="0">
                  <a:pos x="2159" y="268"/>
                </a:cxn>
                <a:cxn ang="0">
                  <a:pos x="2127" y="193"/>
                </a:cxn>
                <a:cxn ang="0">
                  <a:pos x="2073" y="143"/>
                </a:cxn>
                <a:cxn ang="0">
                  <a:pos x="1997" y="108"/>
                </a:cxn>
                <a:cxn ang="0">
                  <a:pos x="1962" y="99"/>
                </a:cxn>
                <a:cxn ang="0">
                  <a:pos x="271" y="0"/>
                </a:cxn>
                <a:cxn ang="0">
                  <a:pos x="245" y="2"/>
                </a:cxn>
                <a:cxn ang="0">
                  <a:pos x="184" y="18"/>
                </a:cxn>
                <a:cxn ang="0">
                  <a:pos x="109" y="56"/>
                </a:cxn>
                <a:cxn ang="0">
                  <a:pos x="41" y="128"/>
                </a:cxn>
                <a:cxn ang="0">
                  <a:pos x="3" y="243"/>
                </a:cxn>
                <a:cxn ang="0">
                  <a:pos x="0" y="296"/>
                </a:cxn>
                <a:cxn ang="0">
                  <a:pos x="81" y="636"/>
                </a:cxn>
                <a:cxn ang="0">
                  <a:pos x="62" y="428"/>
                </a:cxn>
                <a:cxn ang="0">
                  <a:pos x="51" y="306"/>
                </a:cxn>
                <a:cxn ang="0">
                  <a:pos x="59" y="216"/>
                </a:cxn>
                <a:cxn ang="0">
                  <a:pos x="98" y="135"/>
                </a:cxn>
                <a:cxn ang="0">
                  <a:pos x="154" y="85"/>
                </a:cxn>
                <a:cxn ang="0">
                  <a:pos x="212" y="60"/>
                </a:cxn>
                <a:cxn ang="0">
                  <a:pos x="257" y="51"/>
                </a:cxn>
                <a:cxn ang="0">
                  <a:pos x="1957" y="149"/>
                </a:cxn>
                <a:cxn ang="0">
                  <a:pos x="2025" y="173"/>
                </a:cxn>
                <a:cxn ang="0">
                  <a:pos x="2074" y="207"/>
                </a:cxn>
                <a:cxn ang="0">
                  <a:pos x="2112" y="281"/>
                </a:cxn>
                <a:cxn ang="0">
                  <a:pos x="2107" y="363"/>
                </a:cxn>
                <a:cxn ang="0">
                  <a:pos x="2107" y="365"/>
                </a:cxn>
                <a:cxn ang="0">
                  <a:pos x="1903" y="1574"/>
                </a:cxn>
                <a:cxn ang="0">
                  <a:pos x="355" y="1686"/>
                </a:cxn>
                <a:cxn ang="0">
                  <a:pos x="262" y="1656"/>
                </a:cxn>
                <a:cxn ang="0">
                  <a:pos x="205" y="1613"/>
                </a:cxn>
                <a:cxn ang="0">
                  <a:pos x="176" y="1571"/>
                </a:cxn>
                <a:cxn ang="0">
                  <a:pos x="166" y="1539"/>
                </a:cxn>
                <a:cxn ang="0">
                  <a:pos x="162" y="1509"/>
                </a:cxn>
                <a:cxn ang="0">
                  <a:pos x="139" y="1256"/>
                </a:cxn>
                <a:cxn ang="0">
                  <a:pos x="101" y="853"/>
                </a:cxn>
                <a:cxn ang="0">
                  <a:pos x="115" y="1535"/>
                </a:cxn>
                <a:cxn ang="0">
                  <a:pos x="119" y="1554"/>
                </a:cxn>
                <a:cxn ang="0">
                  <a:pos x="137" y="1599"/>
                </a:cxn>
                <a:cxn ang="0">
                  <a:pos x="180" y="1657"/>
                </a:cxn>
                <a:cxn ang="0">
                  <a:pos x="259" y="1709"/>
                </a:cxn>
                <a:cxn ang="0">
                  <a:pos x="386" y="1740"/>
                </a:cxn>
                <a:cxn ang="0">
                  <a:pos x="444" y="1743"/>
                </a:cxn>
                <a:cxn ang="0">
                  <a:pos x="1888" y="1924"/>
                </a:cxn>
                <a:cxn ang="0">
                  <a:pos x="2167" y="1552"/>
                </a:cxn>
              </a:cxnLst>
              <a:rect l="0" t="0" r="r" b="b"/>
              <a:pathLst>
                <a:path w="2172" h="1924">
                  <a:moveTo>
                    <a:pt x="2167" y="1552"/>
                  </a:moveTo>
                  <a:lnTo>
                    <a:pt x="1954" y="1569"/>
                  </a:lnTo>
                  <a:lnTo>
                    <a:pt x="2154" y="377"/>
                  </a:lnTo>
                  <a:lnTo>
                    <a:pt x="2157" y="368"/>
                  </a:lnTo>
                  <a:lnTo>
                    <a:pt x="2160" y="356"/>
                  </a:lnTo>
                  <a:lnTo>
                    <a:pt x="2162" y="339"/>
                  </a:lnTo>
                  <a:lnTo>
                    <a:pt x="2164" y="318"/>
                  </a:lnTo>
                  <a:lnTo>
                    <a:pt x="2164" y="294"/>
                  </a:lnTo>
                  <a:lnTo>
                    <a:pt x="2159" y="268"/>
                  </a:lnTo>
                  <a:lnTo>
                    <a:pt x="2152" y="242"/>
                  </a:lnTo>
                  <a:lnTo>
                    <a:pt x="2139" y="214"/>
                  </a:lnTo>
                  <a:lnTo>
                    <a:pt x="2127" y="193"/>
                  </a:lnTo>
                  <a:lnTo>
                    <a:pt x="2111" y="175"/>
                  </a:lnTo>
                  <a:lnTo>
                    <a:pt x="2093" y="159"/>
                  </a:lnTo>
                  <a:lnTo>
                    <a:pt x="2073" y="143"/>
                  </a:lnTo>
                  <a:lnTo>
                    <a:pt x="2050" y="130"/>
                  </a:lnTo>
                  <a:lnTo>
                    <a:pt x="2024" y="119"/>
                  </a:lnTo>
                  <a:lnTo>
                    <a:pt x="1997" y="108"/>
                  </a:lnTo>
                  <a:lnTo>
                    <a:pt x="1967" y="100"/>
                  </a:lnTo>
                  <a:lnTo>
                    <a:pt x="1964" y="99"/>
                  </a:lnTo>
                  <a:lnTo>
                    <a:pt x="1962" y="99"/>
                  </a:lnTo>
                  <a:lnTo>
                    <a:pt x="273" y="0"/>
                  </a:lnTo>
                  <a:lnTo>
                    <a:pt x="272" y="0"/>
                  </a:lnTo>
                  <a:lnTo>
                    <a:pt x="271" y="0"/>
                  </a:lnTo>
                  <a:lnTo>
                    <a:pt x="267" y="0"/>
                  </a:lnTo>
                  <a:lnTo>
                    <a:pt x="258" y="1"/>
                  </a:lnTo>
                  <a:lnTo>
                    <a:pt x="245" y="2"/>
                  </a:lnTo>
                  <a:lnTo>
                    <a:pt x="227" y="6"/>
                  </a:lnTo>
                  <a:lnTo>
                    <a:pt x="207" y="10"/>
                  </a:lnTo>
                  <a:lnTo>
                    <a:pt x="184" y="18"/>
                  </a:lnTo>
                  <a:lnTo>
                    <a:pt x="160" y="28"/>
                  </a:lnTo>
                  <a:lnTo>
                    <a:pt x="135" y="40"/>
                  </a:lnTo>
                  <a:lnTo>
                    <a:pt x="109" y="56"/>
                  </a:lnTo>
                  <a:lnTo>
                    <a:pt x="85" y="76"/>
                  </a:lnTo>
                  <a:lnTo>
                    <a:pt x="62" y="99"/>
                  </a:lnTo>
                  <a:lnTo>
                    <a:pt x="41" y="128"/>
                  </a:lnTo>
                  <a:lnTo>
                    <a:pt x="25" y="161"/>
                  </a:lnTo>
                  <a:lnTo>
                    <a:pt x="12" y="199"/>
                  </a:lnTo>
                  <a:lnTo>
                    <a:pt x="3" y="243"/>
                  </a:lnTo>
                  <a:lnTo>
                    <a:pt x="0" y="294"/>
                  </a:lnTo>
                  <a:lnTo>
                    <a:pt x="0" y="295"/>
                  </a:lnTo>
                  <a:lnTo>
                    <a:pt x="0" y="296"/>
                  </a:lnTo>
                  <a:lnTo>
                    <a:pt x="39" y="716"/>
                  </a:lnTo>
                  <a:lnTo>
                    <a:pt x="89" y="716"/>
                  </a:lnTo>
                  <a:lnTo>
                    <a:pt x="81" y="636"/>
                  </a:lnTo>
                  <a:lnTo>
                    <a:pt x="74" y="560"/>
                  </a:lnTo>
                  <a:lnTo>
                    <a:pt x="68" y="489"/>
                  </a:lnTo>
                  <a:lnTo>
                    <a:pt x="62" y="428"/>
                  </a:lnTo>
                  <a:lnTo>
                    <a:pt x="56" y="375"/>
                  </a:lnTo>
                  <a:lnTo>
                    <a:pt x="53" y="335"/>
                  </a:lnTo>
                  <a:lnTo>
                    <a:pt x="51" y="306"/>
                  </a:lnTo>
                  <a:lnTo>
                    <a:pt x="50" y="292"/>
                  </a:lnTo>
                  <a:lnTo>
                    <a:pt x="52" y="252"/>
                  </a:lnTo>
                  <a:lnTo>
                    <a:pt x="59" y="216"/>
                  </a:lnTo>
                  <a:lnTo>
                    <a:pt x="69" y="185"/>
                  </a:lnTo>
                  <a:lnTo>
                    <a:pt x="82" y="158"/>
                  </a:lnTo>
                  <a:lnTo>
                    <a:pt x="98" y="135"/>
                  </a:lnTo>
                  <a:lnTo>
                    <a:pt x="115" y="115"/>
                  </a:lnTo>
                  <a:lnTo>
                    <a:pt x="135" y="99"/>
                  </a:lnTo>
                  <a:lnTo>
                    <a:pt x="154" y="85"/>
                  </a:lnTo>
                  <a:lnTo>
                    <a:pt x="174" y="75"/>
                  </a:lnTo>
                  <a:lnTo>
                    <a:pt x="194" y="67"/>
                  </a:lnTo>
                  <a:lnTo>
                    <a:pt x="212" y="60"/>
                  </a:lnTo>
                  <a:lnTo>
                    <a:pt x="229" y="55"/>
                  </a:lnTo>
                  <a:lnTo>
                    <a:pt x="244" y="53"/>
                  </a:lnTo>
                  <a:lnTo>
                    <a:pt x="257" y="51"/>
                  </a:lnTo>
                  <a:lnTo>
                    <a:pt x="266" y="50"/>
                  </a:lnTo>
                  <a:lnTo>
                    <a:pt x="271" y="50"/>
                  </a:lnTo>
                  <a:lnTo>
                    <a:pt x="1957" y="149"/>
                  </a:lnTo>
                  <a:lnTo>
                    <a:pt x="1982" y="155"/>
                  </a:lnTo>
                  <a:lnTo>
                    <a:pt x="2005" y="163"/>
                  </a:lnTo>
                  <a:lnTo>
                    <a:pt x="2025" y="173"/>
                  </a:lnTo>
                  <a:lnTo>
                    <a:pt x="2044" y="183"/>
                  </a:lnTo>
                  <a:lnTo>
                    <a:pt x="2060" y="195"/>
                  </a:lnTo>
                  <a:lnTo>
                    <a:pt x="2074" y="207"/>
                  </a:lnTo>
                  <a:lnTo>
                    <a:pt x="2086" y="222"/>
                  </a:lnTo>
                  <a:lnTo>
                    <a:pt x="2096" y="237"/>
                  </a:lnTo>
                  <a:lnTo>
                    <a:pt x="2112" y="281"/>
                  </a:lnTo>
                  <a:lnTo>
                    <a:pt x="2114" y="321"/>
                  </a:lnTo>
                  <a:lnTo>
                    <a:pt x="2111" y="351"/>
                  </a:lnTo>
                  <a:lnTo>
                    <a:pt x="2107" y="363"/>
                  </a:lnTo>
                  <a:lnTo>
                    <a:pt x="2107" y="365"/>
                  </a:lnTo>
                  <a:lnTo>
                    <a:pt x="2107" y="365"/>
                  </a:lnTo>
                  <a:lnTo>
                    <a:pt x="2107" y="365"/>
                  </a:lnTo>
                  <a:lnTo>
                    <a:pt x="2106" y="366"/>
                  </a:lnTo>
                  <a:lnTo>
                    <a:pt x="2106" y="366"/>
                  </a:lnTo>
                  <a:lnTo>
                    <a:pt x="1903" y="1574"/>
                  </a:lnTo>
                  <a:lnTo>
                    <a:pt x="441" y="1694"/>
                  </a:lnTo>
                  <a:lnTo>
                    <a:pt x="395" y="1691"/>
                  </a:lnTo>
                  <a:lnTo>
                    <a:pt x="355" y="1686"/>
                  </a:lnTo>
                  <a:lnTo>
                    <a:pt x="319" y="1678"/>
                  </a:lnTo>
                  <a:lnTo>
                    <a:pt x="288" y="1667"/>
                  </a:lnTo>
                  <a:lnTo>
                    <a:pt x="262" y="1656"/>
                  </a:lnTo>
                  <a:lnTo>
                    <a:pt x="238" y="1642"/>
                  </a:lnTo>
                  <a:lnTo>
                    <a:pt x="220" y="1628"/>
                  </a:lnTo>
                  <a:lnTo>
                    <a:pt x="205" y="1613"/>
                  </a:lnTo>
                  <a:lnTo>
                    <a:pt x="192" y="1598"/>
                  </a:lnTo>
                  <a:lnTo>
                    <a:pt x="183" y="1584"/>
                  </a:lnTo>
                  <a:lnTo>
                    <a:pt x="176" y="1571"/>
                  </a:lnTo>
                  <a:lnTo>
                    <a:pt x="172" y="1558"/>
                  </a:lnTo>
                  <a:lnTo>
                    <a:pt x="168" y="1547"/>
                  </a:lnTo>
                  <a:lnTo>
                    <a:pt x="166" y="1539"/>
                  </a:lnTo>
                  <a:lnTo>
                    <a:pt x="165" y="1534"/>
                  </a:lnTo>
                  <a:lnTo>
                    <a:pt x="165" y="1530"/>
                  </a:lnTo>
                  <a:lnTo>
                    <a:pt x="162" y="1509"/>
                  </a:lnTo>
                  <a:lnTo>
                    <a:pt x="158" y="1453"/>
                  </a:lnTo>
                  <a:lnTo>
                    <a:pt x="150" y="1366"/>
                  </a:lnTo>
                  <a:lnTo>
                    <a:pt x="139" y="1256"/>
                  </a:lnTo>
                  <a:lnTo>
                    <a:pt x="127" y="1130"/>
                  </a:lnTo>
                  <a:lnTo>
                    <a:pt x="114" y="993"/>
                  </a:lnTo>
                  <a:lnTo>
                    <a:pt x="101" y="853"/>
                  </a:lnTo>
                  <a:lnTo>
                    <a:pt x="89" y="716"/>
                  </a:lnTo>
                  <a:lnTo>
                    <a:pt x="39" y="716"/>
                  </a:lnTo>
                  <a:lnTo>
                    <a:pt x="115" y="1535"/>
                  </a:lnTo>
                  <a:lnTo>
                    <a:pt x="115" y="1537"/>
                  </a:lnTo>
                  <a:lnTo>
                    <a:pt x="116" y="1544"/>
                  </a:lnTo>
                  <a:lnTo>
                    <a:pt x="119" y="1554"/>
                  </a:lnTo>
                  <a:lnTo>
                    <a:pt x="122" y="1567"/>
                  </a:lnTo>
                  <a:lnTo>
                    <a:pt x="128" y="1582"/>
                  </a:lnTo>
                  <a:lnTo>
                    <a:pt x="137" y="1599"/>
                  </a:lnTo>
                  <a:lnTo>
                    <a:pt x="147" y="1618"/>
                  </a:lnTo>
                  <a:lnTo>
                    <a:pt x="162" y="1637"/>
                  </a:lnTo>
                  <a:lnTo>
                    <a:pt x="180" y="1657"/>
                  </a:lnTo>
                  <a:lnTo>
                    <a:pt x="202" y="1675"/>
                  </a:lnTo>
                  <a:lnTo>
                    <a:pt x="228" y="1693"/>
                  </a:lnTo>
                  <a:lnTo>
                    <a:pt x="259" y="1709"/>
                  </a:lnTo>
                  <a:lnTo>
                    <a:pt x="296" y="1723"/>
                  </a:lnTo>
                  <a:lnTo>
                    <a:pt x="339" y="1733"/>
                  </a:lnTo>
                  <a:lnTo>
                    <a:pt x="386" y="1740"/>
                  </a:lnTo>
                  <a:lnTo>
                    <a:pt x="441" y="1743"/>
                  </a:lnTo>
                  <a:lnTo>
                    <a:pt x="442" y="1743"/>
                  </a:lnTo>
                  <a:lnTo>
                    <a:pt x="444" y="1743"/>
                  </a:lnTo>
                  <a:lnTo>
                    <a:pt x="1894" y="1623"/>
                  </a:lnTo>
                  <a:lnTo>
                    <a:pt x="1840" y="1916"/>
                  </a:lnTo>
                  <a:lnTo>
                    <a:pt x="1888" y="1924"/>
                  </a:lnTo>
                  <a:lnTo>
                    <a:pt x="1945" y="1620"/>
                  </a:lnTo>
                  <a:lnTo>
                    <a:pt x="2172" y="1600"/>
                  </a:lnTo>
                  <a:lnTo>
                    <a:pt x="2167" y="1552"/>
                  </a:lnTo>
                  <a:close/>
                </a:path>
              </a:pathLst>
            </a:custGeom>
            <a:solidFill>
              <a:srgbClr val="99CCFF">
                <a:alpha val="59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8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noFill/>
          <a:ln w="9525" cmpd="sng">
            <a:noFill/>
          </a:ln>
          <a:effectLst/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7620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170503-7C45-4455-AEB4-0516384B3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94195-641C-4786-B92A-29BFC8450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B850D-2237-480E-AA3D-FFE00C12E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0676F-8EDF-48A4-AAA7-921CB7D82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ABFB4-6216-47D8-99EA-9E92A6169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4721-33C9-418E-9D93-57934426A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3083C-328F-42EB-9CB0-47A593962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D332F-1765-4113-B484-9604F652E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58730-25A6-41C9-AAC0-F97081ACA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24C0-DDBE-46D2-9047-A9F423BF1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73B03-3BDC-4A9D-8EF7-47547971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25ECB-3C54-4DBA-8AF6-794E3A38D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chemeClr val="bg1">
                <a:gamma/>
                <a:tint val="14118"/>
                <a:invGamma/>
              </a:schemeClr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 noChangeAspect="1"/>
          </p:cNvGrpSpPr>
          <p:nvPr/>
        </p:nvGrpSpPr>
        <p:grpSpPr bwMode="auto">
          <a:xfrm>
            <a:off x="0" y="11113"/>
            <a:ext cx="9144000" cy="6846887"/>
            <a:chOff x="2308" y="1895"/>
            <a:chExt cx="1144" cy="962"/>
          </a:xfrm>
        </p:grpSpPr>
        <p:sp>
          <p:nvSpPr>
            <p:cNvPr id="1945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308" y="1895"/>
              <a:ext cx="1144" cy="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auto">
            <a:xfrm>
              <a:off x="2485" y="2042"/>
              <a:ext cx="967" cy="801"/>
            </a:xfrm>
            <a:custGeom>
              <a:avLst/>
              <a:gdLst/>
              <a:ahLst/>
              <a:cxnLst>
                <a:cxn ang="0">
                  <a:pos x="1611" y="1506"/>
                </a:cxn>
                <a:cxn ang="0">
                  <a:pos x="1663" y="1498"/>
                </a:cxn>
                <a:cxn ang="0">
                  <a:pos x="1712" y="1481"/>
                </a:cxn>
                <a:cxn ang="0">
                  <a:pos x="1755" y="1456"/>
                </a:cxn>
                <a:cxn ang="0">
                  <a:pos x="1793" y="1423"/>
                </a:cxn>
                <a:cxn ang="0">
                  <a:pos x="1825" y="1384"/>
                </a:cxn>
                <a:cxn ang="0">
                  <a:pos x="1849" y="1339"/>
                </a:cxn>
                <a:cxn ang="0">
                  <a:pos x="1864" y="1289"/>
                </a:cxn>
                <a:cxn ang="0">
                  <a:pos x="1868" y="1236"/>
                </a:cxn>
                <a:cxn ang="0">
                  <a:pos x="1868" y="1222"/>
                </a:cxn>
                <a:cxn ang="0">
                  <a:pos x="1867" y="1209"/>
                </a:cxn>
                <a:cxn ang="0">
                  <a:pos x="1934" y="175"/>
                </a:cxn>
                <a:cxn ang="0">
                  <a:pos x="1932" y="162"/>
                </a:cxn>
                <a:cxn ang="0">
                  <a:pos x="1929" y="138"/>
                </a:cxn>
                <a:cxn ang="0">
                  <a:pos x="1914" y="118"/>
                </a:cxn>
                <a:cxn ang="0">
                  <a:pos x="1889" y="104"/>
                </a:cxn>
                <a:cxn ang="0">
                  <a:pos x="1860" y="95"/>
                </a:cxn>
                <a:cxn ang="0">
                  <a:pos x="1831" y="89"/>
                </a:cxn>
                <a:cxn ang="0">
                  <a:pos x="1815" y="87"/>
                </a:cxn>
                <a:cxn ang="0">
                  <a:pos x="1810" y="86"/>
                </a:cxn>
                <a:cxn ang="0">
                  <a:pos x="251" y="0"/>
                </a:cxn>
                <a:cxn ang="0">
                  <a:pos x="201" y="1"/>
                </a:cxn>
                <a:cxn ang="0">
                  <a:pos x="155" y="12"/>
                </a:cxn>
                <a:cxn ang="0">
                  <a:pos x="111" y="33"/>
                </a:cxn>
                <a:cxn ang="0">
                  <a:pos x="73" y="63"/>
                </a:cxn>
                <a:cxn ang="0">
                  <a:pos x="41" y="100"/>
                </a:cxn>
                <a:cxn ang="0">
                  <a:pos x="18" y="141"/>
                </a:cxn>
                <a:cxn ang="0">
                  <a:pos x="4" y="187"/>
                </a:cxn>
                <a:cxn ang="0">
                  <a:pos x="0" y="236"/>
                </a:cxn>
                <a:cxn ang="0">
                  <a:pos x="67" y="1354"/>
                </a:cxn>
                <a:cxn ang="0">
                  <a:pos x="63" y="1378"/>
                </a:cxn>
                <a:cxn ang="0">
                  <a:pos x="63" y="1392"/>
                </a:cxn>
                <a:cxn ang="0">
                  <a:pos x="65" y="1427"/>
                </a:cxn>
                <a:cxn ang="0">
                  <a:pos x="78" y="1484"/>
                </a:cxn>
                <a:cxn ang="0">
                  <a:pos x="103" y="1537"/>
                </a:cxn>
                <a:cxn ang="0">
                  <a:pos x="138" y="1582"/>
                </a:cxn>
                <a:cxn ang="0">
                  <a:pos x="162" y="1601"/>
                </a:cxn>
                <a:cxn ang="0">
                  <a:pos x="169" y="1602"/>
                </a:cxn>
                <a:cxn ang="0">
                  <a:pos x="1611" y="1507"/>
                </a:cxn>
              </a:cxnLst>
              <a:rect l="0" t="0" r="r" b="b"/>
              <a:pathLst>
                <a:path w="1934" h="1602">
                  <a:moveTo>
                    <a:pt x="1611" y="1507"/>
                  </a:moveTo>
                  <a:lnTo>
                    <a:pt x="1611" y="1506"/>
                  </a:lnTo>
                  <a:lnTo>
                    <a:pt x="1638" y="1503"/>
                  </a:lnTo>
                  <a:lnTo>
                    <a:pt x="1663" y="1498"/>
                  </a:lnTo>
                  <a:lnTo>
                    <a:pt x="1689" y="1491"/>
                  </a:lnTo>
                  <a:lnTo>
                    <a:pt x="1712" y="1481"/>
                  </a:lnTo>
                  <a:lnTo>
                    <a:pt x="1735" y="1469"/>
                  </a:lnTo>
                  <a:lnTo>
                    <a:pt x="1755" y="1456"/>
                  </a:lnTo>
                  <a:lnTo>
                    <a:pt x="1775" y="1440"/>
                  </a:lnTo>
                  <a:lnTo>
                    <a:pt x="1793" y="1423"/>
                  </a:lnTo>
                  <a:lnTo>
                    <a:pt x="1810" y="1404"/>
                  </a:lnTo>
                  <a:lnTo>
                    <a:pt x="1825" y="1384"/>
                  </a:lnTo>
                  <a:lnTo>
                    <a:pt x="1837" y="1362"/>
                  </a:lnTo>
                  <a:lnTo>
                    <a:pt x="1849" y="1339"/>
                  </a:lnTo>
                  <a:lnTo>
                    <a:pt x="1857" y="1315"/>
                  </a:lnTo>
                  <a:lnTo>
                    <a:pt x="1864" y="1289"/>
                  </a:lnTo>
                  <a:lnTo>
                    <a:pt x="1867" y="1263"/>
                  </a:lnTo>
                  <a:lnTo>
                    <a:pt x="1868" y="1236"/>
                  </a:lnTo>
                  <a:lnTo>
                    <a:pt x="1868" y="1229"/>
                  </a:lnTo>
                  <a:lnTo>
                    <a:pt x="1868" y="1222"/>
                  </a:lnTo>
                  <a:lnTo>
                    <a:pt x="1868" y="1215"/>
                  </a:lnTo>
                  <a:lnTo>
                    <a:pt x="1867" y="1209"/>
                  </a:lnTo>
                  <a:lnTo>
                    <a:pt x="1869" y="1209"/>
                  </a:lnTo>
                  <a:lnTo>
                    <a:pt x="1934" y="175"/>
                  </a:lnTo>
                  <a:lnTo>
                    <a:pt x="1932" y="175"/>
                  </a:lnTo>
                  <a:lnTo>
                    <a:pt x="1932" y="162"/>
                  </a:lnTo>
                  <a:lnTo>
                    <a:pt x="1931" y="149"/>
                  </a:lnTo>
                  <a:lnTo>
                    <a:pt x="1929" y="138"/>
                  </a:lnTo>
                  <a:lnTo>
                    <a:pt x="1927" y="125"/>
                  </a:lnTo>
                  <a:lnTo>
                    <a:pt x="1914" y="118"/>
                  </a:lnTo>
                  <a:lnTo>
                    <a:pt x="1902" y="111"/>
                  </a:lnTo>
                  <a:lnTo>
                    <a:pt x="1889" y="104"/>
                  </a:lnTo>
                  <a:lnTo>
                    <a:pt x="1875" y="100"/>
                  </a:lnTo>
                  <a:lnTo>
                    <a:pt x="1860" y="95"/>
                  </a:lnTo>
                  <a:lnTo>
                    <a:pt x="1846" y="92"/>
                  </a:lnTo>
                  <a:lnTo>
                    <a:pt x="1831" y="89"/>
                  </a:lnTo>
                  <a:lnTo>
                    <a:pt x="1816" y="87"/>
                  </a:lnTo>
                  <a:lnTo>
                    <a:pt x="1815" y="87"/>
                  </a:lnTo>
                  <a:lnTo>
                    <a:pt x="1813" y="86"/>
                  </a:lnTo>
                  <a:lnTo>
                    <a:pt x="1810" y="86"/>
                  </a:lnTo>
                  <a:lnTo>
                    <a:pt x="1806" y="86"/>
                  </a:lnTo>
                  <a:lnTo>
                    <a:pt x="251" y="0"/>
                  </a:lnTo>
                  <a:lnTo>
                    <a:pt x="225" y="0"/>
                  </a:lnTo>
                  <a:lnTo>
                    <a:pt x="201" y="1"/>
                  </a:lnTo>
                  <a:lnTo>
                    <a:pt x="178" y="5"/>
                  </a:lnTo>
                  <a:lnTo>
                    <a:pt x="155" y="12"/>
                  </a:lnTo>
                  <a:lnTo>
                    <a:pt x="132" y="21"/>
                  </a:lnTo>
                  <a:lnTo>
                    <a:pt x="111" y="33"/>
                  </a:lnTo>
                  <a:lnTo>
                    <a:pt x="92" y="47"/>
                  </a:lnTo>
                  <a:lnTo>
                    <a:pt x="73" y="63"/>
                  </a:lnTo>
                  <a:lnTo>
                    <a:pt x="56" y="80"/>
                  </a:lnTo>
                  <a:lnTo>
                    <a:pt x="41" y="100"/>
                  </a:lnTo>
                  <a:lnTo>
                    <a:pt x="28" y="121"/>
                  </a:lnTo>
                  <a:lnTo>
                    <a:pt x="18" y="141"/>
                  </a:lnTo>
                  <a:lnTo>
                    <a:pt x="10" y="164"/>
                  </a:lnTo>
                  <a:lnTo>
                    <a:pt x="4" y="187"/>
                  </a:lnTo>
                  <a:lnTo>
                    <a:pt x="1" y="211"/>
                  </a:lnTo>
                  <a:lnTo>
                    <a:pt x="0" y="236"/>
                  </a:lnTo>
                  <a:lnTo>
                    <a:pt x="62" y="1354"/>
                  </a:lnTo>
                  <a:lnTo>
                    <a:pt x="67" y="1354"/>
                  </a:lnTo>
                  <a:lnTo>
                    <a:pt x="64" y="1372"/>
                  </a:lnTo>
                  <a:lnTo>
                    <a:pt x="63" y="1378"/>
                  </a:lnTo>
                  <a:lnTo>
                    <a:pt x="63" y="1385"/>
                  </a:lnTo>
                  <a:lnTo>
                    <a:pt x="63" y="1392"/>
                  </a:lnTo>
                  <a:lnTo>
                    <a:pt x="63" y="1397"/>
                  </a:lnTo>
                  <a:lnTo>
                    <a:pt x="65" y="1427"/>
                  </a:lnTo>
                  <a:lnTo>
                    <a:pt x="70" y="1456"/>
                  </a:lnTo>
                  <a:lnTo>
                    <a:pt x="78" y="1484"/>
                  </a:lnTo>
                  <a:lnTo>
                    <a:pt x="90" y="1511"/>
                  </a:lnTo>
                  <a:lnTo>
                    <a:pt x="103" y="1537"/>
                  </a:lnTo>
                  <a:lnTo>
                    <a:pt x="119" y="1560"/>
                  </a:lnTo>
                  <a:lnTo>
                    <a:pt x="138" y="1582"/>
                  </a:lnTo>
                  <a:lnTo>
                    <a:pt x="159" y="1601"/>
                  </a:lnTo>
                  <a:lnTo>
                    <a:pt x="162" y="1601"/>
                  </a:lnTo>
                  <a:lnTo>
                    <a:pt x="166" y="1601"/>
                  </a:lnTo>
                  <a:lnTo>
                    <a:pt x="169" y="1602"/>
                  </a:lnTo>
                  <a:lnTo>
                    <a:pt x="172" y="1602"/>
                  </a:lnTo>
                  <a:lnTo>
                    <a:pt x="1611" y="1507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auto">
            <a:xfrm>
              <a:off x="2404" y="1995"/>
              <a:ext cx="1038" cy="843"/>
            </a:xfrm>
            <a:custGeom>
              <a:avLst/>
              <a:gdLst/>
              <a:ahLst/>
              <a:cxnLst>
                <a:cxn ang="0">
                  <a:pos x="190" y="1489"/>
                </a:cxn>
                <a:cxn ang="0">
                  <a:pos x="190" y="1482"/>
                </a:cxn>
                <a:cxn ang="0">
                  <a:pos x="190" y="1466"/>
                </a:cxn>
                <a:cxn ang="0">
                  <a:pos x="180" y="1289"/>
                </a:cxn>
                <a:cxn ang="0">
                  <a:pos x="158" y="899"/>
                </a:cxn>
                <a:cxn ang="0">
                  <a:pos x="136" y="509"/>
                </a:cxn>
                <a:cxn ang="0">
                  <a:pos x="126" y="332"/>
                </a:cxn>
                <a:cxn ang="0">
                  <a:pos x="132" y="275"/>
                </a:cxn>
                <a:cxn ang="0">
                  <a:pos x="148" y="222"/>
                </a:cxn>
                <a:cxn ang="0">
                  <a:pos x="176" y="175"/>
                </a:cxn>
                <a:cxn ang="0">
                  <a:pos x="211" y="133"/>
                </a:cxn>
                <a:cxn ang="0">
                  <a:pos x="232" y="114"/>
                </a:cxn>
                <a:cxn ang="0">
                  <a:pos x="255" y="99"/>
                </a:cxn>
                <a:cxn ang="0">
                  <a:pos x="279" y="85"/>
                </a:cxn>
                <a:cxn ang="0">
                  <a:pos x="305" y="75"/>
                </a:cxn>
                <a:cxn ang="0">
                  <a:pos x="331" y="67"/>
                </a:cxn>
                <a:cxn ang="0">
                  <a:pos x="359" y="61"/>
                </a:cxn>
                <a:cxn ang="0">
                  <a:pos x="386" y="59"/>
                </a:cxn>
                <a:cxn ang="0">
                  <a:pos x="415" y="59"/>
                </a:cxn>
                <a:cxn ang="0">
                  <a:pos x="1983" y="146"/>
                </a:cxn>
                <a:cxn ang="0">
                  <a:pos x="1995" y="148"/>
                </a:cxn>
                <a:cxn ang="0">
                  <a:pos x="1997" y="150"/>
                </a:cxn>
                <a:cxn ang="0">
                  <a:pos x="2018" y="153"/>
                </a:cxn>
                <a:cxn ang="0">
                  <a:pos x="2037" y="159"/>
                </a:cxn>
                <a:cxn ang="0">
                  <a:pos x="2057" y="165"/>
                </a:cxn>
                <a:cxn ang="0">
                  <a:pos x="2076" y="173"/>
                </a:cxn>
                <a:cxn ang="0">
                  <a:pos x="2059" y="138"/>
                </a:cxn>
                <a:cxn ang="0">
                  <a:pos x="2038" y="106"/>
                </a:cxn>
                <a:cxn ang="0">
                  <a:pos x="2013" y="77"/>
                </a:cxn>
                <a:cxn ang="0">
                  <a:pos x="1983" y="52"/>
                </a:cxn>
                <a:cxn ang="0">
                  <a:pos x="1951" y="32"/>
                </a:cxn>
                <a:cxn ang="0">
                  <a:pos x="1915" y="16"/>
                </a:cxn>
                <a:cxn ang="0">
                  <a:pos x="1877" y="5"/>
                </a:cxn>
                <a:cxn ang="0">
                  <a:pos x="1837" y="0"/>
                </a:cxn>
                <a:cxn ang="0">
                  <a:pos x="271" y="0"/>
                </a:cxn>
                <a:cxn ang="0">
                  <a:pos x="217" y="6"/>
                </a:cxn>
                <a:cxn ang="0">
                  <a:pos x="165" y="21"/>
                </a:cxn>
                <a:cxn ang="0">
                  <a:pos x="120" y="46"/>
                </a:cxn>
                <a:cxn ang="0">
                  <a:pos x="80" y="80"/>
                </a:cxn>
                <a:cxn ang="0">
                  <a:pos x="46" y="119"/>
                </a:cxn>
                <a:cxn ang="0">
                  <a:pos x="21" y="165"/>
                </a:cxn>
                <a:cxn ang="0">
                  <a:pos x="6" y="216"/>
                </a:cxn>
                <a:cxn ang="0">
                  <a:pos x="0" y="270"/>
                </a:cxn>
                <a:cxn ang="0">
                  <a:pos x="66" y="1399"/>
                </a:cxn>
                <a:cxn ang="0">
                  <a:pos x="65" y="1413"/>
                </a:cxn>
                <a:cxn ang="0">
                  <a:pos x="65" y="1427"/>
                </a:cxn>
                <a:cxn ang="0">
                  <a:pos x="68" y="1473"/>
                </a:cxn>
                <a:cxn ang="0">
                  <a:pos x="80" y="1515"/>
                </a:cxn>
                <a:cxn ang="0">
                  <a:pos x="97" y="1556"/>
                </a:cxn>
                <a:cxn ang="0">
                  <a:pos x="121" y="1591"/>
                </a:cxn>
                <a:cxn ang="0">
                  <a:pos x="150" y="1624"/>
                </a:cxn>
                <a:cxn ang="0">
                  <a:pos x="184" y="1650"/>
                </a:cxn>
                <a:cxn ang="0">
                  <a:pos x="222" y="1672"/>
                </a:cxn>
                <a:cxn ang="0">
                  <a:pos x="263" y="1687"/>
                </a:cxn>
                <a:cxn ang="0">
                  <a:pos x="233" y="1644"/>
                </a:cxn>
                <a:cxn ang="0">
                  <a:pos x="210" y="1597"/>
                </a:cxn>
                <a:cxn ang="0">
                  <a:pos x="195" y="1547"/>
                </a:cxn>
                <a:cxn ang="0">
                  <a:pos x="190" y="1492"/>
                </a:cxn>
              </a:cxnLst>
              <a:rect l="0" t="0" r="r" b="b"/>
              <a:pathLst>
                <a:path w="2076" h="1687">
                  <a:moveTo>
                    <a:pt x="190" y="1492"/>
                  </a:moveTo>
                  <a:lnTo>
                    <a:pt x="190" y="1489"/>
                  </a:lnTo>
                  <a:lnTo>
                    <a:pt x="190" y="1486"/>
                  </a:lnTo>
                  <a:lnTo>
                    <a:pt x="190" y="1482"/>
                  </a:lnTo>
                  <a:lnTo>
                    <a:pt x="190" y="1479"/>
                  </a:lnTo>
                  <a:lnTo>
                    <a:pt x="190" y="1466"/>
                  </a:lnTo>
                  <a:lnTo>
                    <a:pt x="188" y="1418"/>
                  </a:lnTo>
                  <a:lnTo>
                    <a:pt x="180" y="1289"/>
                  </a:lnTo>
                  <a:lnTo>
                    <a:pt x="171" y="1108"/>
                  </a:lnTo>
                  <a:lnTo>
                    <a:pt x="158" y="899"/>
                  </a:lnTo>
                  <a:lnTo>
                    <a:pt x="147" y="691"/>
                  </a:lnTo>
                  <a:lnTo>
                    <a:pt x="136" y="509"/>
                  </a:lnTo>
                  <a:lnTo>
                    <a:pt x="129" y="381"/>
                  </a:lnTo>
                  <a:lnTo>
                    <a:pt x="126" y="332"/>
                  </a:lnTo>
                  <a:lnTo>
                    <a:pt x="127" y="303"/>
                  </a:lnTo>
                  <a:lnTo>
                    <a:pt x="132" y="275"/>
                  </a:lnTo>
                  <a:lnTo>
                    <a:pt x="139" y="249"/>
                  </a:lnTo>
                  <a:lnTo>
                    <a:pt x="148" y="222"/>
                  </a:lnTo>
                  <a:lnTo>
                    <a:pt x="161" y="198"/>
                  </a:lnTo>
                  <a:lnTo>
                    <a:pt x="176" y="175"/>
                  </a:lnTo>
                  <a:lnTo>
                    <a:pt x="192" y="153"/>
                  </a:lnTo>
                  <a:lnTo>
                    <a:pt x="211" y="133"/>
                  </a:lnTo>
                  <a:lnTo>
                    <a:pt x="222" y="123"/>
                  </a:lnTo>
                  <a:lnTo>
                    <a:pt x="232" y="114"/>
                  </a:lnTo>
                  <a:lnTo>
                    <a:pt x="243" y="106"/>
                  </a:lnTo>
                  <a:lnTo>
                    <a:pt x="255" y="99"/>
                  </a:lnTo>
                  <a:lnTo>
                    <a:pt x="267" y="92"/>
                  </a:lnTo>
                  <a:lnTo>
                    <a:pt x="279" y="85"/>
                  </a:lnTo>
                  <a:lnTo>
                    <a:pt x="292" y="80"/>
                  </a:lnTo>
                  <a:lnTo>
                    <a:pt x="305" y="75"/>
                  </a:lnTo>
                  <a:lnTo>
                    <a:pt x="317" y="70"/>
                  </a:lnTo>
                  <a:lnTo>
                    <a:pt x="331" y="67"/>
                  </a:lnTo>
                  <a:lnTo>
                    <a:pt x="345" y="64"/>
                  </a:lnTo>
                  <a:lnTo>
                    <a:pt x="359" y="61"/>
                  </a:lnTo>
                  <a:lnTo>
                    <a:pt x="373" y="60"/>
                  </a:lnTo>
                  <a:lnTo>
                    <a:pt x="386" y="59"/>
                  </a:lnTo>
                  <a:lnTo>
                    <a:pt x="400" y="59"/>
                  </a:lnTo>
                  <a:lnTo>
                    <a:pt x="415" y="59"/>
                  </a:lnTo>
                  <a:lnTo>
                    <a:pt x="1981" y="146"/>
                  </a:lnTo>
                  <a:lnTo>
                    <a:pt x="1983" y="146"/>
                  </a:lnTo>
                  <a:lnTo>
                    <a:pt x="1989" y="146"/>
                  </a:lnTo>
                  <a:lnTo>
                    <a:pt x="1995" y="148"/>
                  </a:lnTo>
                  <a:lnTo>
                    <a:pt x="1997" y="148"/>
                  </a:lnTo>
                  <a:lnTo>
                    <a:pt x="1997" y="150"/>
                  </a:lnTo>
                  <a:lnTo>
                    <a:pt x="2007" y="151"/>
                  </a:lnTo>
                  <a:lnTo>
                    <a:pt x="2018" y="153"/>
                  </a:lnTo>
                  <a:lnTo>
                    <a:pt x="2028" y="156"/>
                  </a:lnTo>
                  <a:lnTo>
                    <a:pt x="2037" y="159"/>
                  </a:lnTo>
                  <a:lnTo>
                    <a:pt x="2048" y="163"/>
                  </a:lnTo>
                  <a:lnTo>
                    <a:pt x="2057" y="165"/>
                  </a:lnTo>
                  <a:lnTo>
                    <a:pt x="2067" y="169"/>
                  </a:lnTo>
                  <a:lnTo>
                    <a:pt x="2076" y="173"/>
                  </a:lnTo>
                  <a:lnTo>
                    <a:pt x="2068" y="156"/>
                  </a:lnTo>
                  <a:lnTo>
                    <a:pt x="2059" y="138"/>
                  </a:lnTo>
                  <a:lnTo>
                    <a:pt x="2050" y="121"/>
                  </a:lnTo>
                  <a:lnTo>
                    <a:pt x="2038" y="106"/>
                  </a:lnTo>
                  <a:lnTo>
                    <a:pt x="2026" y="91"/>
                  </a:lnTo>
                  <a:lnTo>
                    <a:pt x="2013" y="77"/>
                  </a:lnTo>
                  <a:lnTo>
                    <a:pt x="1998" y="65"/>
                  </a:lnTo>
                  <a:lnTo>
                    <a:pt x="1983" y="52"/>
                  </a:lnTo>
                  <a:lnTo>
                    <a:pt x="1967" y="42"/>
                  </a:lnTo>
                  <a:lnTo>
                    <a:pt x="1951" y="32"/>
                  </a:lnTo>
                  <a:lnTo>
                    <a:pt x="1934" y="23"/>
                  </a:lnTo>
                  <a:lnTo>
                    <a:pt x="1915" y="16"/>
                  </a:lnTo>
                  <a:lnTo>
                    <a:pt x="1897" y="11"/>
                  </a:lnTo>
                  <a:lnTo>
                    <a:pt x="1877" y="5"/>
                  </a:lnTo>
                  <a:lnTo>
                    <a:pt x="1858" y="2"/>
                  </a:lnTo>
                  <a:lnTo>
                    <a:pt x="1837" y="0"/>
                  </a:lnTo>
                  <a:lnTo>
                    <a:pt x="1837" y="0"/>
                  </a:lnTo>
                  <a:lnTo>
                    <a:pt x="271" y="0"/>
                  </a:lnTo>
                  <a:lnTo>
                    <a:pt x="243" y="1"/>
                  </a:lnTo>
                  <a:lnTo>
                    <a:pt x="217" y="6"/>
                  </a:lnTo>
                  <a:lnTo>
                    <a:pt x="190" y="13"/>
                  </a:lnTo>
                  <a:lnTo>
                    <a:pt x="165" y="21"/>
                  </a:lnTo>
                  <a:lnTo>
                    <a:pt x="142" y="32"/>
                  </a:lnTo>
                  <a:lnTo>
                    <a:pt x="120" y="46"/>
                  </a:lnTo>
                  <a:lnTo>
                    <a:pt x="98" y="62"/>
                  </a:lnTo>
                  <a:lnTo>
                    <a:pt x="80" y="80"/>
                  </a:lnTo>
                  <a:lnTo>
                    <a:pt x="63" y="98"/>
                  </a:lnTo>
                  <a:lnTo>
                    <a:pt x="46" y="119"/>
                  </a:lnTo>
                  <a:lnTo>
                    <a:pt x="33" y="142"/>
                  </a:lnTo>
                  <a:lnTo>
                    <a:pt x="21" y="165"/>
                  </a:lnTo>
                  <a:lnTo>
                    <a:pt x="13" y="190"/>
                  </a:lnTo>
                  <a:lnTo>
                    <a:pt x="6" y="216"/>
                  </a:lnTo>
                  <a:lnTo>
                    <a:pt x="2" y="242"/>
                  </a:lnTo>
                  <a:lnTo>
                    <a:pt x="0" y="270"/>
                  </a:lnTo>
                  <a:lnTo>
                    <a:pt x="65" y="1399"/>
                  </a:lnTo>
                  <a:lnTo>
                    <a:pt x="66" y="1399"/>
                  </a:lnTo>
                  <a:lnTo>
                    <a:pt x="65" y="1406"/>
                  </a:lnTo>
                  <a:lnTo>
                    <a:pt x="65" y="1413"/>
                  </a:lnTo>
                  <a:lnTo>
                    <a:pt x="65" y="1420"/>
                  </a:lnTo>
                  <a:lnTo>
                    <a:pt x="65" y="1427"/>
                  </a:lnTo>
                  <a:lnTo>
                    <a:pt x="66" y="1450"/>
                  </a:lnTo>
                  <a:lnTo>
                    <a:pt x="68" y="1473"/>
                  </a:lnTo>
                  <a:lnTo>
                    <a:pt x="73" y="1495"/>
                  </a:lnTo>
                  <a:lnTo>
                    <a:pt x="80" y="1515"/>
                  </a:lnTo>
                  <a:lnTo>
                    <a:pt x="88" y="1536"/>
                  </a:lnTo>
                  <a:lnTo>
                    <a:pt x="97" y="1556"/>
                  </a:lnTo>
                  <a:lnTo>
                    <a:pt x="109" y="1574"/>
                  </a:lnTo>
                  <a:lnTo>
                    <a:pt x="121" y="1591"/>
                  </a:lnTo>
                  <a:lnTo>
                    <a:pt x="135" y="1609"/>
                  </a:lnTo>
                  <a:lnTo>
                    <a:pt x="150" y="1624"/>
                  </a:lnTo>
                  <a:lnTo>
                    <a:pt x="166" y="1637"/>
                  </a:lnTo>
                  <a:lnTo>
                    <a:pt x="184" y="1650"/>
                  </a:lnTo>
                  <a:lnTo>
                    <a:pt x="202" y="1662"/>
                  </a:lnTo>
                  <a:lnTo>
                    <a:pt x="222" y="1672"/>
                  </a:lnTo>
                  <a:lnTo>
                    <a:pt x="242" y="1680"/>
                  </a:lnTo>
                  <a:lnTo>
                    <a:pt x="263" y="1687"/>
                  </a:lnTo>
                  <a:lnTo>
                    <a:pt x="247" y="1666"/>
                  </a:lnTo>
                  <a:lnTo>
                    <a:pt x="233" y="1644"/>
                  </a:lnTo>
                  <a:lnTo>
                    <a:pt x="220" y="1621"/>
                  </a:lnTo>
                  <a:lnTo>
                    <a:pt x="210" y="1597"/>
                  </a:lnTo>
                  <a:lnTo>
                    <a:pt x="202" y="1572"/>
                  </a:lnTo>
                  <a:lnTo>
                    <a:pt x="195" y="1547"/>
                  </a:lnTo>
                  <a:lnTo>
                    <a:pt x="192" y="1520"/>
                  </a:lnTo>
                  <a:lnTo>
                    <a:pt x="190" y="1492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auto">
            <a:xfrm>
              <a:off x="2308" y="1895"/>
              <a:ext cx="1086" cy="962"/>
            </a:xfrm>
            <a:custGeom>
              <a:avLst/>
              <a:gdLst/>
              <a:ahLst/>
              <a:cxnLst>
                <a:cxn ang="0">
                  <a:pos x="2154" y="377"/>
                </a:cxn>
                <a:cxn ang="0">
                  <a:pos x="2162" y="339"/>
                </a:cxn>
                <a:cxn ang="0">
                  <a:pos x="2159" y="268"/>
                </a:cxn>
                <a:cxn ang="0">
                  <a:pos x="2127" y="193"/>
                </a:cxn>
                <a:cxn ang="0">
                  <a:pos x="2073" y="143"/>
                </a:cxn>
                <a:cxn ang="0">
                  <a:pos x="1997" y="108"/>
                </a:cxn>
                <a:cxn ang="0">
                  <a:pos x="1962" y="99"/>
                </a:cxn>
                <a:cxn ang="0">
                  <a:pos x="271" y="0"/>
                </a:cxn>
                <a:cxn ang="0">
                  <a:pos x="245" y="2"/>
                </a:cxn>
                <a:cxn ang="0">
                  <a:pos x="184" y="18"/>
                </a:cxn>
                <a:cxn ang="0">
                  <a:pos x="109" y="56"/>
                </a:cxn>
                <a:cxn ang="0">
                  <a:pos x="41" y="128"/>
                </a:cxn>
                <a:cxn ang="0">
                  <a:pos x="3" y="243"/>
                </a:cxn>
                <a:cxn ang="0">
                  <a:pos x="0" y="296"/>
                </a:cxn>
                <a:cxn ang="0">
                  <a:pos x="81" y="636"/>
                </a:cxn>
                <a:cxn ang="0">
                  <a:pos x="62" y="428"/>
                </a:cxn>
                <a:cxn ang="0">
                  <a:pos x="51" y="306"/>
                </a:cxn>
                <a:cxn ang="0">
                  <a:pos x="59" y="216"/>
                </a:cxn>
                <a:cxn ang="0">
                  <a:pos x="98" y="135"/>
                </a:cxn>
                <a:cxn ang="0">
                  <a:pos x="154" y="85"/>
                </a:cxn>
                <a:cxn ang="0">
                  <a:pos x="212" y="60"/>
                </a:cxn>
                <a:cxn ang="0">
                  <a:pos x="257" y="51"/>
                </a:cxn>
                <a:cxn ang="0">
                  <a:pos x="1957" y="149"/>
                </a:cxn>
                <a:cxn ang="0">
                  <a:pos x="2025" y="173"/>
                </a:cxn>
                <a:cxn ang="0">
                  <a:pos x="2074" y="207"/>
                </a:cxn>
                <a:cxn ang="0">
                  <a:pos x="2112" y="281"/>
                </a:cxn>
                <a:cxn ang="0">
                  <a:pos x="2107" y="363"/>
                </a:cxn>
                <a:cxn ang="0">
                  <a:pos x="2107" y="365"/>
                </a:cxn>
                <a:cxn ang="0">
                  <a:pos x="1903" y="1574"/>
                </a:cxn>
                <a:cxn ang="0">
                  <a:pos x="355" y="1686"/>
                </a:cxn>
                <a:cxn ang="0">
                  <a:pos x="262" y="1656"/>
                </a:cxn>
                <a:cxn ang="0">
                  <a:pos x="205" y="1613"/>
                </a:cxn>
                <a:cxn ang="0">
                  <a:pos x="176" y="1571"/>
                </a:cxn>
                <a:cxn ang="0">
                  <a:pos x="166" y="1539"/>
                </a:cxn>
                <a:cxn ang="0">
                  <a:pos x="162" y="1509"/>
                </a:cxn>
                <a:cxn ang="0">
                  <a:pos x="139" y="1256"/>
                </a:cxn>
                <a:cxn ang="0">
                  <a:pos x="101" y="853"/>
                </a:cxn>
                <a:cxn ang="0">
                  <a:pos x="115" y="1535"/>
                </a:cxn>
                <a:cxn ang="0">
                  <a:pos x="119" y="1554"/>
                </a:cxn>
                <a:cxn ang="0">
                  <a:pos x="137" y="1599"/>
                </a:cxn>
                <a:cxn ang="0">
                  <a:pos x="180" y="1657"/>
                </a:cxn>
                <a:cxn ang="0">
                  <a:pos x="259" y="1709"/>
                </a:cxn>
                <a:cxn ang="0">
                  <a:pos x="386" y="1740"/>
                </a:cxn>
                <a:cxn ang="0">
                  <a:pos x="444" y="1743"/>
                </a:cxn>
                <a:cxn ang="0">
                  <a:pos x="1888" y="1924"/>
                </a:cxn>
                <a:cxn ang="0">
                  <a:pos x="2167" y="1552"/>
                </a:cxn>
              </a:cxnLst>
              <a:rect l="0" t="0" r="r" b="b"/>
              <a:pathLst>
                <a:path w="2172" h="1924">
                  <a:moveTo>
                    <a:pt x="2167" y="1552"/>
                  </a:moveTo>
                  <a:lnTo>
                    <a:pt x="1954" y="1569"/>
                  </a:lnTo>
                  <a:lnTo>
                    <a:pt x="2154" y="377"/>
                  </a:lnTo>
                  <a:lnTo>
                    <a:pt x="2157" y="368"/>
                  </a:lnTo>
                  <a:lnTo>
                    <a:pt x="2160" y="356"/>
                  </a:lnTo>
                  <a:lnTo>
                    <a:pt x="2162" y="339"/>
                  </a:lnTo>
                  <a:lnTo>
                    <a:pt x="2164" y="318"/>
                  </a:lnTo>
                  <a:lnTo>
                    <a:pt x="2164" y="294"/>
                  </a:lnTo>
                  <a:lnTo>
                    <a:pt x="2159" y="268"/>
                  </a:lnTo>
                  <a:lnTo>
                    <a:pt x="2152" y="242"/>
                  </a:lnTo>
                  <a:lnTo>
                    <a:pt x="2139" y="214"/>
                  </a:lnTo>
                  <a:lnTo>
                    <a:pt x="2127" y="193"/>
                  </a:lnTo>
                  <a:lnTo>
                    <a:pt x="2111" y="175"/>
                  </a:lnTo>
                  <a:lnTo>
                    <a:pt x="2093" y="159"/>
                  </a:lnTo>
                  <a:lnTo>
                    <a:pt x="2073" y="143"/>
                  </a:lnTo>
                  <a:lnTo>
                    <a:pt x="2050" y="130"/>
                  </a:lnTo>
                  <a:lnTo>
                    <a:pt x="2024" y="119"/>
                  </a:lnTo>
                  <a:lnTo>
                    <a:pt x="1997" y="108"/>
                  </a:lnTo>
                  <a:lnTo>
                    <a:pt x="1967" y="100"/>
                  </a:lnTo>
                  <a:lnTo>
                    <a:pt x="1964" y="99"/>
                  </a:lnTo>
                  <a:lnTo>
                    <a:pt x="1962" y="99"/>
                  </a:lnTo>
                  <a:lnTo>
                    <a:pt x="273" y="0"/>
                  </a:lnTo>
                  <a:lnTo>
                    <a:pt x="272" y="0"/>
                  </a:lnTo>
                  <a:lnTo>
                    <a:pt x="271" y="0"/>
                  </a:lnTo>
                  <a:lnTo>
                    <a:pt x="267" y="0"/>
                  </a:lnTo>
                  <a:lnTo>
                    <a:pt x="258" y="1"/>
                  </a:lnTo>
                  <a:lnTo>
                    <a:pt x="245" y="2"/>
                  </a:lnTo>
                  <a:lnTo>
                    <a:pt x="227" y="6"/>
                  </a:lnTo>
                  <a:lnTo>
                    <a:pt x="207" y="10"/>
                  </a:lnTo>
                  <a:lnTo>
                    <a:pt x="184" y="18"/>
                  </a:lnTo>
                  <a:lnTo>
                    <a:pt x="160" y="28"/>
                  </a:lnTo>
                  <a:lnTo>
                    <a:pt x="135" y="40"/>
                  </a:lnTo>
                  <a:lnTo>
                    <a:pt x="109" y="56"/>
                  </a:lnTo>
                  <a:lnTo>
                    <a:pt x="85" y="76"/>
                  </a:lnTo>
                  <a:lnTo>
                    <a:pt x="62" y="99"/>
                  </a:lnTo>
                  <a:lnTo>
                    <a:pt x="41" y="128"/>
                  </a:lnTo>
                  <a:lnTo>
                    <a:pt x="25" y="161"/>
                  </a:lnTo>
                  <a:lnTo>
                    <a:pt x="12" y="199"/>
                  </a:lnTo>
                  <a:lnTo>
                    <a:pt x="3" y="243"/>
                  </a:lnTo>
                  <a:lnTo>
                    <a:pt x="0" y="294"/>
                  </a:lnTo>
                  <a:lnTo>
                    <a:pt x="0" y="295"/>
                  </a:lnTo>
                  <a:lnTo>
                    <a:pt x="0" y="296"/>
                  </a:lnTo>
                  <a:lnTo>
                    <a:pt x="39" y="716"/>
                  </a:lnTo>
                  <a:lnTo>
                    <a:pt x="89" y="716"/>
                  </a:lnTo>
                  <a:lnTo>
                    <a:pt x="81" y="636"/>
                  </a:lnTo>
                  <a:lnTo>
                    <a:pt x="74" y="560"/>
                  </a:lnTo>
                  <a:lnTo>
                    <a:pt x="68" y="489"/>
                  </a:lnTo>
                  <a:lnTo>
                    <a:pt x="62" y="428"/>
                  </a:lnTo>
                  <a:lnTo>
                    <a:pt x="56" y="375"/>
                  </a:lnTo>
                  <a:lnTo>
                    <a:pt x="53" y="335"/>
                  </a:lnTo>
                  <a:lnTo>
                    <a:pt x="51" y="306"/>
                  </a:lnTo>
                  <a:lnTo>
                    <a:pt x="50" y="292"/>
                  </a:lnTo>
                  <a:lnTo>
                    <a:pt x="52" y="252"/>
                  </a:lnTo>
                  <a:lnTo>
                    <a:pt x="59" y="216"/>
                  </a:lnTo>
                  <a:lnTo>
                    <a:pt x="69" y="185"/>
                  </a:lnTo>
                  <a:lnTo>
                    <a:pt x="82" y="158"/>
                  </a:lnTo>
                  <a:lnTo>
                    <a:pt x="98" y="135"/>
                  </a:lnTo>
                  <a:lnTo>
                    <a:pt x="115" y="115"/>
                  </a:lnTo>
                  <a:lnTo>
                    <a:pt x="135" y="99"/>
                  </a:lnTo>
                  <a:lnTo>
                    <a:pt x="154" y="85"/>
                  </a:lnTo>
                  <a:lnTo>
                    <a:pt x="174" y="75"/>
                  </a:lnTo>
                  <a:lnTo>
                    <a:pt x="194" y="67"/>
                  </a:lnTo>
                  <a:lnTo>
                    <a:pt x="212" y="60"/>
                  </a:lnTo>
                  <a:lnTo>
                    <a:pt x="229" y="55"/>
                  </a:lnTo>
                  <a:lnTo>
                    <a:pt x="244" y="53"/>
                  </a:lnTo>
                  <a:lnTo>
                    <a:pt x="257" y="51"/>
                  </a:lnTo>
                  <a:lnTo>
                    <a:pt x="266" y="50"/>
                  </a:lnTo>
                  <a:lnTo>
                    <a:pt x="271" y="50"/>
                  </a:lnTo>
                  <a:lnTo>
                    <a:pt x="1957" y="149"/>
                  </a:lnTo>
                  <a:lnTo>
                    <a:pt x="1982" y="155"/>
                  </a:lnTo>
                  <a:lnTo>
                    <a:pt x="2005" y="163"/>
                  </a:lnTo>
                  <a:lnTo>
                    <a:pt x="2025" y="173"/>
                  </a:lnTo>
                  <a:lnTo>
                    <a:pt x="2044" y="183"/>
                  </a:lnTo>
                  <a:lnTo>
                    <a:pt x="2060" y="195"/>
                  </a:lnTo>
                  <a:lnTo>
                    <a:pt x="2074" y="207"/>
                  </a:lnTo>
                  <a:lnTo>
                    <a:pt x="2086" y="222"/>
                  </a:lnTo>
                  <a:lnTo>
                    <a:pt x="2096" y="237"/>
                  </a:lnTo>
                  <a:lnTo>
                    <a:pt x="2112" y="281"/>
                  </a:lnTo>
                  <a:lnTo>
                    <a:pt x="2114" y="321"/>
                  </a:lnTo>
                  <a:lnTo>
                    <a:pt x="2111" y="351"/>
                  </a:lnTo>
                  <a:lnTo>
                    <a:pt x="2107" y="363"/>
                  </a:lnTo>
                  <a:lnTo>
                    <a:pt x="2107" y="365"/>
                  </a:lnTo>
                  <a:lnTo>
                    <a:pt x="2107" y="365"/>
                  </a:lnTo>
                  <a:lnTo>
                    <a:pt x="2107" y="365"/>
                  </a:lnTo>
                  <a:lnTo>
                    <a:pt x="2106" y="366"/>
                  </a:lnTo>
                  <a:lnTo>
                    <a:pt x="2106" y="366"/>
                  </a:lnTo>
                  <a:lnTo>
                    <a:pt x="1903" y="1574"/>
                  </a:lnTo>
                  <a:lnTo>
                    <a:pt x="441" y="1694"/>
                  </a:lnTo>
                  <a:lnTo>
                    <a:pt x="395" y="1691"/>
                  </a:lnTo>
                  <a:lnTo>
                    <a:pt x="355" y="1686"/>
                  </a:lnTo>
                  <a:lnTo>
                    <a:pt x="319" y="1678"/>
                  </a:lnTo>
                  <a:lnTo>
                    <a:pt x="288" y="1667"/>
                  </a:lnTo>
                  <a:lnTo>
                    <a:pt x="262" y="1656"/>
                  </a:lnTo>
                  <a:lnTo>
                    <a:pt x="238" y="1642"/>
                  </a:lnTo>
                  <a:lnTo>
                    <a:pt x="220" y="1628"/>
                  </a:lnTo>
                  <a:lnTo>
                    <a:pt x="205" y="1613"/>
                  </a:lnTo>
                  <a:lnTo>
                    <a:pt x="192" y="1598"/>
                  </a:lnTo>
                  <a:lnTo>
                    <a:pt x="183" y="1584"/>
                  </a:lnTo>
                  <a:lnTo>
                    <a:pt x="176" y="1571"/>
                  </a:lnTo>
                  <a:lnTo>
                    <a:pt x="172" y="1558"/>
                  </a:lnTo>
                  <a:lnTo>
                    <a:pt x="168" y="1547"/>
                  </a:lnTo>
                  <a:lnTo>
                    <a:pt x="166" y="1539"/>
                  </a:lnTo>
                  <a:lnTo>
                    <a:pt x="165" y="1534"/>
                  </a:lnTo>
                  <a:lnTo>
                    <a:pt x="165" y="1530"/>
                  </a:lnTo>
                  <a:lnTo>
                    <a:pt x="162" y="1509"/>
                  </a:lnTo>
                  <a:lnTo>
                    <a:pt x="158" y="1453"/>
                  </a:lnTo>
                  <a:lnTo>
                    <a:pt x="150" y="1366"/>
                  </a:lnTo>
                  <a:lnTo>
                    <a:pt x="139" y="1256"/>
                  </a:lnTo>
                  <a:lnTo>
                    <a:pt x="127" y="1130"/>
                  </a:lnTo>
                  <a:lnTo>
                    <a:pt x="114" y="993"/>
                  </a:lnTo>
                  <a:lnTo>
                    <a:pt x="101" y="853"/>
                  </a:lnTo>
                  <a:lnTo>
                    <a:pt x="89" y="716"/>
                  </a:lnTo>
                  <a:lnTo>
                    <a:pt x="39" y="716"/>
                  </a:lnTo>
                  <a:lnTo>
                    <a:pt x="115" y="1535"/>
                  </a:lnTo>
                  <a:lnTo>
                    <a:pt x="115" y="1537"/>
                  </a:lnTo>
                  <a:lnTo>
                    <a:pt x="116" y="1544"/>
                  </a:lnTo>
                  <a:lnTo>
                    <a:pt x="119" y="1554"/>
                  </a:lnTo>
                  <a:lnTo>
                    <a:pt x="122" y="1567"/>
                  </a:lnTo>
                  <a:lnTo>
                    <a:pt x="128" y="1582"/>
                  </a:lnTo>
                  <a:lnTo>
                    <a:pt x="137" y="1599"/>
                  </a:lnTo>
                  <a:lnTo>
                    <a:pt x="147" y="1618"/>
                  </a:lnTo>
                  <a:lnTo>
                    <a:pt x="162" y="1637"/>
                  </a:lnTo>
                  <a:lnTo>
                    <a:pt x="180" y="1657"/>
                  </a:lnTo>
                  <a:lnTo>
                    <a:pt x="202" y="1675"/>
                  </a:lnTo>
                  <a:lnTo>
                    <a:pt x="228" y="1693"/>
                  </a:lnTo>
                  <a:lnTo>
                    <a:pt x="259" y="1709"/>
                  </a:lnTo>
                  <a:lnTo>
                    <a:pt x="296" y="1723"/>
                  </a:lnTo>
                  <a:lnTo>
                    <a:pt x="339" y="1733"/>
                  </a:lnTo>
                  <a:lnTo>
                    <a:pt x="386" y="1740"/>
                  </a:lnTo>
                  <a:lnTo>
                    <a:pt x="441" y="1743"/>
                  </a:lnTo>
                  <a:lnTo>
                    <a:pt x="442" y="1743"/>
                  </a:lnTo>
                  <a:lnTo>
                    <a:pt x="444" y="1743"/>
                  </a:lnTo>
                  <a:lnTo>
                    <a:pt x="1894" y="1623"/>
                  </a:lnTo>
                  <a:lnTo>
                    <a:pt x="1840" y="1916"/>
                  </a:lnTo>
                  <a:lnTo>
                    <a:pt x="1888" y="1924"/>
                  </a:lnTo>
                  <a:lnTo>
                    <a:pt x="1945" y="1620"/>
                  </a:lnTo>
                  <a:lnTo>
                    <a:pt x="2172" y="1600"/>
                  </a:lnTo>
                  <a:lnTo>
                    <a:pt x="2167" y="1552"/>
                  </a:lnTo>
                  <a:close/>
                </a:path>
              </a:pathLst>
            </a:custGeom>
            <a:solidFill>
              <a:srgbClr val="99CCFF">
                <a:alpha val="59000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914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57150" cmpd="thickThin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AFA2D74-E93C-4680-92EB-8E7732E5C2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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Places%20of%20interests.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611188" y="476250"/>
            <a:ext cx="795496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smtClean="0">
                <a:solidFill>
                  <a:srgbClr val="000099"/>
                </a:solidFill>
              </a:rPr>
              <a:t>МАОУ </a:t>
            </a:r>
            <a:r>
              <a:rPr lang="ru-RU" sz="2800" b="1" i="1" dirty="0" smtClean="0">
                <a:solidFill>
                  <a:srgbClr val="000099"/>
                </a:solidFill>
              </a:rPr>
              <a:t>«СОШ </a:t>
            </a:r>
            <a:r>
              <a:rPr lang="ru-RU" sz="2800" b="1" i="1" smtClean="0">
                <a:solidFill>
                  <a:srgbClr val="000099"/>
                </a:solidFill>
              </a:rPr>
              <a:t>№ </a:t>
            </a:r>
            <a:r>
              <a:rPr lang="ru-RU" sz="2800" b="1" i="1" smtClean="0">
                <a:solidFill>
                  <a:srgbClr val="000099"/>
                </a:solidFill>
              </a:rPr>
              <a:t>40»</a:t>
            </a:r>
            <a:endParaRPr lang="ru-RU" sz="2800" b="1" i="1" dirty="0" smtClean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endParaRPr lang="ru-RU" sz="2800" b="1" i="1" dirty="0">
              <a:solidFill>
                <a:srgbClr val="000099"/>
              </a:solidFill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2484438" y="2133600"/>
          <a:ext cx="4032250" cy="1965325"/>
        </p:xfrm>
        <a:graphic>
          <a:graphicData uri="http://schemas.openxmlformats.org/presentationml/2006/ole">
            <p:oleObj spid="_x0000_s1026" r:id="rId3" imgW="1035720" imgH="504720" progId="">
              <p:embed/>
            </p:oleObj>
          </a:graphicData>
        </a:graphic>
      </p:graphicFrame>
      <p:sp>
        <p:nvSpPr>
          <p:cNvPr id="1028" name="Text Box 7"/>
          <p:cNvSpPr txBox="1">
            <a:spLocks noChangeArrowheads="1"/>
          </p:cNvSpPr>
          <p:nvPr/>
        </p:nvSpPr>
        <p:spPr bwMode="auto">
          <a:xfrm>
            <a:off x="684213" y="4005263"/>
            <a:ext cx="7993062" cy="205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endParaRPr lang="ru-RU" sz="3200" b="1" i="1"/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ru-RU" sz="2800" b="1" i="1">
                <a:solidFill>
                  <a:srgbClr val="000099"/>
                </a:solidFill>
              </a:rPr>
              <a:t>Васильева  Римма Дамировна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ru-RU" sz="2800" b="1" i="1">
                <a:solidFill>
                  <a:srgbClr val="000099"/>
                </a:solidFill>
              </a:rPr>
              <a:t>учитель английского языка</a:t>
            </a:r>
          </a:p>
          <a:p>
            <a:pPr>
              <a:spcBef>
                <a:spcPct val="50000"/>
              </a:spcBef>
            </a:pPr>
            <a:endParaRPr lang="ru-RU" sz="32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23938"/>
          </a:xfrm>
        </p:spPr>
        <p:txBody>
          <a:bodyPr/>
          <a:lstStyle/>
          <a:p>
            <a:pPr>
              <a:defRPr/>
            </a:pPr>
            <a:r>
              <a:rPr lang="ru-RU" sz="3200" b="1" smtClean="0">
                <a:solidFill>
                  <a:srgbClr val="000099"/>
                </a:solidFill>
                <a:latin typeface="Arial" charset="0"/>
              </a:rPr>
              <a:t>Методологическая основа исследования: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4419600"/>
          </a:xfrm>
        </p:spPr>
        <p:txBody>
          <a:bodyPr/>
          <a:lstStyle/>
          <a:p>
            <a:r>
              <a:rPr lang="ru-RU" b="1" smtClean="0">
                <a:solidFill>
                  <a:srgbClr val="000099"/>
                </a:solidFill>
              </a:rPr>
              <a:t>игровые технологии в обучении (С.А.Шмаков); </a:t>
            </a:r>
          </a:p>
          <a:p>
            <a:r>
              <a:rPr lang="ru-RU" b="1" smtClean="0">
                <a:solidFill>
                  <a:srgbClr val="000099"/>
                </a:solidFill>
              </a:rPr>
              <a:t>технологии коммуникативного обучения (Г.Лозанов); </a:t>
            </a:r>
          </a:p>
          <a:p>
            <a:r>
              <a:rPr lang="ru-RU" b="1" smtClean="0">
                <a:solidFill>
                  <a:srgbClr val="000099"/>
                </a:solidFill>
              </a:rPr>
              <a:t>технологии коммуникативного обучения иноязычной культуре (Е.И.Пассов).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CC"/>
            </a:gs>
            <a:gs pos="50000">
              <a:srgbClr val="99CCFF"/>
            </a:gs>
            <a:gs pos="100000">
              <a:srgbClr val="FF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0" y="1728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39750" y="1125538"/>
          <a:ext cx="8135938" cy="4497387"/>
        </p:xfrm>
        <a:graphic>
          <a:graphicData uri="http://schemas.openxmlformats.org/presentationml/2006/ole">
            <p:oleObj spid="_x0000_s3074" name="Диаграмма" r:id="rId3" imgW="5419725" imgH="30003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smtClean="0">
                <a:solidFill>
                  <a:srgbClr val="000099"/>
                </a:solidFill>
              </a:rPr>
              <a:t>Целевой компонент опыта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772400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ru-RU" b="1" i="1" smtClean="0">
                <a:solidFill>
                  <a:srgbClr val="000099"/>
                </a:solidFill>
                <a:latin typeface="Arial" charset="0"/>
              </a:rPr>
              <a:t>Целью своей педагогической деятельности я вижу воспитание ученика как иноязычного речевого партнера, обладающего коммуникативной компетенцией, через использование игровых технологий и личностно-ориентированный подход к обучению</a:t>
            </a:r>
            <a:r>
              <a:rPr lang="ru-RU" i="1" smtClean="0">
                <a:solidFill>
                  <a:srgbClr val="000099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1403350" y="1844675"/>
            <a:ext cx="6643688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 i="1">
                <a:solidFill>
                  <a:srgbClr val="000099"/>
                </a:solidFill>
              </a:rPr>
              <a:t>Содержательный </a:t>
            </a:r>
          </a:p>
          <a:p>
            <a:r>
              <a:rPr lang="ru-RU" sz="5400" b="1" i="1">
                <a:solidFill>
                  <a:srgbClr val="000099"/>
                </a:solidFill>
              </a:rPr>
              <a:t>компонент </a:t>
            </a:r>
          </a:p>
          <a:p>
            <a:r>
              <a:rPr lang="ru-RU" sz="5400" b="1" i="1">
                <a:solidFill>
                  <a:srgbClr val="000099"/>
                </a:solidFill>
              </a:rPr>
              <a:t>опыта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3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43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692150"/>
            <a:ext cx="7772400" cy="4322763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b="1" smtClean="0">
                <a:solidFill>
                  <a:srgbClr val="000099"/>
                </a:solidFill>
              </a:rPr>
              <a:t>Урок должен быть направлен: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b="1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mtClean="0">
                <a:solidFill>
                  <a:srgbClr val="000099"/>
                </a:solidFill>
              </a:rPr>
              <a:t>на создание условий самореализации, самостоятельности каждого ученика ;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mtClean="0">
                <a:solidFill>
                  <a:srgbClr val="000099"/>
                </a:solidFill>
              </a:rPr>
              <a:t>на раскрытие и максимальное использование субъектного опыта ребенка;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mtClean="0">
                <a:solidFill>
                  <a:srgbClr val="000099"/>
                </a:solidFill>
              </a:rPr>
              <a:t>на стимулирование учеников к использованию разнообразных способов выполнения заданий, без боязни ошибиться;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mtClean="0">
                <a:solidFill>
                  <a:srgbClr val="000099"/>
                </a:solidFill>
              </a:rPr>
              <a:t>на применение активных форм общения.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ru-RU" smtClean="0">
              <a:solidFill>
                <a:srgbClr val="000099"/>
              </a:solidFill>
            </a:endParaRPr>
          </a:p>
          <a:p>
            <a:pPr>
              <a:lnSpc>
                <a:spcPct val="8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20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2000"/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20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403350" y="1844675"/>
            <a:ext cx="6643688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400" b="1" i="1">
                <a:solidFill>
                  <a:srgbClr val="000099"/>
                </a:solidFill>
              </a:rPr>
              <a:t>Содержательный </a:t>
            </a:r>
          </a:p>
          <a:p>
            <a:r>
              <a:rPr lang="ru-RU" sz="5400" b="1" i="1">
                <a:solidFill>
                  <a:srgbClr val="000099"/>
                </a:solidFill>
              </a:rPr>
              <a:t>компонент </a:t>
            </a:r>
          </a:p>
          <a:p>
            <a:r>
              <a:rPr lang="ru-RU" sz="5400" b="1" i="1">
                <a:solidFill>
                  <a:srgbClr val="000099"/>
                </a:solidFill>
              </a:rPr>
              <a:t>опыта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476250"/>
            <a:ext cx="7772400" cy="1023938"/>
          </a:xfrm>
        </p:spPr>
        <p:txBody>
          <a:bodyPr/>
          <a:lstStyle/>
          <a:p>
            <a:pPr>
              <a:defRPr/>
            </a:pPr>
            <a:r>
              <a:rPr lang="ru-RU" sz="3600" b="1" smtClean="0">
                <a:solidFill>
                  <a:srgbClr val="000099"/>
                </a:solidFill>
              </a:rPr>
              <a:t>Типы игр: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628775"/>
            <a:ext cx="7772400" cy="43227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b="1" smtClean="0">
              <a:solidFill>
                <a:srgbClr val="000099"/>
              </a:solidFill>
            </a:endParaRPr>
          </a:p>
          <a:p>
            <a:pPr lvl="1"/>
            <a:r>
              <a:rPr lang="ru-RU" sz="4400" smtClean="0">
                <a:solidFill>
                  <a:srgbClr val="000099"/>
                </a:solidFill>
              </a:rPr>
              <a:t>игры с правилами, </a:t>
            </a:r>
          </a:p>
          <a:p>
            <a:pPr lvl="1"/>
            <a:r>
              <a:rPr lang="ru-RU" sz="4400" smtClean="0">
                <a:solidFill>
                  <a:srgbClr val="000099"/>
                </a:solidFill>
              </a:rPr>
              <a:t>творческие игры, </a:t>
            </a:r>
          </a:p>
          <a:p>
            <a:pPr lvl="1"/>
            <a:r>
              <a:rPr lang="ru-RU" sz="4400" smtClean="0">
                <a:solidFill>
                  <a:srgbClr val="000099"/>
                </a:solidFill>
              </a:rPr>
              <a:t>дидактические игры, </a:t>
            </a:r>
          </a:p>
          <a:p>
            <a:pPr lvl="1"/>
            <a:r>
              <a:rPr lang="ru-RU" sz="4400" smtClean="0">
                <a:solidFill>
                  <a:srgbClr val="000099"/>
                </a:solidFill>
              </a:rPr>
              <a:t>ролевые игры.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smtClean="0">
                <a:solidFill>
                  <a:srgbClr val="000099"/>
                </a:solidFill>
              </a:rPr>
              <a:t>Игры с правилами и творческие игры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3926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5400" b="1" i="1" smtClean="0">
                <a:solidFill>
                  <a:srgbClr val="000099"/>
                </a:solidFill>
                <a:latin typeface="Monotype Corsiva" pitchFamily="66" charset="0"/>
              </a:rPr>
              <a:t>Игра «Сделай наоборот» </a:t>
            </a:r>
            <a:endParaRPr lang="en-US" sz="5400" b="1" i="1" smtClean="0">
              <a:solidFill>
                <a:srgbClr val="000099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None/>
            </a:pPr>
            <a:endParaRPr lang="ru-RU" sz="5400" b="1" i="1" smtClean="0">
              <a:solidFill>
                <a:srgbClr val="000099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None/>
            </a:pPr>
            <a:endParaRPr lang="ru-RU" i="1" smtClean="0">
              <a:solidFill>
                <a:srgbClr val="000099"/>
              </a:solidFill>
              <a:latin typeface="Arial" charset="0"/>
            </a:endParaRPr>
          </a:p>
          <a:p>
            <a:endParaRPr lang="ru-RU" smtClean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2124075" y="4652963"/>
            <a:ext cx="2305050" cy="865187"/>
          </a:xfrm>
          <a:prstGeom prst="curvedUpArrow">
            <a:avLst>
              <a:gd name="adj1" fmla="val 53284"/>
              <a:gd name="adj2" fmla="val 106569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3995738" y="3500438"/>
            <a:ext cx="2376487" cy="863600"/>
          </a:xfrm>
          <a:prstGeom prst="curvedDownArrow">
            <a:avLst>
              <a:gd name="adj1" fmla="val 55037"/>
              <a:gd name="adj2" fmla="val 11007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2800" b="1" smtClean="0">
                <a:solidFill>
                  <a:srgbClr val="000099"/>
                </a:solidFill>
              </a:rPr>
              <a:t>Игры с правилами и творческие игры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3926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6600" b="1" i="1" smtClean="0">
                <a:solidFill>
                  <a:srgbClr val="000099"/>
                </a:solidFill>
                <a:latin typeface="Monotype Corsiva" pitchFamily="66" charset="0"/>
              </a:rPr>
              <a:t>Игра «Кляксы»</a:t>
            </a:r>
            <a:r>
              <a:rPr lang="ru-RU" sz="4000" b="1" i="1" smtClean="0">
                <a:solidFill>
                  <a:srgbClr val="000099"/>
                </a:solidFill>
                <a:latin typeface="Monotype Corsiva" pitchFamily="66" charset="0"/>
              </a:rPr>
              <a:t> </a:t>
            </a:r>
          </a:p>
          <a:p>
            <a:endParaRPr lang="ru-RU" sz="4000" b="1" smtClean="0">
              <a:solidFill>
                <a:srgbClr val="000099"/>
              </a:solidFill>
              <a:latin typeface="Monotype Corsiva" pitchFamily="66" charset="0"/>
            </a:endParaRPr>
          </a:p>
        </p:txBody>
      </p:sp>
      <p:sp>
        <p:nvSpPr>
          <p:cNvPr id="156676" name="AutoShape 4"/>
          <p:cNvSpPr>
            <a:spLocks noChangeArrowheads="1"/>
          </p:cNvSpPr>
          <p:nvPr/>
        </p:nvSpPr>
        <p:spPr bwMode="auto">
          <a:xfrm>
            <a:off x="4140200" y="3860800"/>
            <a:ext cx="914400" cy="914400"/>
          </a:xfrm>
          <a:prstGeom prst="irregularSeal1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6677" name="AutoShape 5"/>
          <p:cNvSpPr>
            <a:spLocks noChangeArrowheads="1"/>
          </p:cNvSpPr>
          <p:nvPr/>
        </p:nvSpPr>
        <p:spPr bwMode="auto">
          <a:xfrm>
            <a:off x="3132138" y="4508500"/>
            <a:ext cx="914400" cy="914400"/>
          </a:xfrm>
          <a:prstGeom prst="irregularSeal1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6678" name="AutoShape 6"/>
          <p:cNvSpPr>
            <a:spLocks noChangeArrowheads="1"/>
          </p:cNvSpPr>
          <p:nvPr/>
        </p:nvSpPr>
        <p:spPr bwMode="auto">
          <a:xfrm>
            <a:off x="5003800" y="4724400"/>
            <a:ext cx="914400" cy="914400"/>
          </a:xfrm>
          <a:prstGeom prst="irregularSeal1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6679" name="AutoShape 7"/>
          <p:cNvSpPr>
            <a:spLocks noChangeArrowheads="1"/>
          </p:cNvSpPr>
          <p:nvPr/>
        </p:nvSpPr>
        <p:spPr bwMode="auto">
          <a:xfrm>
            <a:off x="6011863" y="3500438"/>
            <a:ext cx="914400" cy="914400"/>
          </a:xfrm>
          <a:prstGeom prst="irregularSeal1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animBg="1"/>
      <p:bldP spid="156677" grpId="0" animBg="1"/>
      <p:bldP spid="156678" grpId="0" animBg="1"/>
      <p:bldP spid="15667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smtClean="0">
                <a:solidFill>
                  <a:srgbClr val="000099"/>
                </a:solidFill>
              </a:rPr>
              <a:t>Дидактические</a:t>
            </a:r>
            <a:r>
              <a:rPr lang="ru-RU" smtClean="0"/>
              <a:t> </a:t>
            </a:r>
            <a:r>
              <a:rPr lang="ru-RU" sz="3200" b="1" smtClean="0">
                <a:solidFill>
                  <a:srgbClr val="000099"/>
                </a:solidFill>
              </a:rPr>
              <a:t> игры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419600"/>
          </a:xfrm>
        </p:spPr>
        <p:txBody>
          <a:bodyPr/>
          <a:lstStyle/>
          <a:p>
            <a:r>
              <a:rPr lang="ru-RU" i="1" smtClean="0">
                <a:solidFill>
                  <a:srgbClr val="000099"/>
                </a:solidFill>
                <a:latin typeface="Arial" charset="0"/>
              </a:rPr>
              <a:t>игра «Волшебный поезд» </a:t>
            </a:r>
            <a:endParaRPr lang="en-US" i="1" smtClean="0">
              <a:solidFill>
                <a:srgbClr val="000099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ru-RU" i="1" smtClean="0">
              <a:solidFill>
                <a:srgbClr val="000099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ru-RU" i="1" smtClean="0">
              <a:solidFill>
                <a:srgbClr val="000099"/>
              </a:solidFill>
              <a:latin typeface="Arial" charset="0"/>
            </a:endParaRPr>
          </a:p>
          <a:p>
            <a:endParaRPr lang="ru-RU" smtClean="0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26628" name="Group 5"/>
          <p:cNvGrpSpPr>
            <a:grpSpLocks noChangeAspect="1"/>
          </p:cNvGrpSpPr>
          <p:nvPr/>
        </p:nvGrpSpPr>
        <p:grpSpPr bwMode="auto">
          <a:xfrm>
            <a:off x="827088" y="2997200"/>
            <a:ext cx="7343775" cy="1295400"/>
            <a:chOff x="2350" y="3501"/>
            <a:chExt cx="5548" cy="840"/>
          </a:xfrm>
        </p:grpSpPr>
        <p:sp>
          <p:nvSpPr>
            <p:cNvPr id="26630" name="AutoShape 6"/>
            <p:cNvSpPr>
              <a:spLocks noChangeAspect="1" noChangeArrowheads="1"/>
            </p:cNvSpPr>
            <p:nvPr/>
          </p:nvSpPr>
          <p:spPr bwMode="auto">
            <a:xfrm>
              <a:off x="2350" y="3501"/>
              <a:ext cx="5548" cy="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6631" name="Rectangle 7"/>
            <p:cNvSpPr>
              <a:spLocks noChangeArrowheads="1"/>
            </p:cNvSpPr>
            <p:nvPr/>
          </p:nvSpPr>
          <p:spPr bwMode="auto">
            <a:xfrm>
              <a:off x="2586" y="3741"/>
              <a:ext cx="944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b="1"/>
                <a:t>elephant</a:t>
              </a:r>
              <a:endParaRPr lang="ru-RU" sz="2000"/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3648" y="3741"/>
              <a:ext cx="710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b="1"/>
                <a:t>cat</a:t>
              </a:r>
              <a:endParaRPr lang="ru-RU" sz="2000"/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4593" y="3741"/>
              <a:ext cx="707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b="1"/>
                <a:t>dog</a:t>
              </a:r>
              <a:endParaRPr lang="ru-RU" sz="2000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5537" y="3741"/>
              <a:ext cx="707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b="1"/>
                <a:t>pig</a:t>
              </a:r>
              <a:endParaRPr lang="ru-RU" sz="2000"/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6717" y="3741"/>
              <a:ext cx="707" cy="36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2000" b="1"/>
                <a:t>cow</a:t>
              </a:r>
              <a:endParaRPr lang="ru-RU" sz="2000"/>
            </a:p>
          </p:txBody>
        </p:sp>
      </p:grpSp>
      <p:sp>
        <p:nvSpPr>
          <p:cNvPr id="26629" name="Rectangle 12"/>
          <p:cNvSpPr>
            <a:spLocks noChangeArrowheads="1"/>
          </p:cNvSpPr>
          <p:nvPr/>
        </p:nvSpPr>
        <p:spPr bwMode="auto">
          <a:xfrm>
            <a:off x="971550" y="4408488"/>
            <a:ext cx="75612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/>
            <a:r>
              <a:rPr lang="en-US" sz="2400" b="1" i="1"/>
              <a:t>Cats,   dogs, pigs,   cows are domestic animals.</a:t>
            </a:r>
            <a:endParaRPr lang="ru-RU" sz="2400" b="1" i="1"/>
          </a:p>
          <a:p>
            <a:pPr algn="l"/>
            <a:endParaRPr lang="ru-RU" sz="2400"/>
          </a:p>
          <a:p>
            <a:pPr algn="l"/>
            <a:r>
              <a:rPr lang="ru-RU" sz="2400" b="1" i="1"/>
              <a:t>Elephants are wild animals.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395288" y="1989138"/>
            <a:ext cx="813752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3200" b="1" i="1">
                <a:solidFill>
                  <a:srgbClr val="000099"/>
                </a:solidFill>
              </a:rPr>
              <a:t>«Игровые технологии в развитии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3200" b="1" i="1">
                <a:solidFill>
                  <a:srgbClr val="000099"/>
                </a:solidFill>
              </a:rPr>
              <a:t>коммуникативных способностей</a:t>
            </a:r>
            <a:endParaRPr lang="en-US" sz="3200" b="1" i="1">
              <a:solidFill>
                <a:srgbClr val="000099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3200" b="1" i="1">
                <a:solidFill>
                  <a:srgbClr val="000099"/>
                </a:solidFill>
              </a:rPr>
              <a:t>учащихся младших классов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3200" b="1" i="1">
                <a:solidFill>
                  <a:srgbClr val="000099"/>
                </a:solidFill>
              </a:rPr>
              <a:t>на уроках английского языка»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smtClean="0">
                <a:solidFill>
                  <a:srgbClr val="000099"/>
                </a:solidFill>
                <a:latin typeface="Arial" charset="0"/>
              </a:rPr>
              <a:t>Тема исследования: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smtClean="0">
                <a:solidFill>
                  <a:srgbClr val="000099"/>
                </a:solidFill>
              </a:rPr>
              <a:t>Ролевые игры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17287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7200" b="1" i="1" smtClean="0">
                <a:solidFill>
                  <a:srgbClr val="000099"/>
                </a:solidFill>
                <a:latin typeface="Monotype Corsiva" pitchFamily="66" charset="0"/>
              </a:rPr>
              <a:t>Игра «Магазин»</a:t>
            </a:r>
            <a:r>
              <a:rPr lang="ru-RU" i="1" smtClean="0">
                <a:solidFill>
                  <a:srgbClr val="000099"/>
                </a:solidFill>
                <a:latin typeface="Arial" charset="0"/>
              </a:rPr>
              <a:t> </a:t>
            </a:r>
            <a:endParaRPr lang="en-US" i="1" smtClean="0">
              <a:solidFill>
                <a:srgbClr val="000099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ru-RU" i="1" smtClean="0">
              <a:solidFill>
                <a:srgbClr val="000099"/>
              </a:solidFill>
              <a:latin typeface="Arial" charset="0"/>
            </a:endParaRPr>
          </a:p>
          <a:p>
            <a:pPr>
              <a:buFont typeface="Wingdings" pitchFamily="2" charset="2"/>
              <a:buNone/>
            </a:pPr>
            <a:endParaRPr lang="ru-RU" smtClean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smtClean="0">
                <a:solidFill>
                  <a:srgbClr val="000099"/>
                </a:solidFill>
              </a:rPr>
              <a:t>Ролевые игры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8800" i="1" smtClean="0">
                <a:solidFill>
                  <a:srgbClr val="000099"/>
                </a:solidFill>
                <a:latin typeface="Arial" charset="0"/>
              </a:rPr>
              <a:t>игра «Репка»</a:t>
            </a:r>
            <a:r>
              <a:rPr lang="ru-RU" i="1" smtClean="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Формула успеха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1944687" cy="792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400" b="1"/>
          </a:p>
          <a:p>
            <a:r>
              <a:rPr lang="ru-RU" sz="2000" b="1"/>
              <a:t>новейшие технологии</a:t>
            </a:r>
            <a:endParaRPr lang="ru-RU" sz="2000"/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2339975" y="3213100"/>
            <a:ext cx="2520950" cy="792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400" b="1"/>
          </a:p>
          <a:p>
            <a:r>
              <a:rPr lang="ru-RU" sz="2000" b="1"/>
              <a:t>индивидуальный подход</a:t>
            </a:r>
            <a:endParaRPr lang="ru-RU" sz="2000"/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5076825" y="3213100"/>
            <a:ext cx="1689100" cy="7921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400" b="1"/>
          </a:p>
          <a:p>
            <a:r>
              <a:rPr lang="ru-RU" sz="2000" b="1"/>
              <a:t>творчество учителя</a:t>
            </a:r>
          </a:p>
        </p:txBody>
      </p:sp>
      <p:sp>
        <p:nvSpPr>
          <p:cNvPr id="135176" name="Text Box 8"/>
          <p:cNvSpPr txBox="1">
            <a:spLocks noChangeArrowheads="1"/>
          </p:cNvSpPr>
          <p:nvPr/>
        </p:nvSpPr>
        <p:spPr bwMode="auto">
          <a:xfrm>
            <a:off x="7019925" y="3205163"/>
            <a:ext cx="1944688" cy="792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 sz="400" b="1"/>
          </a:p>
          <a:p>
            <a:r>
              <a:rPr lang="ru-RU" b="1"/>
              <a:t>увлекатель-</a:t>
            </a:r>
          </a:p>
          <a:p>
            <a:r>
              <a:rPr lang="ru-RU" b="1"/>
              <a:t>ное обучение</a:t>
            </a:r>
          </a:p>
          <a:p>
            <a:endParaRPr lang="ru-RU"/>
          </a:p>
        </p:txBody>
      </p:sp>
      <p:sp>
        <p:nvSpPr>
          <p:cNvPr id="135177" name="Text Box 9"/>
          <p:cNvSpPr txBox="1">
            <a:spLocks noChangeArrowheads="1"/>
          </p:cNvSpPr>
          <p:nvPr/>
        </p:nvSpPr>
        <p:spPr bwMode="auto">
          <a:xfrm>
            <a:off x="2035175" y="3381375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2600"/>
              <a:t>+</a:t>
            </a:r>
            <a:endParaRPr lang="ru-RU"/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6716713" y="335756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2600"/>
              <a:t>=</a:t>
            </a:r>
            <a:endParaRPr lang="ru-RU"/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4792663" y="335756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ru-RU" sz="2600"/>
              <a:t>+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nimBg="1"/>
      <p:bldP spid="135174" grpId="0" animBg="1"/>
      <p:bldP spid="135175" grpId="0" animBg="1"/>
      <p:bldP spid="135176" grpId="0" animBg="1"/>
      <p:bldP spid="135177" grpId="0"/>
      <p:bldP spid="135179" grpId="0"/>
      <p:bldP spid="13518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1331913" y="1719263"/>
            <a:ext cx="6769100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ru-RU" sz="4000" b="1" i="1"/>
              <a:t>«Учителю легко, </a:t>
            </a:r>
          </a:p>
          <a:p>
            <a:pPr>
              <a:lnSpc>
                <a:spcPct val="120000"/>
              </a:lnSpc>
            </a:pPr>
            <a:r>
              <a:rPr lang="ru-RU" sz="4000" b="1" i="1"/>
              <a:t>ученику интересно, </a:t>
            </a:r>
          </a:p>
          <a:p>
            <a:pPr>
              <a:lnSpc>
                <a:spcPct val="120000"/>
              </a:lnSpc>
            </a:pPr>
            <a:r>
              <a:rPr lang="ru-RU" sz="4000" b="1" i="1"/>
              <a:t>вместе эффективно».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971550" y="1844675"/>
            <a:ext cx="74168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i="1">
                <a:solidFill>
                  <a:srgbClr val="000099"/>
                </a:solidFill>
              </a:rPr>
              <a:t>Результативный компонент опыта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7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1095375"/>
          </a:xfrm>
        </p:spPr>
        <p:txBody>
          <a:bodyPr/>
          <a:lstStyle/>
          <a:p>
            <a:pPr>
              <a:defRPr/>
            </a:pPr>
            <a:r>
              <a:rPr lang="ru-RU" sz="3200" b="1" i="1" smtClean="0">
                <a:solidFill>
                  <a:srgbClr val="000099"/>
                </a:solidFill>
                <a:latin typeface="Arial" charset="0"/>
              </a:rPr>
              <a:t>Интерактивные методы обучения:</a:t>
            </a:r>
          </a:p>
        </p:txBody>
      </p:sp>
      <p:sp>
        <p:nvSpPr>
          <p:cNvPr id="138248" name="Rectangle 8"/>
          <p:cNvSpPr>
            <a:spLocks noChangeArrowheads="1"/>
          </p:cNvSpPr>
          <p:nvPr/>
        </p:nvSpPr>
        <p:spPr bwMode="auto">
          <a:xfrm>
            <a:off x="395288" y="1052513"/>
            <a:ext cx="6370637" cy="477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ru-RU" sz="4400" b="1"/>
          </a:p>
          <a:p>
            <a:pPr lvl="3" algn="l">
              <a:lnSpc>
                <a:spcPct val="120000"/>
              </a:lnSpc>
              <a:buFontTx/>
              <a:buChar char="•"/>
            </a:pPr>
            <a:r>
              <a:rPr lang="ru-RU" sz="4400"/>
              <a:t>ролевые игры; </a:t>
            </a:r>
          </a:p>
          <a:p>
            <a:pPr lvl="3" algn="l">
              <a:lnSpc>
                <a:spcPct val="120000"/>
              </a:lnSpc>
              <a:buFontTx/>
              <a:buChar char="•"/>
            </a:pPr>
            <a:r>
              <a:rPr lang="ru-RU" sz="4400"/>
              <a:t>творческие игры; </a:t>
            </a:r>
          </a:p>
          <a:p>
            <a:pPr lvl="3" algn="l">
              <a:lnSpc>
                <a:spcPct val="120000"/>
              </a:lnSpc>
              <a:buFontTx/>
              <a:buChar char="•"/>
            </a:pPr>
            <a:r>
              <a:rPr lang="ru-RU" sz="4400"/>
              <a:t>мозговой штурм; </a:t>
            </a:r>
          </a:p>
          <a:p>
            <a:pPr lvl="3" algn="l">
              <a:lnSpc>
                <a:spcPct val="120000"/>
              </a:lnSpc>
              <a:buFontTx/>
              <a:buChar char="•"/>
            </a:pPr>
            <a:r>
              <a:rPr lang="ru-RU" sz="4400"/>
              <a:t>дебаты; </a:t>
            </a:r>
          </a:p>
          <a:p>
            <a:pPr lvl="3" algn="l">
              <a:lnSpc>
                <a:spcPct val="120000"/>
              </a:lnSpc>
              <a:buFontTx/>
              <a:buChar char="•"/>
            </a:pPr>
            <a:r>
              <a:rPr lang="ru-RU" sz="4400"/>
              <a:t>дискуссии.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38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38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38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138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138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138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571500" y="285750"/>
            <a:ext cx="8115300" cy="6572250"/>
          </a:xfrm>
        </p:spPr>
        <p:txBody>
          <a:bodyPr/>
          <a:lstStyle/>
          <a:p>
            <a:pPr eaLnBrk="1" hangingPunct="1"/>
            <a:r>
              <a:rPr lang="ru-RU" sz="3200" smtClean="0"/>
              <a:t>Понятие «интерактивный» происходит от английского «interact» (« i nter» — «взаимный», «act» — «действовать»).</a:t>
            </a:r>
          </a:p>
          <a:p>
            <a:pPr eaLnBrk="1" hangingPunct="1"/>
            <a:r>
              <a:rPr lang="ru-RU" sz="3200" smtClean="0"/>
              <a:t> Одна из основных целей интерактивного обучения состоит в создании комфортных условий обучения, при которых ученик  чувствует свою успешность, свою интеллектуальную состоятельность, что делает продуктивным сам   процесс                     обучения.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357938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Создание презентаций в </a:t>
            </a:r>
            <a:r>
              <a:rPr lang="ru-RU" b="1" dirty="0" err="1" smtClean="0">
                <a:solidFill>
                  <a:srgbClr val="0070C0"/>
                </a:solidFill>
              </a:rPr>
              <a:t>Power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Point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endParaRPr lang="ru-RU" dirty="0" smtClean="0">
              <a:solidFill>
                <a:srgbClr val="0070C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Компьютерная </a:t>
            </a:r>
            <a:r>
              <a:rPr lang="ru-RU" b="1" dirty="0" smtClean="0"/>
              <a:t>презентация</a:t>
            </a:r>
            <a:r>
              <a:rPr lang="ru-RU" dirty="0" smtClean="0"/>
              <a:t> представляет собой набор </a:t>
            </a:r>
            <a:r>
              <a:rPr lang="ru-RU" b="1" dirty="0" smtClean="0"/>
              <a:t>слайдов</a:t>
            </a:r>
            <a:r>
              <a:rPr lang="ru-RU" dirty="0" smtClean="0"/>
              <a:t> (электронных страниц), последовательность показа которых может меняться в процессе демонстрации презентации, т.е. презентация является интерактивным документом.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Презентация является </a:t>
            </a:r>
            <a:r>
              <a:rPr lang="ru-RU" dirty="0" err="1" smtClean="0"/>
              <a:t>мультимедийным</a:t>
            </a:r>
            <a:r>
              <a:rPr lang="ru-RU" dirty="0" smtClean="0"/>
              <a:t> документом, т.к. каждый слайд может включать в себя различные формы представления информации (текст, таблицы, диаграммы, изображения, звук, анимацию и др.).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Презентации обычно используют для иллюстрации изучаемого материала, при объяснении грамматических тем, для подачи заданий по </a:t>
            </a:r>
            <a:r>
              <a:rPr lang="ru-RU" dirty="0" err="1" smtClean="0"/>
              <a:t>аудированию</a:t>
            </a:r>
            <a:r>
              <a:rPr lang="ru-RU" dirty="0" smtClean="0"/>
              <a:t> и чтению и т.д. </a:t>
            </a:r>
          </a:p>
        </p:txBody>
      </p:sp>
      <p:pic>
        <p:nvPicPr>
          <p:cNvPr id="16387" name="Рисунок 2" descr="komp22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63" y="1857375"/>
            <a:ext cx="17859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285750"/>
            <a:ext cx="8572500" cy="6572250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200" b="1" dirty="0" smtClean="0">
                <a:solidFill>
                  <a:srgbClr val="0070C0"/>
                </a:solidFill>
              </a:rPr>
              <a:t>Интерактивная доска.</a:t>
            </a:r>
            <a:endParaRPr lang="ru-RU" sz="3200" dirty="0" smtClean="0">
              <a:solidFill>
                <a:srgbClr val="0070C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Электронная сенсорная доска с соответствующим программным обеспечением с успехом заменяет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массу дополнительного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оборудования( </a:t>
            </a:r>
            <a:r>
              <a:rPr lang="en-US" dirty="0" smtClean="0"/>
              <a:t>DVD</a:t>
            </a:r>
            <a:r>
              <a:rPr lang="ru-RU" dirty="0" smtClean="0"/>
              <a:t>-плеер,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</a:t>
            </a:r>
            <a:r>
              <a:rPr lang="ru-RU" dirty="0" err="1" smtClean="0"/>
              <a:t>аудиомагнитофон</a:t>
            </a:r>
            <a:r>
              <a:rPr lang="ru-RU" dirty="0" smtClean="0"/>
              <a:t>, телевизор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и так далее), значительно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сокращает количество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раздаточного материала и способна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превратить любой кабинет иностранного языка в динамичную среду обучения.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Уже сегодня существует программное обеспечение, которое содержит учебник в </a:t>
            </a:r>
            <a:r>
              <a:rPr lang="ru-RU" dirty="0" err="1" smtClean="0"/>
              <a:t>мультимедийной</a:t>
            </a:r>
            <a:r>
              <a:rPr lang="ru-RU" dirty="0" smtClean="0"/>
              <a:t>  форме, разработанный специально для интерактивной доски.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pic>
        <p:nvPicPr>
          <p:cNvPr id="17411" name="Рисунок 3" descr="4809-original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285750"/>
            <a:ext cx="22860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50" y="214313"/>
            <a:ext cx="8501063" cy="6643687"/>
          </a:xfrm>
        </p:spPr>
        <p:txBody>
          <a:bodyPr>
            <a:normAutofit fontScale="850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300" b="1" dirty="0" smtClean="0">
                <a:solidFill>
                  <a:srgbClr val="0070C0"/>
                </a:solidFill>
              </a:rPr>
              <a:t>Использование интерактивной доски имеет массу преимуществ: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она уникальна для презентации материала(можно что-то добавлять, писать, рисовать, создавать графические схемы);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доступна для всех стилей восприятия учебного материала;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применение различных цветов позволяет учащимся быстрее усваивать материал;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развивает критическое мышление учащихся, повышает мотивацию к изучению иностранного языка;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снимает страх сделать ошибку, её легче исправить чем на обычной доске;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как магнит притягивает детей (на доске можно не только рисовать, соединять разбитые части, но даже исполнять песни в режиме караоке);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она существенно экономит время учителя на подготовку к урокам.</a:t>
            </a:r>
          </a:p>
        </p:txBody>
      </p:sp>
      <p:pic>
        <p:nvPicPr>
          <p:cNvPr id="18435" name="Рисунок 2" descr="4805-original.gif">
            <a:hlinkClick r:id="rId2" action="ppaction://hlinkpres?slideindex=1&amp;slidetitle=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788" y="4071938"/>
            <a:ext cx="173990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Актуальность исследования:</a:t>
            </a: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1116013" y="2205038"/>
            <a:ext cx="78486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ru-RU" b="1" i="1"/>
              <a:t> </a:t>
            </a:r>
            <a:r>
              <a:rPr lang="ru-RU" sz="3200" b="1" i="1">
                <a:solidFill>
                  <a:srgbClr val="000099"/>
                </a:solidFill>
              </a:rPr>
              <a:t>достаточно долго  изучающие иностранный язык дети испытывают трудности в общении на этом языке</a:t>
            </a:r>
            <a:r>
              <a:rPr lang="ru-RU" sz="320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1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357938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3200" b="1" dirty="0" smtClean="0">
                <a:solidFill>
                  <a:srgbClr val="0070C0"/>
                </a:solidFill>
              </a:rPr>
              <a:t>Интерактивное обучение </a:t>
            </a:r>
            <a:r>
              <a:rPr lang="ru-RU" sz="3200" dirty="0" smtClean="0"/>
              <a:t>- способ познания, основанный на диалоговых формах взаимодействия участников образовательного процесса; обучение, погруженное в общение, в ходе которого у обучающихся формируются навыки совместной деятельности. Это метод, при котором «все обучают каждого и каждый обучает всех»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3200" dirty="0" smtClean="0"/>
              <a:t>                                                          (В.С.Дьяченко)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3200" dirty="0"/>
          </a:p>
        </p:txBody>
      </p:sp>
      <p:pic>
        <p:nvPicPr>
          <p:cNvPr id="21507" name="Рисунок 3" descr="37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188" y="5143500"/>
            <a:ext cx="14446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643687"/>
          </a:xfrm>
        </p:spPr>
        <p:txBody>
          <a:bodyPr>
            <a:normAutofit fontScale="925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Современная педагогика богата целым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арсеналом интерактивных подходов: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Творческие задания.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Работа в группах.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Обучающие игры (ролевые игры, имитации, деловые игры и образовательные игры).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Использование общественных ресурсов (приглашение специалиста, экскурсии).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Социальные проекты и другие внеаудиторные методы обучения (социальные проекты, фильмы,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соревнования, радио и газеты,,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 спектакли, выставки, представления,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 песни и сказки).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 Разминки.</a:t>
            </a:r>
          </a:p>
        </p:txBody>
      </p:sp>
      <p:pic>
        <p:nvPicPr>
          <p:cNvPr id="24579" name="Рисунок 3" descr="213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63" y="3929063"/>
            <a:ext cx="21558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622" name="Group 142"/>
          <p:cNvGraphicFramePr>
            <a:graphicFrameLocks noGrp="1"/>
          </p:cNvGraphicFramePr>
          <p:nvPr>
            <p:ph/>
          </p:nvPr>
        </p:nvGraphicFramePr>
        <p:xfrm>
          <a:off x="323850" y="333375"/>
          <a:ext cx="8424863" cy="6119814"/>
        </p:xfrm>
        <a:graphic>
          <a:graphicData uri="http://schemas.openxmlformats.org/drawingml/2006/table">
            <a:tbl>
              <a:tblPr/>
              <a:tblGrid>
                <a:gridCol w="1095375"/>
                <a:gridCol w="5408613"/>
                <a:gridCol w="960437"/>
                <a:gridCol w="960438"/>
              </a:tblGrid>
              <a:tr h="412750"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Критерии оценки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2кл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умение понимать на слух иноязычную речь и адекватно реагировать на неё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умение решать реальные коммуникативные задачи, которые возникают на уроке в процессе реального общения (поздороваться, извиниться, попрощаться и т.д.)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08100"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умение вести диалог с одним или несколькими собеседниками с целью обмена информацией, побуждения собеседника к действию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309688"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логично и последовательно высказываться в связи с ситуацией общения, используя при этом элементы повествования, описания, рассуждения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строить осмысленные самостоятельные творческие высказывания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0988" marR="0" lvl="0" indent="-2809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CC"/>
            </a:gs>
            <a:gs pos="50000">
              <a:schemeClr val="bg1"/>
            </a:gs>
            <a:gs pos="100000">
              <a:srgbClr val="FF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79388" y="765175"/>
          <a:ext cx="8893175" cy="5240338"/>
        </p:xfrm>
        <a:graphic>
          <a:graphicData uri="http://schemas.openxmlformats.org/presentationml/2006/ole">
            <p:oleObj spid="_x0000_s6146" name="Диаграмма" r:id="rId3" imgW="5810250" imgH="30575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smtClean="0"/>
              <a:t>Выводы: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smtClean="0">
                <a:solidFill>
                  <a:srgbClr val="000099"/>
                </a:solidFill>
              </a:rPr>
              <a:t>Занятия по английскому языку в начальной школе способствовали развитию коммуникативных способностей учащихся.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2400" smtClean="0">
              <a:solidFill>
                <a:srgbClr val="000099"/>
              </a:solidFill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smtClean="0">
                <a:solidFill>
                  <a:srgbClr val="000099"/>
                </a:solidFill>
              </a:rPr>
              <a:t>Результатом проведенной работы являются несколько методических рекомендаций к курсу английского языка в начальной школе.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2400" smtClean="0">
              <a:solidFill>
                <a:srgbClr val="000099"/>
              </a:solidFill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smtClean="0">
                <a:solidFill>
                  <a:srgbClr val="000099"/>
                </a:solidFill>
              </a:rPr>
              <a:t>Предложен механизм развития коммуникативных способностей через использование игровых технологий  в рамках личностно-ориентированного подхода к обучению.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val 21"/>
          <p:cNvSpPr>
            <a:spLocks noChangeArrowheads="1"/>
          </p:cNvSpPr>
          <p:nvPr/>
        </p:nvSpPr>
        <p:spPr bwMode="auto">
          <a:xfrm>
            <a:off x="1258888" y="3429000"/>
            <a:ext cx="6697662" cy="18716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843" name="Text Box 20"/>
          <p:cNvSpPr txBox="1">
            <a:spLocks noChangeArrowheads="1"/>
          </p:cNvSpPr>
          <p:nvPr/>
        </p:nvSpPr>
        <p:spPr bwMode="auto">
          <a:xfrm>
            <a:off x="2987675" y="3500438"/>
            <a:ext cx="3543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>
                <a:cs typeface="Times New Roman" pitchFamily="18" charset="0"/>
              </a:rPr>
              <a:t>  Личностно-ориентированный подход</a:t>
            </a:r>
            <a:endParaRPr lang="ru-RU"/>
          </a:p>
        </p:txBody>
      </p:sp>
      <p:grpSp>
        <p:nvGrpSpPr>
          <p:cNvPr id="35844" name="Group 35"/>
          <p:cNvGrpSpPr>
            <a:grpSpLocks/>
          </p:cNvGrpSpPr>
          <p:nvPr/>
        </p:nvGrpSpPr>
        <p:grpSpPr bwMode="auto">
          <a:xfrm>
            <a:off x="1979613" y="142875"/>
            <a:ext cx="5545137" cy="3141663"/>
            <a:chOff x="839" y="0"/>
            <a:chExt cx="3590" cy="2282"/>
          </a:xfrm>
        </p:grpSpPr>
        <p:sp>
          <p:nvSpPr>
            <p:cNvPr id="35855" name="Oval 8"/>
            <p:cNvSpPr>
              <a:spLocks noChangeArrowheads="1"/>
            </p:cNvSpPr>
            <p:nvPr/>
          </p:nvSpPr>
          <p:spPr bwMode="auto">
            <a:xfrm>
              <a:off x="3061" y="1706"/>
              <a:ext cx="1368" cy="57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99CC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ru-RU" sz="1600" b="1">
                  <a:cs typeface="Times New Roman" pitchFamily="18" charset="0"/>
                </a:rPr>
                <a:t>Образы воображения</a:t>
              </a:r>
              <a:endParaRPr lang="ru-RU" sz="1100"/>
            </a:p>
            <a:p>
              <a:pPr algn="l" eaLnBrk="0" hangingPunct="0"/>
              <a:endParaRPr lang="ru-RU"/>
            </a:p>
          </p:txBody>
        </p:sp>
        <p:grpSp>
          <p:nvGrpSpPr>
            <p:cNvPr id="35856" name="Group 34"/>
            <p:cNvGrpSpPr>
              <a:grpSpLocks/>
            </p:cNvGrpSpPr>
            <p:nvPr/>
          </p:nvGrpSpPr>
          <p:grpSpPr bwMode="auto">
            <a:xfrm>
              <a:off x="839" y="0"/>
              <a:ext cx="2664" cy="2217"/>
              <a:chOff x="-917" y="44"/>
              <a:chExt cx="2664" cy="2217"/>
            </a:xfrm>
          </p:grpSpPr>
          <p:sp>
            <p:nvSpPr>
              <p:cNvPr id="35857" name="Line 19"/>
              <p:cNvSpPr>
                <a:spLocks noChangeShapeType="1"/>
              </p:cNvSpPr>
              <p:nvPr/>
            </p:nvSpPr>
            <p:spPr bwMode="auto">
              <a:xfrm>
                <a:off x="739" y="637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8" name="Line 18"/>
              <p:cNvSpPr>
                <a:spLocks noChangeShapeType="1"/>
              </p:cNvSpPr>
              <p:nvPr/>
            </p:nvSpPr>
            <p:spPr bwMode="auto">
              <a:xfrm flipH="1">
                <a:off x="-197" y="1553"/>
                <a:ext cx="576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9" name="Line 17"/>
              <p:cNvSpPr>
                <a:spLocks noChangeShapeType="1"/>
              </p:cNvSpPr>
              <p:nvPr/>
            </p:nvSpPr>
            <p:spPr bwMode="auto">
              <a:xfrm>
                <a:off x="1243" y="1553"/>
                <a:ext cx="432" cy="21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60" name="Oval 11"/>
              <p:cNvSpPr>
                <a:spLocks noChangeArrowheads="1"/>
              </p:cNvSpPr>
              <p:nvPr/>
            </p:nvSpPr>
            <p:spPr bwMode="auto">
              <a:xfrm>
                <a:off x="91" y="44"/>
                <a:ext cx="1368" cy="57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ru-RU" sz="1600" b="1">
                    <a:cs typeface="Times New Roman" pitchFamily="18" charset="0"/>
                  </a:rPr>
                  <a:t>Игровые технологи</a:t>
                </a:r>
                <a:r>
                  <a:rPr lang="ru-RU" sz="1600">
                    <a:cs typeface="Times New Roman" pitchFamily="18" charset="0"/>
                  </a:rPr>
                  <a:t>и</a:t>
                </a:r>
                <a:endParaRPr lang="ru-RU" sz="1100"/>
              </a:p>
              <a:p>
                <a:pPr algn="l" eaLnBrk="0" hangingPunct="0"/>
                <a:endParaRPr lang="ru-RU"/>
              </a:p>
            </p:txBody>
          </p:sp>
          <p:sp>
            <p:nvSpPr>
              <p:cNvPr id="35861" name="Oval 10"/>
              <p:cNvSpPr>
                <a:spLocks noChangeArrowheads="1"/>
              </p:cNvSpPr>
              <p:nvPr/>
            </p:nvSpPr>
            <p:spPr bwMode="auto">
              <a:xfrm>
                <a:off x="-125" y="945"/>
                <a:ext cx="1872" cy="64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ru-RU" sz="1600" b="1">
                    <a:cs typeface="Times New Roman" pitchFamily="18" charset="0"/>
                  </a:rPr>
                  <a:t>Коммуникативная задача</a:t>
                </a:r>
                <a:endParaRPr lang="ru-RU" sz="1100"/>
              </a:p>
              <a:p>
                <a:pPr algn="l" eaLnBrk="0" hangingPunct="0"/>
                <a:endParaRPr lang="ru-RU"/>
              </a:p>
            </p:txBody>
          </p:sp>
          <p:sp>
            <p:nvSpPr>
              <p:cNvPr id="35862" name="Oval 9"/>
              <p:cNvSpPr>
                <a:spLocks noChangeArrowheads="1"/>
              </p:cNvSpPr>
              <p:nvPr/>
            </p:nvSpPr>
            <p:spPr bwMode="auto">
              <a:xfrm>
                <a:off x="-917" y="1757"/>
                <a:ext cx="1368" cy="50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99FF33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ru-RU" sz="1600" b="1">
                    <a:cs typeface="Times New Roman" pitchFamily="18" charset="0"/>
                  </a:rPr>
                  <a:t>Игровое действие</a:t>
                </a:r>
                <a:endParaRPr lang="ru-RU" sz="1100"/>
              </a:p>
              <a:p>
                <a:pPr algn="l" eaLnBrk="0" hangingPunct="0"/>
                <a:endParaRPr lang="ru-RU"/>
              </a:p>
            </p:txBody>
          </p:sp>
          <p:sp>
            <p:nvSpPr>
              <p:cNvPr id="35863" name="Line 7"/>
              <p:cNvSpPr>
                <a:spLocks noChangeShapeType="1"/>
              </p:cNvSpPr>
              <p:nvPr/>
            </p:nvSpPr>
            <p:spPr bwMode="auto">
              <a:xfrm>
                <a:off x="451" y="2016"/>
                <a:ext cx="86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5845" name="Rectangle 22"/>
          <p:cNvSpPr>
            <a:spLocks noChangeArrowheads="1"/>
          </p:cNvSpPr>
          <p:nvPr/>
        </p:nvSpPr>
        <p:spPr bwMode="auto">
          <a:xfrm>
            <a:off x="250825" y="404813"/>
            <a:ext cx="320357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r>
              <a:rPr lang="ru-RU" sz="1400" b="1">
                <a:cs typeface="Times New Roman" pitchFamily="18" charset="0"/>
              </a:rPr>
              <a:t>Механизм развития коммуникативных способностей </a:t>
            </a:r>
            <a:endParaRPr lang="ru-RU" sz="1400" b="1"/>
          </a:p>
          <a:p>
            <a:pPr algn="l" eaLnBrk="0" hangingPunct="0"/>
            <a:r>
              <a:rPr lang="ru-RU" sz="1400" b="1">
                <a:cs typeface="Times New Roman" pitchFamily="18" charset="0"/>
              </a:rPr>
              <a:t>через использование игровых технологий  в рамках </a:t>
            </a:r>
            <a:endParaRPr lang="ru-RU" sz="1400" b="1"/>
          </a:p>
          <a:p>
            <a:pPr algn="l" eaLnBrk="0" hangingPunct="0"/>
            <a:r>
              <a:rPr lang="ru-RU" sz="1400" b="1">
                <a:cs typeface="Times New Roman" pitchFamily="18" charset="0"/>
              </a:rPr>
              <a:t>личностно-ориентированного подхода к обучению.</a:t>
            </a:r>
            <a:endParaRPr lang="ru-RU"/>
          </a:p>
        </p:txBody>
      </p:sp>
      <p:sp>
        <p:nvSpPr>
          <p:cNvPr id="35846" name="Rectangle 31"/>
          <p:cNvSpPr>
            <a:spLocks noChangeArrowheads="1"/>
          </p:cNvSpPr>
          <p:nvPr/>
        </p:nvSpPr>
        <p:spPr bwMode="auto">
          <a:xfrm>
            <a:off x="-1684338" y="-92075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ru-RU"/>
          </a:p>
        </p:txBody>
      </p:sp>
      <p:sp>
        <p:nvSpPr>
          <p:cNvPr id="35847" name="Line 40"/>
          <p:cNvSpPr>
            <a:spLocks noChangeShapeType="1"/>
          </p:cNvSpPr>
          <p:nvPr/>
        </p:nvSpPr>
        <p:spPr bwMode="auto">
          <a:xfrm>
            <a:off x="2838450" y="3213100"/>
            <a:ext cx="0" cy="800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8" name="Line 41"/>
          <p:cNvSpPr>
            <a:spLocks noChangeShapeType="1"/>
          </p:cNvSpPr>
          <p:nvPr/>
        </p:nvSpPr>
        <p:spPr bwMode="auto">
          <a:xfrm>
            <a:off x="6269038" y="3265488"/>
            <a:ext cx="0" cy="654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49" name="Line 42"/>
          <p:cNvSpPr>
            <a:spLocks noChangeShapeType="1"/>
          </p:cNvSpPr>
          <p:nvPr/>
        </p:nvSpPr>
        <p:spPr bwMode="auto">
          <a:xfrm>
            <a:off x="3044825" y="4856163"/>
            <a:ext cx="568325" cy="8397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0" name="Line 43"/>
          <p:cNvSpPr>
            <a:spLocks noChangeShapeType="1"/>
          </p:cNvSpPr>
          <p:nvPr/>
        </p:nvSpPr>
        <p:spPr bwMode="auto">
          <a:xfrm flipH="1">
            <a:off x="5702300" y="4856163"/>
            <a:ext cx="455613" cy="8397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1" name="Line 44"/>
          <p:cNvSpPr>
            <a:spLocks noChangeShapeType="1"/>
          </p:cNvSpPr>
          <p:nvPr/>
        </p:nvSpPr>
        <p:spPr bwMode="auto">
          <a:xfrm>
            <a:off x="4252913" y="4360863"/>
            <a:ext cx="909637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5852" name="Oval 45"/>
          <p:cNvSpPr>
            <a:spLocks noChangeArrowheads="1"/>
          </p:cNvSpPr>
          <p:nvPr/>
        </p:nvSpPr>
        <p:spPr bwMode="auto">
          <a:xfrm>
            <a:off x="1547813" y="3994150"/>
            <a:ext cx="2727325" cy="83978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ru-RU" sz="1600" b="1">
                <a:cs typeface="Times New Roman" pitchFamily="18" charset="0"/>
              </a:rPr>
              <a:t>Самооценка удовлетворенности</a:t>
            </a:r>
            <a:endParaRPr lang="ru-RU"/>
          </a:p>
        </p:txBody>
      </p:sp>
      <p:sp>
        <p:nvSpPr>
          <p:cNvPr id="35853" name="Oval 46"/>
          <p:cNvSpPr>
            <a:spLocks noChangeArrowheads="1"/>
          </p:cNvSpPr>
          <p:nvPr/>
        </p:nvSpPr>
        <p:spPr bwMode="auto">
          <a:xfrm>
            <a:off x="5097463" y="3905250"/>
            <a:ext cx="2498725" cy="9318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ru-RU" sz="1600" b="1">
                <a:cs typeface="Times New Roman" pitchFamily="18" charset="0"/>
              </a:rPr>
              <a:t>Удовлетворение от побочных результатов</a:t>
            </a:r>
            <a:endParaRPr lang="ru-RU"/>
          </a:p>
        </p:txBody>
      </p:sp>
      <p:sp>
        <p:nvSpPr>
          <p:cNvPr id="35854" name="Oval 47"/>
          <p:cNvSpPr>
            <a:spLocks noChangeArrowheads="1"/>
          </p:cNvSpPr>
          <p:nvPr/>
        </p:nvSpPr>
        <p:spPr bwMode="auto">
          <a:xfrm>
            <a:off x="2392363" y="5637213"/>
            <a:ext cx="4316412" cy="97155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ru-RU" sz="1600" b="1">
                <a:cs typeface="Times New Roman" pitchFamily="18" charset="0"/>
              </a:rPr>
              <a:t>Развитие </a:t>
            </a:r>
            <a:endParaRPr lang="ru-RU" sz="1100"/>
          </a:p>
          <a:p>
            <a:pPr eaLnBrk="0" hangingPunct="0"/>
            <a:r>
              <a:rPr lang="ru-RU" sz="1600" b="1">
                <a:cs typeface="Times New Roman" pitchFamily="18" charset="0"/>
              </a:rPr>
              <a:t>коммуникативных способностей</a:t>
            </a:r>
            <a:endParaRPr lang="ru-RU" sz="1100"/>
          </a:p>
          <a:p>
            <a:pPr algn="l" eaLnBrk="0" hangingPunct="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600" b="1" smtClean="0">
                <a:solidFill>
                  <a:srgbClr val="000099"/>
                </a:solidFill>
                <a:latin typeface="Arial" charset="0"/>
              </a:rPr>
              <a:t>Предмет исследования: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42988" y="2276475"/>
            <a:ext cx="7772400" cy="4419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ru-RU" sz="3200" b="1" i="1" smtClean="0">
                <a:solidFill>
                  <a:srgbClr val="000099"/>
                </a:solidFill>
                <a:latin typeface="Arial" charset="0"/>
              </a:rPr>
              <a:t>игровые технологии обучения младших школьников иностран-ному языку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7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Цель исследования: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458200" cy="4419600"/>
          </a:xfrm>
        </p:spPr>
        <p:txBody>
          <a:bodyPr/>
          <a:lstStyle/>
          <a:p>
            <a:r>
              <a:rPr lang="ru-RU" sz="3200" b="1" i="1" smtClean="0">
                <a:solidFill>
                  <a:srgbClr val="000099"/>
                </a:solidFill>
                <a:latin typeface="Arial" charset="0"/>
              </a:rPr>
              <a:t>доказать эффективность использования игровых технологий в развитии коммуникативных способностей младших школьников на уроках английского языка.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Задачи исследования: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3860800"/>
            <a:ext cx="8497888" cy="4419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ru-RU" b="1" i="1" smtClean="0">
              <a:solidFill>
                <a:srgbClr val="000099"/>
              </a:solidFill>
              <a:latin typeface="Arial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ru-RU" b="1" i="1" smtClean="0">
                <a:solidFill>
                  <a:srgbClr val="000099"/>
                </a:solidFill>
                <a:latin typeface="Arial" charset="0"/>
              </a:rPr>
              <a:t>Описать игровые технологии коммуникативного обучения иноязычной культуре;</a:t>
            </a: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468313" y="1916113"/>
            <a:ext cx="8675687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 algn="l"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ru-RU" sz="2800" b="1" i="1">
                <a:solidFill>
                  <a:srgbClr val="000099"/>
                </a:solidFill>
              </a:rPr>
              <a:t>Провести анализ содержания понятия коммуникативные способности в структуре коммуникативной компетенции в психолого-педагогической и методической литературе.</a:t>
            </a:r>
          </a:p>
          <a:p>
            <a:pPr marL="361950" indent="-361950">
              <a:spcBef>
                <a:spcPct val="50000"/>
              </a:spcBef>
            </a:pPr>
            <a:endParaRPr lang="ru-RU" sz="2800" b="1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/>
      <p:bldP spid="1013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Задачи исследования: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221163"/>
            <a:ext cx="8134350" cy="4419600"/>
          </a:xfrm>
        </p:spPr>
        <p:txBody>
          <a:bodyPr/>
          <a:lstStyle/>
          <a:p>
            <a:pPr marL="533400" indent="-533400"/>
            <a:r>
              <a:rPr lang="ru-RU" b="1" i="1" smtClean="0">
                <a:solidFill>
                  <a:srgbClr val="000099"/>
                </a:solidFill>
                <a:latin typeface="Arial" charset="0"/>
              </a:rPr>
              <a:t>Доказать возможности применяемых игровых технологий в развитии коммуникативных способностей учащихся на уроках английского языка.</a:t>
            </a:r>
            <a:r>
              <a:rPr lang="ru-RU" smtClean="0"/>
              <a:t> </a:t>
            </a:r>
          </a:p>
          <a:p>
            <a:pPr marL="533400" indent="-533400"/>
            <a:endParaRPr lang="ru-RU" sz="2400" smtClean="0"/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395288" y="1916113"/>
            <a:ext cx="7634287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ru-RU" sz="2800" b="1" i="1">
                <a:solidFill>
                  <a:srgbClr val="000099"/>
                </a:solidFill>
              </a:rPr>
              <a:t>Определить оптимальные методы и приемы развития коммуникативных способностей учащихся начальной школы на уроках английского языка.</a:t>
            </a:r>
          </a:p>
          <a:p>
            <a:pPr marL="457200" indent="-457200">
              <a:spcBef>
                <a:spcPct val="50000"/>
              </a:spcBef>
            </a:pPr>
            <a:endParaRPr lang="ru-RU" sz="2800" b="1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  <p:bldP spid="1044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Гипотеза исследования: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421688" cy="4419600"/>
          </a:xfrm>
        </p:spPr>
        <p:txBody>
          <a:bodyPr/>
          <a:lstStyle/>
          <a:p>
            <a:r>
              <a:rPr lang="ru-RU" b="1" i="1" smtClean="0">
                <a:solidFill>
                  <a:srgbClr val="000099"/>
                </a:solidFill>
                <a:latin typeface="Arial" charset="0"/>
              </a:rPr>
              <a:t>развитие коммуникативных способностей учащихся будет наиболее оптимальным в ситуации применения учителем на уроках английского языка  игровых технологий</a:t>
            </a:r>
            <a:r>
              <a:rPr 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23938"/>
          </a:xfrm>
        </p:spPr>
        <p:txBody>
          <a:bodyPr/>
          <a:lstStyle/>
          <a:p>
            <a:pPr>
              <a:defRPr/>
            </a:pPr>
            <a:r>
              <a:rPr lang="ru-RU" sz="3200" b="1" smtClean="0">
                <a:solidFill>
                  <a:srgbClr val="000099"/>
                </a:solidFill>
                <a:latin typeface="Arial" charset="0"/>
              </a:rPr>
              <a:t>Методологическая основа исследования: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4419600"/>
          </a:xfrm>
        </p:spPr>
        <p:txBody>
          <a:bodyPr/>
          <a:lstStyle/>
          <a:p>
            <a:r>
              <a:rPr lang="ru-RU" sz="2400" b="1" smtClean="0">
                <a:solidFill>
                  <a:srgbClr val="000099"/>
                </a:solidFill>
              </a:rPr>
              <a:t>личностно-ориентированный подход в обучении (И.С.Якиманская); </a:t>
            </a:r>
          </a:p>
          <a:p>
            <a:r>
              <a:rPr lang="ru-RU" sz="2400" b="1" smtClean="0">
                <a:solidFill>
                  <a:srgbClr val="000099"/>
                </a:solidFill>
              </a:rPr>
              <a:t>культурно-историческая теория психического развития (Л.С.Выготского); </a:t>
            </a:r>
          </a:p>
          <a:p>
            <a:r>
              <a:rPr lang="ru-RU" sz="2400" b="1" smtClean="0">
                <a:solidFill>
                  <a:srgbClr val="000099"/>
                </a:solidFill>
              </a:rPr>
              <a:t>сознательно-коммуникативный метод Я.М. Колкера; </a:t>
            </a:r>
          </a:p>
          <a:p>
            <a:r>
              <a:rPr lang="ru-RU" sz="2400" b="1" smtClean="0">
                <a:solidFill>
                  <a:srgbClr val="000099"/>
                </a:solidFill>
              </a:rPr>
              <a:t>коммуникативный системно-деятельностный подход к обучению иностранным языкам (Маслыко Е.А., Бабинская П.К., Будько А.Ф., Петрова С.И.);</a:t>
            </a:r>
            <a:r>
              <a:rPr lang="ru-RU" sz="2400" smtClean="0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nimBg="1"/>
    </p:bldLst>
  </p:timing>
</p:sld>
</file>

<file path=ppt/theme/theme1.xml><?xml version="1.0" encoding="utf-8"?>
<a:theme xmlns:a="http://schemas.openxmlformats.org/drawingml/2006/main" name="3_LightBlue">
  <a:themeElements>
    <a:clrScheme name="3_LightBlue 4">
      <a:dk1>
        <a:srgbClr val="990033"/>
      </a:dk1>
      <a:lt1>
        <a:srgbClr val="99CCFF"/>
      </a:lt1>
      <a:dk2>
        <a:srgbClr val="000066"/>
      </a:dk2>
      <a:lt2>
        <a:srgbClr val="000000"/>
      </a:lt2>
      <a:accent1>
        <a:srgbClr val="FFFF66"/>
      </a:accent1>
      <a:accent2>
        <a:srgbClr val="FF3399"/>
      </a:accent2>
      <a:accent3>
        <a:srgbClr val="CAE2FF"/>
      </a:accent3>
      <a:accent4>
        <a:srgbClr val="82002A"/>
      </a:accent4>
      <a:accent5>
        <a:srgbClr val="FFFFB8"/>
      </a:accent5>
      <a:accent6>
        <a:srgbClr val="E72D8A"/>
      </a:accent6>
      <a:hlink>
        <a:srgbClr val="0033CC"/>
      </a:hlink>
      <a:folHlink>
        <a:srgbClr val="00CC00"/>
      </a:folHlink>
    </a:clrScheme>
    <a:fontScheme name="3_LightBlu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LightBlu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CC99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B98AE7"/>
        </a:accent6>
        <a:hlink>
          <a:srgbClr val="6600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LightBlu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ightBlu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LightBlue 4">
        <a:dk1>
          <a:srgbClr val="990033"/>
        </a:dk1>
        <a:lt1>
          <a:srgbClr val="99CCFF"/>
        </a:lt1>
        <a:dk2>
          <a:srgbClr val="000066"/>
        </a:dk2>
        <a:lt2>
          <a:srgbClr val="000000"/>
        </a:lt2>
        <a:accent1>
          <a:srgbClr val="FFFF66"/>
        </a:accent1>
        <a:accent2>
          <a:srgbClr val="FF3399"/>
        </a:accent2>
        <a:accent3>
          <a:srgbClr val="CAE2FF"/>
        </a:accent3>
        <a:accent4>
          <a:srgbClr val="82002A"/>
        </a:accent4>
        <a:accent5>
          <a:srgbClr val="FFFFB8"/>
        </a:accent5>
        <a:accent6>
          <a:srgbClr val="E72D8A"/>
        </a:accent6>
        <a:hlink>
          <a:srgbClr val="0033CC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</TotalTime>
  <Words>910</Words>
  <Application>Microsoft Office PowerPoint</Application>
  <PresentationFormat>Экран (4:3)</PresentationFormat>
  <Paragraphs>177</Paragraphs>
  <Slides>35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7" baseType="lpstr">
      <vt:lpstr>3_LightBlue</vt:lpstr>
      <vt:lpstr>Диаграмма</vt:lpstr>
      <vt:lpstr>Слайд 1</vt:lpstr>
      <vt:lpstr>Тема исследования:</vt:lpstr>
      <vt:lpstr>Актуальность исследования:</vt:lpstr>
      <vt:lpstr>Предмет исследования:</vt:lpstr>
      <vt:lpstr>Цель исследования:</vt:lpstr>
      <vt:lpstr>Задачи исследования:</vt:lpstr>
      <vt:lpstr>Задачи исследования:</vt:lpstr>
      <vt:lpstr>Гипотеза исследования:</vt:lpstr>
      <vt:lpstr>Методологическая основа исследования:</vt:lpstr>
      <vt:lpstr>Методологическая основа исследования:</vt:lpstr>
      <vt:lpstr>Слайд 11</vt:lpstr>
      <vt:lpstr>Целевой компонент опыта</vt:lpstr>
      <vt:lpstr>Слайд 13</vt:lpstr>
      <vt:lpstr>Слайд 14</vt:lpstr>
      <vt:lpstr>Слайд 15</vt:lpstr>
      <vt:lpstr>Типы игр:</vt:lpstr>
      <vt:lpstr>Игры с правилами и творческие игры</vt:lpstr>
      <vt:lpstr>Игры с правилами и творческие игры</vt:lpstr>
      <vt:lpstr>Дидактические  игры</vt:lpstr>
      <vt:lpstr>Ролевые игры</vt:lpstr>
      <vt:lpstr>Ролевые игры</vt:lpstr>
      <vt:lpstr>Формула успеха</vt:lpstr>
      <vt:lpstr>Слайд 23</vt:lpstr>
      <vt:lpstr>Слайд 24</vt:lpstr>
      <vt:lpstr>Интерактивные методы обучения: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Выводы:</vt:lpstr>
      <vt:lpstr>Слайд 35</vt:lpstr>
    </vt:vector>
  </TitlesOfParts>
  <Company>OGU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Comp</cp:lastModifiedBy>
  <cp:revision>62</cp:revision>
  <dcterms:created xsi:type="dcterms:W3CDTF">2006-01-19T09:22:22Z</dcterms:created>
  <dcterms:modified xsi:type="dcterms:W3CDTF">2021-11-28T02:34:03Z</dcterms:modified>
</cp:coreProperties>
</file>