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33" r:id="rId2"/>
    <p:sldId id="286" r:id="rId3"/>
    <p:sldId id="323" r:id="rId4"/>
    <p:sldId id="321" r:id="rId5"/>
    <p:sldId id="307" r:id="rId6"/>
    <p:sldId id="334" r:id="rId7"/>
    <p:sldId id="341" r:id="rId8"/>
    <p:sldId id="342" r:id="rId9"/>
    <p:sldId id="308" r:id="rId10"/>
    <p:sldId id="335" r:id="rId11"/>
    <p:sldId id="312" r:id="rId12"/>
    <p:sldId id="343" r:id="rId13"/>
    <p:sldId id="336" r:id="rId14"/>
    <p:sldId id="337" r:id="rId15"/>
    <p:sldId id="310" r:id="rId16"/>
    <p:sldId id="338" r:id="rId17"/>
    <p:sldId id="344" r:id="rId18"/>
    <p:sldId id="346" r:id="rId19"/>
    <p:sldId id="345" r:id="rId20"/>
    <p:sldId id="313" r:id="rId21"/>
    <p:sldId id="347" r:id="rId22"/>
    <p:sldId id="322" r:id="rId23"/>
    <p:sldId id="316" r:id="rId24"/>
    <p:sldId id="317" r:id="rId25"/>
    <p:sldId id="348" r:id="rId26"/>
    <p:sldId id="349" r:id="rId27"/>
    <p:sldId id="350" r:id="rId28"/>
    <p:sldId id="325" r:id="rId29"/>
    <p:sldId id="351" r:id="rId30"/>
    <p:sldId id="352" r:id="rId31"/>
    <p:sldId id="353" r:id="rId32"/>
    <p:sldId id="339" r:id="rId33"/>
    <p:sldId id="315" r:id="rId34"/>
    <p:sldId id="324" r:id="rId35"/>
    <p:sldId id="354" r:id="rId36"/>
    <p:sldId id="326" r:id="rId37"/>
    <p:sldId id="355" r:id="rId38"/>
    <p:sldId id="327" r:id="rId39"/>
    <p:sldId id="328" r:id="rId40"/>
    <p:sldId id="363" r:id="rId41"/>
    <p:sldId id="329" r:id="rId42"/>
    <p:sldId id="331" r:id="rId43"/>
    <p:sldId id="356" r:id="rId44"/>
    <p:sldId id="357" r:id="rId45"/>
    <p:sldId id="358" r:id="rId46"/>
    <p:sldId id="373" r:id="rId47"/>
    <p:sldId id="359" r:id="rId48"/>
    <p:sldId id="360" r:id="rId49"/>
    <p:sldId id="361" r:id="rId50"/>
    <p:sldId id="368" r:id="rId51"/>
    <p:sldId id="364" r:id="rId52"/>
    <p:sldId id="365" r:id="rId53"/>
    <p:sldId id="366" r:id="rId54"/>
    <p:sldId id="367" r:id="rId55"/>
    <p:sldId id="371" r:id="rId56"/>
    <p:sldId id="369" r:id="rId57"/>
    <p:sldId id="370" r:id="rId58"/>
    <p:sldId id="362" r:id="rId59"/>
    <p:sldId id="372" r:id="rId60"/>
    <p:sldId id="374" r:id="rId61"/>
    <p:sldId id="375" r:id="rId62"/>
    <p:sldId id="376" r:id="rId63"/>
    <p:sldId id="377" r:id="rId64"/>
    <p:sldId id="378" r:id="rId65"/>
    <p:sldId id="379" r:id="rId66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3300"/>
    <a:srgbClr val="A50021"/>
    <a:srgbClr val="4A000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854" autoAdjust="0"/>
    <p:restoredTop sz="94660"/>
  </p:normalViewPr>
  <p:slideViewPr>
    <p:cSldViewPr>
      <p:cViewPr>
        <p:scale>
          <a:sx n="41" d="100"/>
          <a:sy n="41" d="100"/>
        </p:scale>
        <p:origin x="-2280" y="-6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65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A7F6C9-F5A4-474A-B7BA-27D7A64E1A3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750" advClick="0" advTm="0">
        <p14:reveal/>
      </p:transition>
    </mc:Choice>
    <mc:Fallback>
      <p:transition spd="slow" advClick="0" advTm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D46814-56FA-43D9-81B7-6C43FFA1FD1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750" advClick="0" advTm="0">
        <p14:reveal/>
      </p:transition>
    </mc:Choice>
    <mc:Fallback>
      <p:transition spd="slow" advClick="0" advTm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FDC163-9898-4374-8AF1-EE084F61C91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750" advClick="0" advTm="0">
        <p14:reveal/>
      </p:transition>
    </mc:Choice>
    <mc:Fallback>
      <p:transition spd="slow" advClick="0" advTm="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7C45B1-71BD-48B7-AB26-32ED10AB5EA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750" advClick="0" advTm="0">
        <p14:reveal/>
      </p:transition>
    </mc:Choice>
    <mc:Fallback>
      <p:transition spd="slow" advClick="0" advTm="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452886-6876-49B4-8321-9CC65DA24AE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750" advClick="0" advTm="0">
        <p14:reveal/>
      </p:transition>
    </mc:Choice>
    <mc:Fallback>
      <p:transition spd="slow" advClick="0" advTm="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B60EA4-CE0C-43A3-A32E-38F7948524C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750" advClick="0" advTm="0">
        <p14:reveal/>
      </p:transition>
    </mc:Choice>
    <mc:Fallback>
      <p:transition spd="slow" advClick="0" advTm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DEC1EE-7978-4F97-B29C-A527F130A1A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750" advClick="0" advTm="0">
        <p14:reveal/>
      </p:transition>
    </mc:Choice>
    <mc:Fallback>
      <p:transition spd="slow" advClick="0" advTm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316608-EFF5-4C24-9745-D76377CEFE6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750" advClick="0" advTm="0">
        <p14:reveal/>
      </p:transition>
    </mc:Choice>
    <mc:Fallback>
      <p:transition spd="slow" advClick="0" advTm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7547B5-0B7E-4E33-B87D-79780754423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750" advClick="0" advTm="0">
        <p14:reveal/>
      </p:transition>
    </mc:Choice>
    <mc:Fallback>
      <p:transition spd="slow" advClick="0" advTm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FB5B44-7D9E-4371-8B9A-23C8139672F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750" advClick="0" advTm="0">
        <p14:reveal/>
      </p:transition>
    </mc:Choice>
    <mc:Fallback>
      <p:transition spd="slow" advClick="0" advTm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A425B2-057F-4959-98C7-7F45DC442F5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750" advClick="0" advTm="0">
        <p14:reveal/>
      </p:transition>
    </mc:Choice>
    <mc:Fallback>
      <p:transition spd="slow" advClick="0" advTm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A5366E-637A-481C-B3AD-2E8A85231D9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750" advClick="0" advTm="0">
        <p14:reveal/>
      </p:transition>
    </mc:Choice>
    <mc:Fallback>
      <p:transition spd="slow" advClick="0" advTm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A2C636-D60A-43BD-9A63-D235B0FE4B0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750" advClick="0" advTm="0">
        <p14:reveal/>
      </p:transition>
    </mc:Choice>
    <mc:Fallback>
      <p:transition spd="slow" advClick="0" advTm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712287-8ABD-4420-A9E1-F5276AAFD60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750" advClick="0" advTm="0">
        <p14:reveal/>
      </p:transition>
    </mc:Choice>
    <mc:Fallback>
      <p:transition spd="slow" advClick="0" advTm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6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+mn-cs"/>
              </a:defRPr>
            </a:lvl1pPr>
          </a:lstStyle>
          <a:p>
            <a:pPr>
              <a:defRPr/>
            </a:pPr>
            <a:fld id="{F3E97285-BCB2-4CC5-BE9C-3E4A16E811A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mc:AlternateContent xmlns:mc="http://schemas.openxmlformats.org/markup-compatibility/2006">
    <mc:Choice xmlns="" xmlns:p14="http://schemas.microsoft.com/office/powerpoint/2010/main" Requires="p14">
      <p:transition spd="slow" p14:dur="3750" advClick="0" advTm="0">
        <p14:reveal/>
      </p:transition>
    </mc:Choice>
    <mc:Fallback>
      <p:transition spd="slow" advClick="0" advTm="0">
        <p:fade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2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2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6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9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5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5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908720"/>
            <a:ext cx="7330008" cy="4680520"/>
          </a:xfrm>
        </p:spPr>
        <p:txBody>
          <a:bodyPr/>
          <a:lstStyle/>
          <a:p>
            <a:r>
              <a:rPr lang="ru-RU" b="1" dirty="0" smtClean="0">
                <a:solidFill>
                  <a:schemeClr val="accent4">
                    <a:lumMod val="85000"/>
                    <a:lumOff val="15000"/>
                  </a:schemeClr>
                </a:solidFill>
                <a:latin typeface="BatangChe" pitchFamily="49" charset="-127"/>
                <a:ea typeface="BatangChe" pitchFamily="49" charset="-127"/>
                <a:cs typeface="Aharoni" pitchFamily="2" charset="-79"/>
              </a:rPr>
              <a:t/>
            </a:r>
            <a:br>
              <a:rPr lang="ru-RU" b="1" dirty="0" smtClean="0">
                <a:solidFill>
                  <a:schemeClr val="accent4">
                    <a:lumMod val="85000"/>
                    <a:lumOff val="15000"/>
                  </a:schemeClr>
                </a:solidFill>
                <a:latin typeface="BatangChe" pitchFamily="49" charset="-127"/>
                <a:ea typeface="BatangChe" pitchFamily="49" charset="-127"/>
                <a:cs typeface="Aharoni" pitchFamily="2" charset="-79"/>
              </a:rPr>
            </a:br>
            <a:r>
              <a:rPr lang="ru-RU" b="1" dirty="0" smtClean="0">
                <a:solidFill>
                  <a:schemeClr val="accent4">
                    <a:lumMod val="85000"/>
                    <a:lumOff val="15000"/>
                  </a:schemeClr>
                </a:solidFill>
                <a:latin typeface="BatangChe" pitchFamily="49" charset="-127"/>
                <a:ea typeface="BatangChe" pitchFamily="49" charset="-127"/>
                <a:cs typeface="Aharoni" pitchFamily="2" charset="-79"/>
              </a:rPr>
              <a:t>Летопись команды ЮПИД</a:t>
            </a:r>
            <a:br>
              <a:rPr lang="ru-RU" b="1" dirty="0" smtClean="0">
                <a:solidFill>
                  <a:schemeClr val="accent4">
                    <a:lumMod val="85000"/>
                    <a:lumOff val="15000"/>
                  </a:schemeClr>
                </a:solidFill>
                <a:latin typeface="BatangChe" pitchFamily="49" charset="-127"/>
                <a:ea typeface="BatangChe" pitchFamily="49" charset="-127"/>
                <a:cs typeface="Aharoni" pitchFamily="2" charset="-79"/>
              </a:rPr>
            </a:br>
            <a:r>
              <a:rPr lang="ru-RU" b="1" dirty="0" smtClean="0">
                <a:solidFill>
                  <a:schemeClr val="accent4">
                    <a:lumMod val="85000"/>
                    <a:lumOff val="15000"/>
                  </a:schemeClr>
                </a:solidFill>
                <a:latin typeface="BatangChe" pitchFamily="49" charset="-127"/>
                <a:ea typeface="BatangChe" pitchFamily="49" charset="-127"/>
                <a:cs typeface="Aharoni" pitchFamily="2" charset="-79"/>
              </a:rPr>
              <a:t>«</a:t>
            </a:r>
            <a:r>
              <a:rPr lang="ru-RU" b="1" dirty="0" err="1" smtClean="0">
                <a:solidFill>
                  <a:schemeClr val="accent4">
                    <a:lumMod val="85000"/>
                    <a:lumOff val="15000"/>
                  </a:schemeClr>
                </a:solidFill>
                <a:latin typeface="BatangChe" pitchFamily="49" charset="-127"/>
                <a:ea typeface="BatangChe" pitchFamily="49" charset="-127"/>
                <a:cs typeface="Aharoni" pitchFamily="2" charset="-79"/>
              </a:rPr>
              <a:t>Светофорчики</a:t>
            </a:r>
            <a:r>
              <a:rPr lang="ru-RU" b="1" dirty="0" smtClean="0">
                <a:solidFill>
                  <a:schemeClr val="accent4">
                    <a:lumMod val="85000"/>
                    <a:lumOff val="15000"/>
                  </a:schemeClr>
                </a:solidFill>
                <a:latin typeface="BatangChe" pitchFamily="49" charset="-127"/>
                <a:ea typeface="BatangChe" pitchFamily="49" charset="-127"/>
                <a:cs typeface="Aharoni" pitchFamily="2" charset="-79"/>
              </a:rPr>
              <a:t>»</a:t>
            </a:r>
            <a:br>
              <a:rPr lang="ru-RU" b="1" dirty="0" smtClean="0">
                <a:solidFill>
                  <a:schemeClr val="accent4">
                    <a:lumMod val="85000"/>
                    <a:lumOff val="15000"/>
                  </a:schemeClr>
                </a:solidFill>
                <a:latin typeface="BatangChe" pitchFamily="49" charset="-127"/>
                <a:ea typeface="BatangChe" pitchFamily="49" charset="-127"/>
                <a:cs typeface="Aharoni" pitchFamily="2" charset="-79"/>
              </a:rPr>
            </a:br>
            <a:r>
              <a:rPr lang="ru-RU" b="1" dirty="0" smtClean="0">
                <a:solidFill>
                  <a:schemeClr val="accent4">
                    <a:lumMod val="85000"/>
                    <a:lumOff val="15000"/>
                  </a:schemeClr>
                </a:solidFill>
                <a:latin typeface="BatangChe" pitchFamily="49" charset="-127"/>
                <a:ea typeface="BatangChe" pitchFamily="49" charset="-127"/>
                <a:cs typeface="Aharoni" pitchFamily="2" charset="-79"/>
              </a:rPr>
              <a:t/>
            </a:r>
            <a:br>
              <a:rPr lang="ru-RU" b="1" dirty="0" smtClean="0">
                <a:solidFill>
                  <a:schemeClr val="accent4">
                    <a:lumMod val="85000"/>
                    <a:lumOff val="15000"/>
                  </a:schemeClr>
                </a:solidFill>
                <a:latin typeface="BatangChe" pitchFamily="49" charset="-127"/>
                <a:ea typeface="BatangChe" pitchFamily="49" charset="-127"/>
                <a:cs typeface="Aharoni" pitchFamily="2" charset="-79"/>
              </a:rPr>
            </a:br>
            <a:r>
              <a:rPr lang="ru-RU" b="1" dirty="0" smtClean="0">
                <a:solidFill>
                  <a:schemeClr val="accent4">
                    <a:lumMod val="85000"/>
                    <a:lumOff val="15000"/>
                  </a:schemeClr>
                </a:solidFill>
                <a:latin typeface="BatangChe" pitchFamily="49" charset="-127"/>
                <a:ea typeface="BatangChe" pitchFamily="49" charset="-127"/>
                <a:cs typeface="Aharoni" pitchFamily="2" charset="-79"/>
              </a:rPr>
              <a:t/>
            </a:r>
            <a:br>
              <a:rPr lang="ru-RU" b="1" dirty="0" smtClean="0">
                <a:solidFill>
                  <a:schemeClr val="accent4">
                    <a:lumMod val="85000"/>
                    <a:lumOff val="15000"/>
                  </a:schemeClr>
                </a:solidFill>
                <a:latin typeface="BatangChe" pitchFamily="49" charset="-127"/>
                <a:ea typeface="BatangChe" pitchFamily="49" charset="-127"/>
                <a:cs typeface="Aharoni" pitchFamily="2" charset="-79"/>
              </a:rPr>
            </a:br>
            <a:r>
              <a:rPr lang="ru-RU" b="1" dirty="0" smtClean="0">
                <a:solidFill>
                  <a:schemeClr val="accent4">
                    <a:lumMod val="85000"/>
                    <a:lumOff val="15000"/>
                  </a:schemeClr>
                </a:solidFill>
                <a:latin typeface="BatangChe" pitchFamily="49" charset="-127"/>
                <a:ea typeface="BatangChe" pitchFamily="49" charset="-127"/>
                <a:cs typeface="Aharoni" pitchFamily="2" charset="-79"/>
              </a:rPr>
              <a:t/>
            </a:r>
            <a:br>
              <a:rPr lang="ru-RU" b="1" dirty="0" smtClean="0">
                <a:solidFill>
                  <a:schemeClr val="accent4">
                    <a:lumMod val="85000"/>
                    <a:lumOff val="15000"/>
                  </a:schemeClr>
                </a:solidFill>
                <a:latin typeface="BatangChe" pitchFamily="49" charset="-127"/>
                <a:ea typeface="BatangChe" pitchFamily="49" charset="-127"/>
                <a:cs typeface="Aharoni" pitchFamily="2" charset="-79"/>
              </a:rPr>
            </a:br>
            <a:r>
              <a:rPr lang="ru-RU" sz="2800" b="1" dirty="0" smtClean="0">
                <a:solidFill>
                  <a:schemeClr val="accent4">
                    <a:lumMod val="85000"/>
                    <a:lumOff val="15000"/>
                  </a:schemeClr>
                </a:solidFill>
                <a:latin typeface="BatangChe" pitchFamily="49" charset="-127"/>
                <a:ea typeface="BatangChe" pitchFamily="49" charset="-127"/>
                <a:cs typeface="Aharoni" pitchFamily="2" charset="-79"/>
              </a:rPr>
              <a:t>МБДОУ </a:t>
            </a:r>
            <a:r>
              <a:rPr lang="ru-RU" sz="2800" b="1" dirty="0" err="1" smtClean="0">
                <a:solidFill>
                  <a:schemeClr val="accent4">
                    <a:lumMod val="85000"/>
                    <a:lumOff val="15000"/>
                  </a:schemeClr>
                </a:solidFill>
                <a:latin typeface="BatangChe" pitchFamily="49" charset="-127"/>
                <a:ea typeface="BatangChe" pitchFamily="49" charset="-127"/>
                <a:cs typeface="Aharoni" pitchFamily="2" charset="-79"/>
              </a:rPr>
              <a:t>д</a:t>
            </a:r>
            <a:r>
              <a:rPr lang="ru-RU" sz="2800" b="1" dirty="0" smtClean="0">
                <a:solidFill>
                  <a:schemeClr val="accent4">
                    <a:lumMod val="85000"/>
                    <a:lumOff val="15000"/>
                  </a:schemeClr>
                </a:solidFill>
                <a:latin typeface="BatangChe" pitchFamily="49" charset="-127"/>
                <a:ea typeface="BatangChe" pitchFamily="49" charset="-127"/>
                <a:cs typeface="Aharoni" pitchFamily="2" charset="-79"/>
              </a:rPr>
              <a:t>/с 2 – </a:t>
            </a:r>
            <a:r>
              <a:rPr lang="ru-RU" sz="2800" b="1" dirty="0" err="1" smtClean="0">
                <a:solidFill>
                  <a:schemeClr val="accent4">
                    <a:lumMod val="85000"/>
                    <a:lumOff val="15000"/>
                  </a:schemeClr>
                </a:solidFill>
                <a:latin typeface="BatangChe" pitchFamily="49" charset="-127"/>
                <a:ea typeface="BatangChe" pitchFamily="49" charset="-127"/>
                <a:cs typeface="Aharoni" pitchFamily="2" charset="-79"/>
              </a:rPr>
              <a:t>й</a:t>
            </a:r>
            <a:r>
              <a:rPr lang="ru-RU" sz="2800" b="1" dirty="0" smtClean="0">
                <a:solidFill>
                  <a:schemeClr val="accent4">
                    <a:lumMod val="85000"/>
                    <a:lumOff val="15000"/>
                  </a:schemeClr>
                </a:solidFill>
                <a:latin typeface="BatangChe" pitchFamily="49" charset="-127"/>
                <a:ea typeface="BatangChe" pitchFamily="49" charset="-127"/>
                <a:cs typeface="Aharoni" pitchFamily="2" charset="-79"/>
              </a:rPr>
              <a:t> категории </a:t>
            </a:r>
            <a:br>
              <a:rPr lang="ru-RU" sz="2800" b="1" dirty="0" smtClean="0">
                <a:solidFill>
                  <a:schemeClr val="accent4">
                    <a:lumMod val="85000"/>
                    <a:lumOff val="15000"/>
                  </a:schemeClr>
                </a:solidFill>
                <a:latin typeface="BatangChe" pitchFamily="49" charset="-127"/>
                <a:ea typeface="BatangChe" pitchFamily="49" charset="-127"/>
                <a:cs typeface="Aharoni" pitchFamily="2" charset="-79"/>
              </a:rPr>
            </a:br>
            <a:r>
              <a:rPr lang="ru-RU" sz="2800" b="1" dirty="0" smtClean="0">
                <a:solidFill>
                  <a:schemeClr val="accent4">
                    <a:lumMod val="85000"/>
                    <a:lumOff val="15000"/>
                  </a:schemeClr>
                </a:solidFill>
                <a:latin typeface="BatangChe" pitchFamily="49" charset="-127"/>
                <a:ea typeface="BatangChe" pitchFamily="49" charset="-127"/>
                <a:cs typeface="Aharoni" pitchFamily="2" charset="-79"/>
              </a:rPr>
              <a:t>№ 1 «Солнышко» п.Целина</a:t>
            </a:r>
            <a:br>
              <a:rPr lang="ru-RU" sz="2800" b="1" dirty="0" smtClean="0">
                <a:solidFill>
                  <a:schemeClr val="accent4">
                    <a:lumMod val="85000"/>
                    <a:lumOff val="15000"/>
                  </a:schemeClr>
                </a:solidFill>
                <a:latin typeface="BatangChe" pitchFamily="49" charset="-127"/>
                <a:ea typeface="BatangChe" pitchFamily="49" charset="-127"/>
                <a:cs typeface="Aharoni" pitchFamily="2" charset="-79"/>
              </a:rPr>
            </a:br>
            <a:r>
              <a:rPr lang="ru-RU" sz="2800" b="1" dirty="0" smtClean="0">
                <a:solidFill>
                  <a:schemeClr val="accent4">
                    <a:lumMod val="85000"/>
                    <a:lumOff val="15000"/>
                  </a:schemeClr>
                </a:solidFill>
                <a:latin typeface="BatangChe" pitchFamily="49" charset="-127"/>
                <a:ea typeface="BatangChe" pitchFamily="49" charset="-127"/>
                <a:cs typeface="Aharoni" pitchFamily="2" charset="-79"/>
              </a:rPr>
              <a:t/>
            </a:r>
            <a:br>
              <a:rPr lang="ru-RU" sz="2800" b="1" dirty="0" smtClean="0">
                <a:solidFill>
                  <a:schemeClr val="accent4">
                    <a:lumMod val="85000"/>
                    <a:lumOff val="15000"/>
                  </a:schemeClr>
                </a:solidFill>
                <a:latin typeface="BatangChe" pitchFamily="49" charset="-127"/>
                <a:ea typeface="BatangChe" pitchFamily="49" charset="-127"/>
                <a:cs typeface="Aharoni" pitchFamily="2" charset="-79"/>
              </a:rPr>
            </a:br>
            <a:endParaRPr lang="ru-RU" sz="2800" b="1" dirty="0">
              <a:solidFill>
                <a:schemeClr val="accent4">
                  <a:lumMod val="85000"/>
                  <a:lumOff val="15000"/>
                </a:schemeClr>
              </a:solidFill>
              <a:latin typeface="BatangChe" pitchFamily="49" charset="-127"/>
              <a:ea typeface="BatangChe" pitchFamily="49" charset="-127"/>
              <a:cs typeface="Aharoni" pitchFamily="2" charset="-79"/>
            </a:endParaRPr>
          </a:p>
        </p:txBody>
      </p:sp>
      <p:pic>
        <p:nvPicPr>
          <p:cNvPr id="3074" name="Picture 2" descr="C:\Users\Ira\Documents\ПДД\картинки по пдд\свет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485012" flipV="1">
            <a:off x="3866496" y="2616578"/>
            <a:ext cx="1218828" cy="1948467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750" advClick="0" advTm="0">
        <p14:reveal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980728"/>
            <a:ext cx="7859216" cy="1080120"/>
          </a:xfrm>
        </p:spPr>
        <p:txBody>
          <a:bodyPr/>
          <a:lstStyle/>
          <a:p>
            <a:r>
              <a:rPr lang="ru-RU" sz="5400" b="1" dirty="0" smtClean="0">
                <a:solidFill>
                  <a:schemeClr val="accent6">
                    <a:lumMod val="50000"/>
                  </a:schemeClr>
                </a:solidFill>
                <a:latin typeface="Gabriola" pitchFamily="82" charset="0"/>
              </a:rPr>
              <a:t>Права  юного помощника инспектора движения</a:t>
            </a:r>
            <a:br>
              <a:rPr lang="ru-RU" sz="5400" b="1" dirty="0" smtClean="0">
                <a:solidFill>
                  <a:schemeClr val="accent6">
                    <a:lumMod val="50000"/>
                  </a:schemeClr>
                </a:solidFill>
                <a:latin typeface="Gabriola" pitchFamily="82" charset="0"/>
              </a:rPr>
            </a:br>
            <a:endParaRPr lang="ru-RU" sz="540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2060848"/>
            <a:ext cx="8075240" cy="4065315"/>
          </a:xfrm>
        </p:spPr>
        <p:txBody>
          <a:bodyPr/>
          <a:lstStyle/>
          <a:p>
            <a:r>
              <a:rPr lang="ru-RU" sz="2400" dirty="0" smtClean="0"/>
              <a:t>Имеет право участвовать в обсуждении всех </a:t>
            </a:r>
          </a:p>
          <a:p>
            <a:pPr>
              <a:buNone/>
            </a:pPr>
            <a:r>
              <a:rPr lang="ru-RU" sz="2400" dirty="0" smtClean="0"/>
              <a:t>    вопросов, относящихся к деятельности команды .</a:t>
            </a:r>
          </a:p>
          <a:p>
            <a:r>
              <a:rPr lang="ru-RU" sz="2400" dirty="0" smtClean="0"/>
              <a:t>Участвовать в смотрах ЮПИД, конкурсах и соревнованиях; выступлении агитбригад и профилактических мероприятиях разного уровня.</a:t>
            </a:r>
          </a:p>
          <a:p>
            <a:r>
              <a:rPr lang="ru-RU" sz="2400" dirty="0" smtClean="0"/>
              <a:t>Носить установленные знаки различия ЮПИД,</a:t>
            </a:r>
          </a:p>
          <a:p>
            <a:r>
              <a:rPr lang="ru-RU" sz="2400" dirty="0" smtClean="0"/>
              <a:t>Может быть награжден грамотами, ценными</a:t>
            </a:r>
          </a:p>
          <a:p>
            <a:pPr>
              <a:buNone/>
            </a:pPr>
            <a:r>
              <a:rPr lang="ru-RU" sz="2400" dirty="0" smtClean="0"/>
              <a:t> подарками за активную работу в команде.</a:t>
            </a:r>
            <a:r>
              <a:rPr lang="ru-RU" dirty="0" smtClean="0"/>
              <a:t> </a:t>
            </a:r>
          </a:p>
          <a:p>
            <a:endParaRPr lang="ru-RU" dirty="0"/>
          </a:p>
        </p:txBody>
      </p:sp>
      <p:pic>
        <p:nvPicPr>
          <p:cNvPr id="4" name="Picture 16" descr="C:\Users\Ira\Pictures\ПДД\images (10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32240" y="5085184"/>
            <a:ext cx="1573585" cy="108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69331913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750" advClick="0" advTm="6000">
        <p14:reveal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800" b="1" dirty="0" smtClean="0">
                <a:solidFill>
                  <a:schemeClr val="accent6">
                    <a:lumMod val="50000"/>
                  </a:schemeClr>
                </a:solidFill>
                <a:latin typeface="Gabriola" pitchFamily="82" charset="0"/>
              </a:rPr>
              <a:t/>
            </a:r>
            <a:br>
              <a:rPr lang="ru-RU" sz="4800" b="1" dirty="0" smtClean="0">
                <a:solidFill>
                  <a:schemeClr val="accent6">
                    <a:lumMod val="50000"/>
                  </a:schemeClr>
                </a:solidFill>
                <a:latin typeface="Gabriola" pitchFamily="82" charset="0"/>
              </a:rPr>
            </a:br>
            <a:r>
              <a:rPr lang="ru-RU" sz="4800" b="1" dirty="0" smtClean="0">
                <a:solidFill>
                  <a:schemeClr val="accent6">
                    <a:lumMod val="50000"/>
                  </a:schemeClr>
                </a:solidFill>
                <a:latin typeface="Gabriola" pitchFamily="82" charset="0"/>
              </a:rPr>
              <a:t/>
            </a:r>
            <a:br>
              <a:rPr lang="ru-RU" sz="4800" b="1" dirty="0" smtClean="0">
                <a:solidFill>
                  <a:schemeClr val="accent6">
                    <a:lumMod val="50000"/>
                  </a:schemeClr>
                </a:solidFill>
                <a:latin typeface="Gabriola" pitchFamily="82" charset="0"/>
              </a:rPr>
            </a:br>
            <a:r>
              <a:rPr lang="ru-RU" sz="4800" b="1" dirty="0" smtClean="0">
                <a:solidFill>
                  <a:schemeClr val="accent6">
                    <a:lumMod val="50000"/>
                  </a:schemeClr>
                </a:solidFill>
                <a:latin typeface="Gabriola" pitchFamily="82" charset="0"/>
              </a:rPr>
              <a:t>2014 год – 2015 год</a:t>
            </a:r>
            <a:br>
              <a:rPr lang="ru-RU" sz="4800" b="1" dirty="0" smtClean="0">
                <a:solidFill>
                  <a:schemeClr val="accent6">
                    <a:lumMod val="50000"/>
                  </a:schemeClr>
                </a:solidFill>
                <a:latin typeface="Gabriola" pitchFamily="82" charset="0"/>
              </a:rPr>
            </a:br>
            <a:r>
              <a:rPr lang="ru-RU" sz="3600" b="1" dirty="0" smtClean="0">
                <a:solidFill>
                  <a:schemeClr val="accent6">
                    <a:lumMod val="50000"/>
                  </a:schemeClr>
                </a:solidFill>
                <a:latin typeface="Gabriola" pitchFamily="82" charset="0"/>
              </a:rPr>
              <a:t>Первым  руководителем  отряда  ЮПИД</a:t>
            </a:r>
            <a:br>
              <a:rPr lang="ru-RU" sz="3600" b="1" dirty="0" smtClean="0">
                <a:solidFill>
                  <a:schemeClr val="accent6">
                    <a:lumMod val="50000"/>
                  </a:schemeClr>
                </a:solidFill>
                <a:latin typeface="Gabriola" pitchFamily="82" charset="0"/>
              </a:rPr>
            </a:br>
            <a:r>
              <a:rPr lang="ru-RU" sz="3600" b="1" dirty="0" smtClean="0">
                <a:solidFill>
                  <a:schemeClr val="accent6">
                    <a:lumMod val="50000"/>
                  </a:schemeClr>
                </a:solidFill>
                <a:latin typeface="Gabriola" pitchFamily="82" charset="0"/>
              </a:rPr>
              <a:t>стала   </a:t>
            </a:r>
            <a:r>
              <a:rPr lang="ru-RU" sz="3600" b="1" dirty="0" err="1" smtClean="0">
                <a:solidFill>
                  <a:schemeClr val="accent6">
                    <a:lumMod val="50000"/>
                  </a:schemeClr>
                </a:solidFill>
                <a:latin typeface="Gabriola" pitchFamily="82" charset="0"/>
              </a:rPr>
              <a:t>Шилина</a:t>
            </a:r>
            <a:r>
              <a:rPr lang="ru-RU" sz="3600" b="1" dirty="0" smtClean="0">
                <a:solidFill>
                  <a:schemeClr val="accent6">
                    <a:lumMod val="50000"/>
                  </a:schemeClr>
                </a:solidFill>
                <a:latin typeface="Gabriola" pitchFamily="82" charset="0"/>
              </a:rPr>
              <a:t>  Виктория </a:t>
            </a:r>
            <a:r>
              <a:rPr lang="ru-RU" sz="3600" b="1" dirty="0" err="1" smtClean="0">
                <a:solidFill>
                  <a:schemeClr val="accent6">
                    <a:lumMod val="50000"/>
                  </a:schemeClr>
                </a:solidFill>
                <a:latin typeface="Gabriola" pitchFamily="82" charset="0"/>
              </a:rPr>
              <a:t>Генадьевна</a:t>
            </a:r>
            <a:r>
              <a:rPr lang="ru-RU" sz="3600" b="1" dirty="0" smtClean="0">
                <a:solidFill>
                  <a:schemeClr val="accent6">
                    <a:lumMod val="50000"/>
                  </a:schemeClr>
                </a:solidFill>
                <a:latin typeface="Gabriola" pitchFamily="82" charset="0"/>
              </a:rPr>
              <a:t/>
            </a:r>
            <a:br>
              <a:rPr lang="ru-RU" sz="3600" b="1" dirty="0" smtClean="0">
                <a:solidFill>
                  <a:schemeClr val="accent6">
                    <a:lumMod val="50000"/>
                  </a:schemeClr>
                </a:solidFill>
                <a:latin typeface="Gabriola" pitchFamily="82" charset="0"/>
              </a:rPr>
            </a:br>
            <a:endParaRPr lang="ru-RU" sz="3600" b="1" dirty="0">
              <a:solidFill>
                <a:schemeClr val="accent6">
                  <a:lumMod val="50000"/>
                </a:schemeClr>
              </a:solidFill>
              <a:latin typeface="Gabriola" pitchFamily="82" charset="0"/>
            </a:endParaRPr>
          </a:p>
        </p:txBody>
      </p:sp>
      <p:pic>
        <p:nvPicPr>
          <p:cNvPr id="1026" name="Picture 2" descr="C:\Users\Ira\Documents\ПДД\пдд фото\акции\SAM_21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4" y="2258870"/>
            <a:ext cx="4932040" cy="369903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37794526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750" advClick="0" advTm="6000">
        <p14:reveal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800" b="1" dirty="0" smtClean="0">
                <a:solidFill>
                  <a:schemeClr val="accent6">
                    <a:lumMod val="50000"/>
                  </a:schemeClr>
                </a:solidFill>
                <a:latin typeface="Gabriola" pitchFamily="82" charset="0"/>
              </a:rPr>
              <a:t/>
            </a:r>
            <a:br>
              <a:rPr lang="ru-RU" sz="4800" b="1" dirty="0" smtClean="0">
                <a:solidFill>
                  <a:schemeClr val="accent6">
                    <a:lumMod val="50000"/>
                  </a:schemeClr>
                </a:solidFill>
                <a:latin typeface="Gabriola" pitchFamily="82" charset="0"/>
              </a:rPr>
            </a:br>
            <a:r>
              <a:rPr lang="ru-RU" sz="4800" b="1" dirty="0" smtClean="0">
                <a:solidFill>
                  <a:schemeClr val="accent6">
                    <a:lumMod val="50000"/>
                  </a:schemeClr>
                </a:solidFill>
                <a:latin typeface="Gabriola" pitchFamily="82" charset="0"/>
              </a:rPr>
              <a:t/>
            </a:r>
            <a:br>
              <a:rPr lang="ru-RU" sz="4800" b="1" dirty="0" smtClean="0">
                <a:solidFill>
                  <a:schemeClr val="accent6">
                    <a:lumMod val="50000"/>
                  </a:schemeClr>
                </a:solidFill>
                <a:latin typeface="Gabriola" pitchFamily="82" charset="0"/>
              </a:rPr>
            </a:br>
            <a:r>
              <a:rPr lang="ru-RU" sz="4800" b="1" dirty="0" smtClean="0">
                <a:solidFill>
                  <a:schemeClr val="accent6">
                    <a:lumMod val="50000"/>
                  </a:schemeClr>
                </a:solidFill>
                <a:latin typeface="Gabriola" pitchFamily="82" charset="0"/>
              </a:rPr>
              <a:t>2014 год – 2015 год</a:t>
            </a:r>
            <a:br>
              <a:rPr lang="ru-RU" sz="4800" b="1" dirty="0" smtClean="0">
                <a:solidFill>
                  <a:schemeClr val="accent6">
                    <a:lumMod val="50000"/>
                  </a:schemeClr>
                </a:solidFill>
                <a:latin typeface="Gabriola" pitchFamily="82" charset="0"/>
              </a:rPr>
            </a:br>
            <a:r>
              <a:rPr lang="ru-RU" sz="4800" b="1" dirty="0" smtClean="0">
                <a:solidFill>
                  <a:schemeClr val="accent6">
                    <a:lumMod val="50000"/>
                  </a:schemeClr>
                </a:solidFill>
                <a:latin typeface="Gabriola" pitchFamily="82" charset="0"/>
              </a:rPr>
              <a:t>Создание уголков  безопасности </a:t>
            </a:r>
            <a:br>
              <a:rPr lang="ru-RU" sz="4800" b="1" dirty="0" smtClean="0">
                <a:solidFill>
                  <a:schemeClr val="accent6">
                    <a:lumMod val="50000"/>
                  </a:schemeClr>
                </a:solidFill>
                <a:latin typeface="Gabriola" pitchFamily="82" charset="0"/>
              </a:rPr>
            </a:br>
            <a:r>
              <a:rPr lang="ru-RU" sz="4800" b="1" dirty="0" smtClean="0">
                <a:solidFill>
                  <a:schemeClr val="accent6">
                    <a:lumMod val="50000"/>
                  </a:schemeClr>
                </a:solidFill>
                <a:latin typeface="Gabriola" pitchFamily="82" charset="0"/>
              </a:rPr>
              <a:t>в каждой группе</a:t>
            </a:r>
            <a:br>
              <a:rPr lang="ru-RU" sz="4800" b="1" dirty="0" smtClean="0">
                <a:solidFill>
                  <a:schemeClr val="accent6">
                    <a:lumMod val="50000"/>
                  </a:schemeClr>
                </a:solidFill>
                <a:latin typeface="Gabriola" pitchFamily="82" charset="0"/>
              </a:rPr>
            </a:br>
            <a:endParaRPr lang="ru-RU" sz="4800" b="1" dirty="0">
              <a:solidFill>
                <a:schemeClr val="accent6">
                  <a:lumMod val="50000"/>
                </a:schemeClr>
              </a:solidFill>
              <a:latin typeface="Gabriola" pitchFamily="82" charset="0"/>
            </a:endParaRPr>
          </a:p>
        </p:txBody>
      </p:sp>
      <p:pic>
        <p:nvPicPr>
          <p:cNvPr id="7" name="Picture 9" descr="C:\Users\Ira\Pictures\ПДД\SAM_21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083764">
            <a:off x="520462" y="2905853"/>
            <a:ext cx="2851150" cy="285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Объект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/>
            </a:extLst>
          </a:blip>
          <a:srcRect b="12678"/>
          <a:stretch/>
        </p:blipFill>
        <p:spPr>
          <a:xfrm>
            <a:off x="3131840" y="2420888"/>
            <a:ext cx="3382898" cy="22155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Picture 15" descr="C:\Users\Ira\Pictures\ПДД\ПДД\уголки, стенды\Файл 0218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52120" y="4221088"/>
            <a:ext cx="2736850" cy="208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7794526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750" advClick="0" advTm="6000">
        <p14:reveal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800" b="1" dirty="0" smtClean="0">
                <a:solidFill>
                  <a:schemeClr val="accent6">
                    <a:lumMod val="50000"/>
                  </a:schemeClr>
                </a:solidFill>
                <a:latin typeface="Gabriola" pitchFamily="82" charset="0"/>
              </a:rPr>
              <a:t/>
            </a:r>
            <a:br>
              <a:rPr lang="ru-RU" sz="4800" b="1" dirty="0" smtClean="0">
                <a:solidFill>
                  <a:schemeClr val="accent6">
                    <a:lumMod val="50000"/>
                  </a:schemeClr>
                </a:solidFill>
                <a:latin typeface="Gabriola" pitchFamily="82" charset="0"/>
              </a:rPr>
            </a:br>
            <a:r>
              <a:rPr lang="ru-RU" sz="4800" b="1" dirty="0" smtClean="0">
                <a:solidFill>
                  <a:schemeClr val="accent6">
                    <a:lumMod val="50000"/>
                  </a:schemeClr>
                </a:solidFill>
                <a:latin typeface="Gabriola" pitchFamily="82" charset="0"/>
              </a:rPr>
              <a:t/>
            </a:r>
            <a:br>
              <a:rPr lang="ru-RU" sz="4800" b="1" dirty="0" smtClean="0">
                <a:solidFill>
                  <a:schemeClr val="accent6">
                    <a:lumMod val="50000"/>
                  </a:schemeClr>
                </a:solidFill>
                <a:latin typeface="Gabriola" pitchFamily="82" charset="0"/>
              </a:rPr>
            </a:br>
            <a:r>
              <a:rPr lang="ru-RU" sz="4800" b="1" dirty="0" smtClean="0">
                <a:solidFill>
                  <a:schemeClr val="accent6">
                    <a:lumMod val="50000"/>
                  </a:schemeClr>
                </a:solidFill>
                <a:latin typeface="Gabriola" pitchFamily="82" charset="0"/>
              </a:rPr>
              <a:t>2014 год – 2015 год</a:t>
            </a:r>
            <a:br>
              <a:rPr lang="ru-RU" sz="4800" b="1" dirty="0" smtClean="0">
                <a:solidFill>
                  <a:schemeClr val="accent6">
                    <a:lumMod val="50000"/>
                  </a:schemeClr>
                </a:solidFill>
                <a:latin typeface="Gabriola" pitchFamily="82" charset="0"/>
              </a:rPr>
            </a:br>
            <a:r>
              <a:rPr lang="ru-RU" sz="4800" b="1" dirty="0" smtClean="0">
                <a:solidFill>
                  <a:schemeClr val="accent6">
                    <a:lumMod val="50000"/>
                  </a:schemeClr>
                </a:solidFill>
                <a:latin typeface="Gabriola" pitchFamily="82" charset="0"/>
              </a:rPr>
              <a:t>Встреча с сотрудником  ГИБДД</a:t>
            </a:r>
            <a:br>
              <a:rPr lang="ru-RU" sz="4800" b="1" dirty="0" smtClean="0">
                <a:solidFill>
                  <a:schemeClr val="accent6">
                    <a:lumMod val="50000"/>
                  </a:schemeClr>
                </a:solidFill>
                <a:latin typeface="Gabriola" pitchFamily="82" charset="0"/>
              </a:rPr>
            </a:br>
            <a:endParaRPr lang="ru-RU" sz="4800" b="1" dirty="0">
              <a:solidFill>
                <a:schemeClr val="accent6">
                  <a:lumMod val="50000"/>
                </a:schemeClr>
              </a:solidFill>
              <a:latin typeface="Gabriola" pitchFamily="82" charset="0"/>
            </a:endParaRPr>
          </a:p>
        </p:txBody>
      </p:sp>
      <p:pic>
        <p:nvPicPr>
          <p:cNvPr id="6" name="Picture 6" descr="C:\Users\Ira\Pictures\ПДД\SAM_207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563888" y="2348880"/>
            <a:ext cx="3960813" cy="3095625"/>
          </a:xfrm>
          <a:noFill/>
        </p:spPr>
      </p:pic>
      <p:pic>
        <p:nvPicPr>
          <p:cNvPr id="10" name="Picture 4" descr="http://little.com.ua/images/stories/useful/159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971600" y="3284984"/>
            <a:ext cx="1656184" cy="22296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="" xmlns:p14="http://schemas.microsoft.com/office/powerpoint/2010/main" val="37794526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750" advClick="0" advTm="6000">
        <p14:reveal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C 0.069 0  0.125 0.07467  0.125 0.16667  C 0.125 0.25867  0.069 0.33333  0 0.33333  C -0.069 0.33333  -0.125 0.25867  -0.125 0.16667  C -0.125 0.07467  -0.069 0  0 0  Z" pathEditMode="relative" ptsTypes=""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800" b="1" dirty="0" smtClean="0">
                <a:solidFill>
                  <a:schemeClr val="accent6">
                    <a:lumMod val="50000"/>
                  </a:schemeClr>
                </a:solidFill>
                <a:latin typeface="Gabriola" pitchFamily="82" charset="0"/>
              </a:rPr>
              <a:t/>
            </a:r>
            <a:br>
              <a:rPr lang="ru-RU" sz="4800" b="1" dirty="0" smtClean="0">
                <a:solidFill>
                  <a:schemeClr val="accent6">
                    <a:lumMod val="50000"/>
                  </a:schemeClr>
                </a:solidFill>
                <a:latin typeface="Gabriola" pitchFamily="82" charset="0"/>
              </a:rPr>
            </a:br>
            <a:r>
              <a:rPr lang="ru-RU" sz="4800" b="1" dirty="0" smtClean="0">
                <a:solidFill>
                  <a:schemeClr val="accent6">
                    <a:lumMod val="50000"/>
                  </a:schemeClr>
                </a:solidFill>
                <a:latin typeface="Gabriola" pitchFamily="82" charset="0"/>
              </a:rPr>
              <a:t/>
            </a:r>
            <a:br>
              <a:rPr lang="ru-RU" sz="4800" b="1" dirty="0" smtClean="0">
                <a:solidFill>
                  <a:schemeClr val="accent6">
                    <a:lumMod val="50000"/>
                  </a:schemeClr>
                </a:solidFill>
                <a:latin typeface="Gabriola" pitchFamily="82" charset="0"/>
              </a:rPr>
            </a:br>
            <a:r>
              <a:rPr lang="ru-RU" sz="4800" b="1" dirty="0" smtClean="0">
                <a:solidFill>
                  <a:schemeClr val="accent6">
                    <a:lumMod val="50000"/>
                  </a:schemeClr>
                </a:solidFill>
                <a:latin typeface="Gabriola" pitchFamily="82" charset="0"/>
              </a:rPr>
              <a:t>2014 год – 2015 год</a:t>
            </a:r>
            <a:br>
              <a:rPr lang="ru-RU" sz="4800" b="1" dirty="0" smtClean="0">
                <a:solidFill>
                  <a:schemeClr val="accent6">
                    <a:lumMod val="50000"/>
                  </a:schemeClr>
                </a:solidFill>
                <a:latin typeface="Gabriola" pitchFamily="82" charset="0"/>
              </a:rPr>
            </a:br>
            <a:r>
              <a:rPr lang="ru-RU" sz="4800" b="1" dirty="0" smtClean="0">
                <a:solidFill>
                  <a:schemeClr val="accent6">
                    <a:lumMod val="50000"/>
                  </a:schemeClr>
                </a:solidFill>
                <a:latin typeface="Gabriola" pitchFamily="82" charset="0"/>
              </a:rPr>
              <a:t>Проект «Зебра пришла в детский сад!</a:t>
            </a:r>
            <a:br>
              <a:rPr lang="ru-RU" sz="4800" b="1" dirty="0" smtClean="0">
                <a:solidFill>
                  <a:schemeClr val="accent6">
                    <a:lumMod val="50000"/>
                  </a:schemeClr>
                </a:solidFill>
                <a:latin typeface="Gabriola" pitchFamily="82" charset="0"/>
              </a:rPr>
            </a:br>
            <a:endParaRPr lang="ru-RU" sz="4800" b="1" dirty="0">
              <a:solidFill>
                <a:schemeClr val="accent6">
                  <a:lumMod val="50000"/>
                </a:schemeClr>
              </a:solidFill>
              <a:latin typeface="Gabriola" pitchFamily="82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467545" y="1988840"/>
            <a:ext cx="3816424" cy="3096344"/>
          </a:xfrm>
          <a:prstGeom prst="roundRect">
            <a:avLst/>
          </a:prstGeom>
          <a:blipFill>
            <a:blip r:embed="rId2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3707904" y="2348880"/>
            <a:ext cx="4608513" cy="3529013"/>
          </a:xfrm>
          <a:prstGeom prst="ellipse">
            <a:avLst/>
          </a:prstGeom>
          <a:blipFill>
            <a:blip r:embed="rId3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7794526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750" advClick="0" advTm="6000">
        <p14:reveal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5400" b="1" dirty="0" smtClean="0">
                <a:solidFill>
                  <a:schemeClr val="accent6">
                    <a:lumMod val="50000"/>
                  </a:schemeClr>
                </a:solidFill>
                <a:latin typeface="Gabriola" pitchFamily="82" charset="0"/>
              </a:rPr>
              <a:t>2014 - 2015 год </a:t>
            </a:r>
            <a:br>
              <a:rPr lang="ru-RU" sz="5400" b="1" dirty="0" smtClean="0">
                <a:solidFill>
                  <a:schemeClr val="accent6">
                    <a:lumMod val="50000"/>
                  </a:schemeClr>
                </a:solidFill>
                <a:latin typeface="Gabriola" pitchFamily="82" charset="0"/>
              </a:rPr>
            </a:br>
            <a:r>
              <a:rPr lang="ru-RU" sz="5400" b="1" dirty="0" smtClean="0">
                <a:solidFill>
                  <a:schemeClr val="accent6">
                    <a:lumMod val="50000"/>
                  </a:schemeClr>
                </a:solidFill>
                <a:latin typeface="Gabriola" pitchFamily="82" charset="0"/>
              </a:rPr>
              <a:t>Акция «Пешеход – на переход»</a:t>
            </a:r>
            <a:endParaRPr lang="ru-RU" sz="5400" b="1" dirty="0">
              <a:solidFill>
                <a:schemeClr val="accent6">
                  <a:lumMod val="50000"/>
                </a:schemeClr>
              </a:solidFill>
              <a:latin typeface="Gabriola" pitchFamily="82" charset="0"/>
            </a:endParaRPr>
          </a:p>
        </p:txBody>
      </p:sp>
      <p:sp>
        <p:nvSpPr>
          <p:cNvPr id="12" name="Вертикальный свиток 11"/>
          <p:cNvSpPr/>
          <p:nvPr/>
        </p:nvSpPr>
        <p:spPr>
          <a:xfrm>
            <a:off x="539552" y="1844824"/>
            <a:ext cx="4320480" cy="4176464"/>
          </a:xfrm>
          <a:prstGeom prst="verticalScroll">
            <a:avLst/>
          </a:prstGeom>
          <a:blipFill>
            <a:blip r:embed="rId2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3" name="Вертикальный свиток 12"/>
          <p:cNvSpPr/>
          <p:nvPr/>
        </p:nvSpPr>
        <p:spPr>
          <a:xfrm>
            <a:off x="4535487" y="1844824"/>
            <a:ext cx="4608513" cy="4103687"/>
          </a:xfrm>
          <a:prstGeom prst="verticalScroll">
            <a:avLst/>
          </a:prstGeom>
          <a:blipFill>
            <a:blip r:embed="rId3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65603563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750" advClick="0" advTm="6000">
        <p14:reveal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3" presetClass="exit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vertical)">
                                      <p:cBhvr>
                                        <p:cTn id="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3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5400" b="1" dirty="0" smtClean="0">
                <a:solidFill>
                  <a:schemeClr val="accent6">
                    <a:lumMod val="50000"/>
                  </a:schemeClr>
                </a:solidFill>
                <a:latin typeface="Gabriola" pitchFamily="82" charset="0"/>
              </a:rPr>
              <a:t>2014 - 2015 год </a:t>
            </a:r>
            <a:br>
              <a:rPr lang="ru-RU" sz="5400" b="1" dirty="0" smtClean="0">
                <a:solidFill>
                  <a:schemeClr val="accent6">
                    <a:lumMod val="50000"/>
                  </a:schemeClr>
                </a:solidFill>
                <a:latin typeface="Gabriola" pitchFamily="82" charset="0"/>
              </a:rPr>
            </a:br>
            <a:r>
              <a:rPr lang="ru-RU" sz="5400" b="1" dirty="0" smtClean="0">
                <a:solidFill>
                  <a:schemeClr val="accent6">
                    <a:lumMod val="50000"/>
                  </a:schemeClr>
                </a:solidFill>
                <a:latin typeface="Gabriola" pitchFamily="82" charset="0"/>
              </a:rPr>
              <a:t>Изготовление макетов </a:t>
            </a:r>
            <a:endParaRPr lang="ru-RU" sz="5400" b="1" dirty="0">
              <a:solidFill>
                <a:schemeClr val="accent6">
                  <a:lumMod val="50000"/>
                </a:schemeClr>
              </a:solidFill>
              <a:latin typeface="Gabriola" pitchFamily="82" charset="0"/>
            </a:endParaRPr>
          </a:p>
        </p:txBody>
      </p:sp>
      <p:pic>
        <p:nvPicPr>
          <p:cNvPr id="5" name="Объект 5"/>
          <p:cNvPicPr>
            <a:picLocks noGrp="1" noChangeAspect="1"/>
          </p:cNvPicPr>
          <p:nvPr>
            <p:ph sz="quarter" idx="4294967295"/>
          </p:nvPr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4473"/>
          <a:stretch/>
        </p:blipFill>
        <p:spPr>
          <a:xfrm>
            <a:off x="467544" y="1988840"/>
            <a:ext cx="4493208" cy="28952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6" name="Picture 2" descr="C:\Users\Ira\Documents\ПДД\уголки, стенды\Файл 0218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5" y="2348880"/>
            <a:ext cx="3360373" cy="25202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="" xmlns:p14="http://schemas.microsoft.com/office/powerpoint/2010/main" val="365603563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750" advClick="0" advTm="6000">
        <p14:reveal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143000"/>
          </a:xfrm>
        </p:spPr>
        <p:txBody>
          <a:bodyPr/>
          <a:lstStyle/>
          <a:p>
            <a:r>
              <a:rPr lang="ru-RU" sz="5400" b="1" dirty="0" smtClean="0">
                <a:solidFill>
                  <a:schemeClr val="accent6">
                    <a:lumMod val="50000"/>
                  </a:schemeClr>
                </a:solidFill>
                <a:latin typeface="Gabriola" pitchFamily="82" charset="0"/>
              </a:rPr>
              <a:t/>
            </a:r>
            <a:br>
              <a:rPr lang="ru-RU" sz="5400" b="1" dirty="0" smtClean="0">
                <a:solidFill>
                  <a:schemeClr val="accent6">
                    <a:lumMod val="50000"/>
                  </a:schemeClr>
                </a:solidFill>
                <a:latin typeface="Gabriola" pitchFamily="82" charset="0"/>
              </a:rPr>
            </a:br>
            <a:r>
              <a:rPr lang="ru-RU" sz="5400" b="1" dirty="0" smtClean="0">
                <a:solidFill>
                  <a:schemeClr val="accent6">
                    <a:lumMod val="50000"/>
                  </a:schemeClr>
                </a:solidFill>
                <a:latin typeface="Gabriola" pitchFamily="82" charset="0"/>
              </a:rPr>
              <a:t/>
            </a:r>
            <a:br>
              <a:rPr lang="ru-RU" sz="5400" b="1" dirty="0" smtClean="0">
                <a:solidFill>
                  <a:schemeClr val="accent6">
                    <a:lumMod val="50000"/>
                  </a:schemeClr>
                </a:solidFill>
                <a:latin typeface="Gabriola" pitchFamily="82" charset="0"/>
              </a:rPr>
            </a:br>
            <a:r>
              <a:rPr lang="ru-RU" sz="5400" b="1" dirty="0" smtClean="0">
                <a:solidFill>
                  <a:schemeClr val="accent6">
                    <a:lumMod val="50000"/>
                  </a:schemeClr>
                </a:solidFill>
                <a:latin typeface="Gabriola" pitchFamily="82" charset="0"/>
              </a:rPr>
              <a:t>2014 - 2015 год </a:t>
            </a:r>
            <a:br>
              <a:rPr lang="ru-RU" sz="5400" b="1" dirty="0" smtClean="0">
                <a:solidFill>
                  <a:schemeClr val="accent6">
                    <a:lumMod val="50000"/>
                  </a:schemeClr>
                </a:solidFill>
                <a:latin typeface="Gabriola" pitchFamily="82" charset="0"/>
              </a:rPr>
            </a:b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Gabriola" pitchFamily="82" charset="0"/>
              </a:rPr>
              <a:t>Тематический праздник </a:t>
            </a:r>
            <a:b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Gabriola" pitchFamily="82" charset="0"/>
              </a:rPr>
            </a:b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Gabriola" pitchFamily="82" charset="0"/>
              </a:rPr>
              <a:t>«Приключение Бабы Яги на дороге»</a:t>
            </a:r>
            <a:b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Gabriola" pitchFamily="82" charset="0"/>
              </a:rPr>
            </a:b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Gabriola" pitchFamily="82" charset="0"/>
              </a:rPr>
              <a:t> </a:t>
            </a:r>
            <a:b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Gabriola" pitchFamily="82" charset="0"/>
              </a:rPr>
            </a:br>
            <a:endParaRPr lang="ru-RU" b="1" dirty="0">
              <a:solidFill>
                <a:schemeClr val="accent6">
                  <a:lumMod val="50000"/>
                </a:schemeClr>
              </a:solidFill>
              <a:latin typeface="Gabriola" pitchFamily="82" charset="0"/>
            </a:endParaRPr>
          </a:p>
        </p:txBody>
      </p:sp>
      <p:pic>
        <p:nvPicPr>
          <p:cNvPr id="2050" name="Picture 2" descr="C:\Users\Ira\Documents\ПДД\Развлечения\развлечение подготовка 2013\P101036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2204864"/>
            <a:ext cx="2651787" cy="198884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 descr="C:\Users\Ira\Documents\ПДД\Развлечения\развлечение подготовка 2013\P101036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35896" y="2276872"/>
            <a:ext cx="4499992" cy="337499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2" name="Picture 4" descr="C:\Users\Ira\Documents\ПДД\Развлечения\развлечение подготовка 2013\P101035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7584" y="4293096"/>
            <a:ext cx="2483768" cy="186282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365603563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750" advClick="0" advTm="6000">
        <p14:reveal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143000"/>
          </a:xfrm>
        </p:spPr>
        <p:txBody>
          <a:bodyPr/>
          <a:lstStyle/>
          <a:p>
            <a:r>
              <a:rPr lang="ru-RU" sz="5400" b="1" dirty="0" smtClean="0">
                <a:solidFill>
                  <a:schemeClr val="accent6">
                    <a:lumMod val="50000"/>
                  </a:schemeClr>
                </a:solidFill>
                <a:latin typeface="Gabriola" pitchFamily="82" charset="0"/>
              </a:rPr>
              <a:t/>
            </a:r>
            <a:br>
              <a:rPr lang="ru-RU" sz="5400" b="1" dirty="0" smtClean="0">
                <a:solidFill>
                  <a:schemeClr val="accent6">
                    <a:lumMod val="50000"/>
                  </a:schemeClr>
                </a:solidFill>
                <a:latin typeface="Gabriola" pitchFamily="82" charset="0"/>
              </a:rPr>
            </a:br>
            <a:r>
              <a:rPr lang="ru-RU" sz="5400" b="1" dirty="0" smtClean="0">
                <a:solidFill>
                  <a:schemeClr val="accent6">
                    <a:lumMod val="50000"/>
                  </a:schemeClr>
                </a:solidFill>
                <a:latin typeface="Gabriola" pitchFamily="82" charset="0"/>
              </a:rPr>
              <a:t/>
            </a:r>
            <a:br>
              <a:rPr lang="ru-RU" sz="5400" b="1" dirty="0" smtClean="0">
                <a:solidFill>
                  <a:schemeClr val="accent6">
                    <a:lumMod val="50000"/>
                  </a:schemeClr>
                </a:solidFill>
                <a:latin typeface="Gabriola" pitchFamily="82" charset="0"/>
              </a:rPr>
            </a:br>
            <a:r>
              <a:rPr lang="ru-RU" sz="5400" b="1" dirty="0" smtClean="0">
                <a:solidFill>
                  <a:schemeClr val="accent6">
                    <a:lumMod val="50000"/>
                  </a:schemeClr>
                </a:solidFill>
                <a:latin typeface="Gabriola" pitchFamily="82" charset="0"/>
              </a:rPr>
              <a:t/>
            </a:r>
            <a:br>
              <a:rPr lang="ru-RU" sz="5400" b="1" dirty="0" smtClean="0">
                <a:solidFill>
                  <a:schemeClr val="accent6">
                    <a:lumMod val="50000"/>
                  </a:schemeClr>
                </a:solidFill>
                <a:latin typeface="Gabriola" pitchFamily="82" charset="0"/>
              </a:rPr>
            </a:br>
            <a:r>
              <a:rPr lang="ru-RU" sz="5400" b="1" dirty="0" smtClean="0">
                <a:solidFill>
                  <a:schemeClr val="accent6">
                    <a:lumMod val="50000"/>
                  </a:schemeClr>
                </a:solidFill>
                <a:latin typeface="Gabriola" pitchFamily="82" charset="0"/>
              </a:rPr>
              <a:t>2014 - 2015 год </a:t>
            </a:r>
            <a:br>
              <a:rPr lang="ru-RU" sz="5400" b="1" dirty="0" smtClean="0">
                <a:solidFill>
                  <a:schemeClr val="accent6">
                    <a:lumMod val="50000"/>
                  </a:schemeClr>
                </a:solidFill>
                <a:latin typeface="Gabriola" pitchFamily="82" charset="0"/>
              </a:rPr>
            </a:br>
            <a:r>
              <a:rPr lang="ru-RU" sz="3600" b="1" dirty="0" smtClean="0">
                <a:solidFill>
                  <a:schemeClr val="accent6">
                    <a:lumMod val="50000"/>
                  </a:schemeClr>
                </a:solidFill>
                <a:latin typeface="Gabriola" pitchFamily="82" charset="0"/>
              </a:rPr>
              <a:t>Участие в районном конкурсе по ПДД</a:t>
            </a:r>
            <a:br>
              <a:rPr lang="ru-RU" sz="3600" b="1" dirty="0" smtClean="0">
                <a:solidFill>
                  <a:schemeClr val="accent6">
                    <a:lumMod val="50000"/>
                  </a:schemeClr>
                </a:solidFill>
                <a:latin typeface="Gabriola" pitchFamily="82" charset="0"/>
              </a:rPr>
            </a:br>
            <a:r>
              <a:rPr lang="ru-RU" sz="3600" b="1" dirty="0" smtClean="0">
                <a:solidFill>
                  <a:schemeClr val="accent6">
                    <a:lumMod val="50000"/>
                  </a:schemeClr>
                </a:solidFill>
                <a:latin typeface="Gabriola" pitchFamily="82" charset="0"/>
              </a:rPr>
              <a:t>сюжетно – ролевая игра  «Веселый паровозик»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Gabriola" pitchFamily="82" charset="0"/>
              </a:rPr>
              <a:t/>
            </a:r>
            <a:b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Gabriola" pitchFamily="82" charset="0"/>
              </a:rPr>
            </a:b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Gabriola" pitchFamily="82" charset="0"/>
              </a:rPr>
              <a:t> </a:t>
            </a:r>
            <a:b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Gabriola" pitchFamily="82" charset="0"/>
              </a:rPr>
            </a:br>
            <a:endParaRPr lang="ru-RU" b="1" dirty="0">
              <a:solidFill>
                <a:schemeClr val="accent6">
                  <a:lumMod val="50000"/>
                </a:schemeClr>
              </a:solidFill>
              <a:latin typeface="Gabriola" pitchFamily="82" charset="0"/>
            </a:endParaRPr>
          </a:p>
        </p:txBody>
      </p:sp>
      <p:pic>
        <p:nvPicPr>
          <p:cNvPr id="6" name="Picture 3" descr="C:\Users\Ira\Pictures\ПДД\Фото\IMG_07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2852936"/>
            <a:ext cx="3730659" cy="27363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Скругленный прямоугольник 6"/>
          <p:cNvSpPr/>
          <p:nvPr/>
        </p:nvSpPr>
        <p:spPr>
          <a:xfrm>
            <a:off x="4499992" y="2492896"/>
            <a:ext cx="4032250" cy="2736850"/>
          </a:xfrm>
          <a:prstGeom prst="roundRect">
            <a:avLst>
              <a:gd name="adj" fmla="val 15515"/>
            </a:avLst>
          </a:prstGeom>
          <a:blipFill>
            <a:blip r:embed="rId3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65603563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750" advClick="0" advTm="6000">
        <p14:reveal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143000"/>
          </a:xfrm>
        </p:spPr>
        <p:txBody>
          <a:bodyPr/>
          <a:lstStyle/>
          <a:p>
            <a:r>
              <a:rPr lang="ru-RU" sz="5400" b="1" dirty="0" smtClean="0">
                <a:solidFill>
                  <a:schemeClr val="accent6">
                    <a:lumMod val="50000"/>
                  </a:schemeClr>
                </a:solidFill>
                <a:latin typeface="Gabriola" pitchFamily="82" charset="0"/>
              </a:rPr>
              <a:t/>
            </a:r>
            <a:br>
              <a:rPr lang="ru-RU" sz="5400" b="1" dirty="0" smtClean="0">
                <a:solidFill>
                  <a:schemeClr val="accent6">
                    <a:lumMod val="50000"/>
                  </a:schemeClr>
                </a:solidFill>
                <a:latin typeface="Gabriola" pitchFamily="82" charset="0"/>
              </a:rPr>
            </a:br>
            <a:r>
              <a:rPr lang="ru-RU" sz="5400" b="1" dirty="0" smtClean="0">
                <a:solidFill>
                  <a:schemeClr val="accent6">
                    <a:lumMod val="50000"/>
                  </a:schemeClr>
                </a:solidFill>
                <a:latin typeface="Gabriola" pitchFamily="82" charset="0"/>
              </a:rPr>
              <a:t/>
            </a:r>
            <a:br>
              <a:rPr lang="ru-RU" sz="5400" b="1" dirty="0" smtClean="0">
                <a:solidFill>
                  <a:schemeClr val="accent6">
                    <a:lumMod val="50000"/>
                  </a:schemeClr>
                </a:solidFill>
                <a:latin typeface="Gabriola" pitchFamily="82" charset="0"/>
              </a:rPr>
            </a:br>
            <a:r>
              <a:rPr lang="ru-RU" sz="5400" b="1" dirty="0" smtClean="0">
                <a:solidFill>
                  <a:schemeClr val="accent6">
                    <a:lumMod val="50000"/>
                  </a:schemeClr>
                </a:solidFill>
                <a:latin typeface="Gabriola" pitchFamily="82" charset="0"/>
              </a:rPr>
              <a:t/>
            </a:r>
            <a:br>
              <a:rPr lang="ru-RU" sz="5400" b="1" dirty="0" smtClean="0">
                <a:solidFill>
                  <a:schemeClr val="accent6">
                    <a:lumMod val="50000"/>
                  </a:schemeClr>
                </a:solidFill>
                <a:latin typeface="Gabriola" pitchFamily="82" charset="0"/>
              </a:rPr>
            </a:br>
            <a:r>
              <a:rPr lang="ru-RU" sz="5400" b="1" dirty="0" smtClean="0">
                <a:solidFill>
                  <a:schemeClr val="accent6">
                    <a:lumMod val="50000"/>
                  </a:schemeClr>
                </a:solidFill>
                <a:latin typeface="Gabriola" pitchFamily="82" charset="0"/>
              </a:rPr>
              <a:t>2014 - 2015 год </a:t>
            </a:r>
            <a:br>
              <a:rPr lang="ru-RU" sz="5400" b="1" dirty="0" smtClean="0">
                <a:solidFill>
                  <a:schemeClr val="accent6">
                    <a:lumMod val="50000"/>
                  </a:schemeClr>
                </a:solidFill>
                <a:latin typeface="Gabriola" pitchFamily="82" charset="0"/>
              </a:rPr>
            </a:br>
            <a:r>
              <a:rPr lang="ru-RU" sz="4000" b="1" dirty="0" smtClean="0">
                <a:solidFill>
                  <a:schemeClr val="accent6">
                    <a:lumMod val="50000"/>
                  </a:schemeClr>
                </a:solidFill>
                <a:latin typeface="Gabriola" pitchFamily="82" charset="0"/>
              </a:rPr>
              <a:t>Спортивный праздник с элементами ПДД</a:t>
            </a:r>
            <a:br>
              <a:rPr lang="ru-RU" sz="4000" b="1" dirty="0" smtClean="0">
                <a:solidFill>
                  <a:schemeClr val="accent6">
                    <a:lumMod val="50000"/>
                  </a:schemeClr>
                </a:solidFill>
                <a:latin typeface="Gabriola" pitchFamily="82" charset="0"/>
              </a:rPr>
            </a:br>
            <a:r>
              <a:rPr lang="ru-RU" sz="4000" b="1" dirty="0" smtClean="0">
                <a:solidFill>
                  <a:schemeClr val="accent6">
                    <a:lumMod val="50000"/>
                  </a:schemeClr>
                </a:solidFill>
                <a:latin typeface="Gabriola" pitchFamily="82" charset="0"/>
              </a:rPr>
              <a:t>«Страна </a:t>
            </a:r>
            <a:r>
              <a:rPr lang="ru-RU" sz="4000" b="1" dirty="0" err="1" smtClean="0">
                <a:solidFill>
                  <a:schemeClr val="accent6">
                    <a:lumMod val="50000"/>
                  </a:schemeClr>
                </a:solidFill>
                <a:latin typeface="Gabriola" pitchFamily="82" charset="0"/>
              </a:rPr>
              <a:t>Светофория</a:t>
            </a:r>
            <a:r>
              <a:rPr lang="ru-RU" sz="4000" b="1" dirty="0" smtClean="0">
                <a:solidFill>
                  <a:schemeClr val="accent6">
                    <a:lumMod val="50000"/>
                  </a:schemeClr>
                </a:solidFill>
                <a:latin typeface="Gabriola" pitchFamily="82" charset="0"/>
              </a:rPr>
              <a:t>»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Gabriola" pitchFamily="82" charset="0"/>
              </a:rPr>
              <a:t/>
            </a:r>
            <a:b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Gabriola" pitchFamily="82" charset="0"/>
              </a:rPr>
            </a:b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Gabriola" pitchFamily="82" charset="0"/>
              </a:rPr>
              <a:t> </a:t>
            </a:r>
            <a:b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Gabriola" pitchFamily="82" charset="0"/>
              </a:rPr>
            </a:br>
            <a:endParaRPr lang="ru-RU" b="1" dirty="0">
              <a:solidFill>
                <a:schemeClr val="accent6">
                  <a:lumMod val="50000"/>
                </a:schemeClr>
              </a:solidFill>
              <a:latin typeface="Gabriola" pitchFamily="82" charset="0"/>
            </a:endParaRPr>
          </a:p>
        </p:txBody>
      </p:sp>
      <p:pic>
        <p:nvPicPr>
          <p:cNvPr id="3074" name="Picture 2" descr="C:\Users\Ira\Documents\ПДД\Развлечения\общее\Файл 0419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2564904"/>
            <a:ext cx="4283968" cy="3212976"/>
          </a:xfrm>
          <a:prstGeom prst="rect">
            <a:avLst/>
          </a:prstGeom>
          <a:noFill/>
        </p:spPr>
      </p:pic>
      <p:pic>
        <p:nvPicPr>
          <p:cNvPr id="3075" name="Picture 3" descr="C:\Users\Ira\Documents\ПДД\Развлечения\общее\Файл 081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072" y="2996952"/>
            <a:ext cx="3059832" cy="229487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65603563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750" advClick="0" advTm="6000">
        <p14:reveal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Ira\Documents\ПДД\ЮпиД\random-151123072138-lva1-app6891-thumbnail-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764704"/>
            <a:ext cx="7113984" cy="53354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50770045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750" advClick="0" advTm="6000">
        <p14:reveal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5400" b="1" dirty="0" smtClean="0">
                <a:solidFill>
                  <a:schemeClr val="accent6">
                    <a:lumMod val="50000"/>
                  </a:schemeClr>
                </a:solidFill>
                <a:latin typeface="Gabriola" pitchFamily="82" charset="0"/>
              </a:rPr>
              <a:t>2015 - 2016 год</a:t>
            </a:r>
            <a:br>
              <a:rPr lang="ru-RU" sz="5400" b="1" dirty="0" smtClean="0">
                <a:solidFill>
                  <a:schemeClr val="accent6">
                    <a:lumMod val="50000"/>
                  </a:schemeClr>
                </a:solidFill>
                <a:latin typeface="Gabriola" pitchFamily="82" charset="0"/>
              </a:rPr>
            </a:br>
            <a:endParaRPr lang="ru-RU" sz="5400" b="1" dirty="0">
              <a:solidFill>
                <a:schemeClr val="accent6">
                  <a:lumMod val="50000"/>
                </a:schemeClr>
              </a:solidFill>
              <a:latin typeface="Gabriola" pitchFamily="82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11560" y="836712"/>
            <a:ext cx="792088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  <a:latin typeface="Gabriola" pitchFamily="82" charset="0"/>
              </a:rPr>
              <a:t>Вторым  руководителем  отряда  ЮПИД</a:t>
            </a:r>
            <a:br>
              <a:rPr lang="ru-RU" sz="3200" b="1" dirty="0" smtClean="0">
                <a:solidFill>
                  <a:schemeClr val="accent6">
                    <a:lumMod val="50000"/>
                  </a:schemeClr>
                </a:solidFill>
                <a:latin typeface="Gabriola" pitchFamily="82" charset="0"/>
              </a:rPr>
            </a:br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  <a:latin typeface="Gabriola" pitchFamily="82" charset="0"/>
              </a:rPr>
              <a:t>стала   Семикина Виктория Михайловна</a:t>
            </a:r>
            <a:br>
              <a:rPr lang="ru-RU" sz="3200" b="1" dirty="0" smtClean="0">
                <a:solidFill>
                  <a:schemeClr val="accent6">
                    <a:lumMod val="50000"/>
                  </a:schemeClr>
                </a:solidFill>
                <a:latin typeface="Gabriola" pitchFamily="82" charset="0"/>
              </a:rPr>
            </a:br>
            <a:endParaRPr lang="ru-RU" sz="3200" dirty="0"/>
          </a:p>
        </p:txBody>
      </p:sp>
      <p:pic>
        <p:nvPicPr>
          <p:cNvPr id="11" name="Рисунок 10" descr="E:\файы\Рабочий стол\фото6\Новая папка (2)\P1070501.JPG"/>
          <p:cNvPicPr/>
          <p:nvPr/>
        </p:nvPicPr>
        <p:blipFill>
          <a:blip r:embed="rId2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835696" y="1988841"/>
            <a:ext cx="5652393" cy="4104456"/>
          </a:xfrm>
          <a:prstGeom prst="roundRect">
            <a:avLst>
              <a:gd name="adj" fmla="val 11111"/>
            </a:avLst>
          </a:prstGeom>
          <a:ln w="190500" cap="rnd">
            <a:solidFill>
              <a:srgbClr val="00B050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12" name="Содержимое 1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49585776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750" advClick="0" advTm="5000">
        <p14:reveal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5400" b="1" dirty="0" smtClean="0">
                <a:solidFill>
                  <a:schemeClr val="accent6">
                    <a:lumMod val="50000"/>
                  </a:schemeClr>
                </a:solidFill>
                <a:latin typeface="Gabriola" pitchFamily="82" charset="0"/>
              </a:rPr>
              <a:t>2015 - 2016 год</a:t>
            </a:r>
            <a:br>
              <a:rPr lang="ru-RU" sz="5400" b="1" dirty="0" smtClean="0">
                <a:solidFill>
                  <a:schemeClr val="accent6">
                    <a:lumMod val="50000"/>
                  </a:schemeClr>
                </a:solidFill>
                <a:latin typeface="Gabriola" pitchFamily="82" charset="0"/>
              </a:rPr>
            </a:br>
            <a:r>
              <a:rPr lang="ru-RU" sz="5400" b="1" dirty="0" smtClean="0">
                <a:solidFill>
                  <a:schemeClr val="accent6">
                    <a:lumMod val="50000"/>
                  </a:schemeClr>
                </a:solidFill>
                <a:latin typeface="Gabriola" pitchFamily="82" charset="0"/>
              </a:rPr>
              <a:t>Информационная деятельность :</a:t>
            </a:r>
            <a:endParaRPr lang="ru-RU" sz="5400" b="1" dirty="0">
              <a:solidFill>
                <a:schemeClr val="accent6">
                  <a:lumMod val="50000"/>
                </a:schemeClr>
              </a:solidFill>
              <a:latin typeface="Gabriola" pitchFamily="82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457200">
              <a:buNone/>
            </a:pPr>
            <a:r>
              <a:rPr lang="ru-RU" dirty="0" smtClean="0">
                <a:latin typeface="Gabriola" pitchFamily="82" charset="0"/>
              </a:rPr>
              <a:t>Участие в создании дорожной атрибутики</a:t>
            </a:r>
            <a:endParaRPr lang="ru-RU" dirty="0">
              <a:latin typeface="Gabriola" pitchFamily="82" charset="0"/>
            </a:endParaRPr>
          </a:p>
        </p:txBody>
      </p:sp>
      <p:pic>
        <p:nvPicPr>
          <p:cNvPr id="7" name="Объект 5"/>
          <p:cNvPicPr>
            <a:picLocks noGrp="1" noChangeAspect="1"/>
          </p:cNvPicPr>
          <p:nvPr>
            <p:ph sz="quarter" idx="4294967295"/>
          </p:nvPr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3053"/>
          <a:stretch/>
        </p:blipFill>
        <p:spPr>
          <a:xfrm>
            <a:off x="611560" y="2924944"/>
            <a:ext cx="3822700" cy="25976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Объект 4"/>
          <p:cNvPicPr>
            <a:picLocks noGrp="1" noChangeAspect="1"/>
          </p:cNvPicPr>
          <p:nvPr>
            <p:ph sz="quarter" idx="4294967295"/>
          </p:nvPr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3933"/>
          <a:stretch/>
        </p:blipFill>
        <p:spPr>
          <a:xfrm>
            <a:off x="4716016" y="1844824"/>
            <a:ext cx="3904370" cy="25202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="" xmlns:p14="http://schemas.microsoft.com/office/powerpoint/2010/main" val="349585776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750" advClick="0" advTm="5000">
        <p14:reveal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404664"/>
            <a:ext cx="8132061" cy="1143000"/>
          </a:xfrm>
        </p:spPr>
        <p:txBody>
          <a:bodyPr/>
          <a:lstStyle/>
          <a:p>
            <a:r>
              <a:rPr lang="ru-RU" sz="5400" b="1" dirty="0" smtClean="0">
                <a:solidFill>
                  <a:schemeClr val="accent6">
                    <a:lumMod val="50000"/>
                  </a:schemeClr>
                </a:solidFill>
                <a:latin typeface="Gabriola" pitchFamily="82" charset="0"/>
              </a:rPr>
              <a:t>2015 – 2016  год</a:t>
            </a:r>
            <a:br>
              <a:rPr lang="ru-RU" sz="5400" b="1" dirty="0" smtClean="0">
                <a:solidFill>
                  <a:schemeClr val="accent6">
                    <a:lumMod val="50000"/>
                  </a:schemeClr>
                </a:solidFill>
                <a:latin typeface="Gabriola" pitchFamily="82" charset="0"/>
              </a:rPr>
            </a:br>
            <a:endParaRPr lang="ru-RU" sz="54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31687" y="1524708"/>
            <a:ext cx="4038600" cy="4525963"/>
          </a:xfrm>
        </p:spPr>
        <p:txBody>
          <a:bodyPr/>
          <a:lstStyle/>
          <a:p>
            <a:pPr marL="0" indent="457200" algn="ctr">
              <a:buNone/>
            </a:pPr>
            <a:r>
              <a:rPr lang="ru-RU" dirty="0" smtClean="0">
                <a:latin typeface="Gabriola" pitchFamily="82" charset="0"/>
              </a:rPr>
              <a:t> </a:t>
            </a:r>
            <a:r>
              <a:rPr lang="ru-RU" sz="4000" dirty="0" smtClean="0">
                <a:latin typeface="Gabriola" pitchFamily="82" charset="0"/>
              </a:rPr>
              <a:t>участие в тематическом празднике «</a:t>
            </a:r>
            <a:r>
              <a:rPr lang="ru-RU" sz="4000" dirty="0" err="1" smtClean="0">
                <a:latin typeface="Gabriola" pitchFamily="82" charset="0"/>
              </a:rPr>
              <a:t>Свистулькин</a:t>
            </a:r>
            <a:r>
              <a:rPr lang="ru-RU" sz="4000" dirty="0" smtClean="0">
                <a:latin typeface="Gabriola" pitchFamily="82" charset="0"/>
              </a:rPr>
              <a:t> в гостях у детей»</a:t>
            </a:r>
            <a:endParaRPr lang="ru-RU" sz="4000" dirty="0">
              <a:latin typeface="Gabriola" pitchFamily="82" charset="0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 bwMode="auto">
          <a:xfrm>
            <a:off x="457200" y="404664"/>
            <a:ext cx="8229600" cy="1012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Gabriola" pitchFamily="82" charset="0"/>
                <a:ea typeface="+mj-ea"/>
                <a:cs typeface="+mj-cs"/>
              </a:rPr>
              <a:t/>
            </a:r>
            <a:br>
              <a:rPr kumimoji="0" lang="ru-RU" sz="54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Gabriola" pitchFamily="82" charset="0"/>
                <a:ea typeface="+mj-ea"/>
                <a:cs typeface="+mj-cs"/>
              </a:rPr>
            </a:br>
            <a:r>
              <a:rPr kumimoji="0" lang="ru-RU" sz="54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Gabriola" pitchFamily="82" charset="0"/>
                <a:ea typeface="+mj-ea"/>
                <a:cs typeface="+mj-cs"/>
              </a:rPr>
              <a:t>Пропагандистская</a:t>
            </a:r>
            <a:r>
              <a:rPr kumimoji="0" lang="ru-RU" sz="5400" b="1" i="0" u="none" strike="noStrike" kern="0" cap="none" spc="0" normalizeH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Gabriola" pitchFamily="82" charset="0"/>
                <a:ea typeface="+mj-ea"/>
                <a:cs typeface="+mj-cs"/>
              </a:rPr>
              <a:t> </a:t>
            </a:r>
            <a:r>
              <a:rPr kumimoji="0" lang="ru-RU" sz="54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Gabriola" pitchFamily="82" charset="0"/>
                <a:ea typeface="+mj-ea"/>
                <a:cs typeface="+mj-cs"/>
              </a:rPr>
              <a:t> деятельность :</a:t>
            </a:r>
            <a:endParaRPr kumimoji="0" lang="ru-RU" sz="5400" b="1" i="0" u="none" strike="noStrike" kern="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Gabriola" pitchFamily="82" charset="0"/>
              <a:ea typeface="+mj-ea"/>
              <a:cs typeface="+mj-cs"/>
            </a:endParaRPr>
          </a:p>
        </p:txBody>
      </p:sp>
      <p:pic>
        <p:nvPicPr>
          <p:cNvPr id="9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988840"/>
            <a:ext cx="4207898" cy="31559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="" xmlns:p14="http://schemas.microsoft.com/office/powerpoint/2010/main" val="304483950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/>
            </a:pPr>
            <a:r>
              <a:rPr lang="ru-RU" sz="5400" b="1" dirty="0" smtClean="0">
                <a:solidFill>
                  <a:schemeClr val="accent6">
                    <a:lumMod val="50000"/>
                  </a:schemeClr>
                </a:solidFill>
                <a:latin typeface="Gabriola" pitchFamily="82" charset="0"/>
              </a:rPr>
              <a:t/>
            </a:r>
            <a:br>
              <a:rPr lang="ru-RU" sz="5400" b="1" dirty="0" smtClean="0">
                <a:solidFill>
                  <a:schemeClr val="accent6">
                    <a:lumMod val="50000"/>
                  </a:schemeClr>
                </a:solidFill>
                <a:latin typeface="Gabriola" pitchFamily="82" charset="0"/>
              </a:rPr>
            </a:br>
            <a:r>
              <a:rPr lang="ru-RU" sz="5400" b="1" dirty="0" smtClean="0">
                <a:solidFill>
                  <a:schemeClr val="accent6">
                    <a:lumMod val="50000"/>
                  </a:schemeClr>
                </a:solidFill>
                <a:latin typeface="Gabriola" pitchFamily="82" charset="0"/>
              </a:rPr>
              <a:t>2015 - 2016 год</a:t>
            </a:r>
            <a:br>
              <a:rPr lang="ru-RU" sz="5400" b="1" dirty="0" smtClean="0">
                <a:solidFill>
                  <a:schemeClr val="accent6">
                    <a:lumMod val="50000"/>
                  </a:schemeClr>
                </a:solidFill>
                <a:latin typeface="Gabriola" pitchFamily="82" charset="0"/>
              </a:rPr>
            </a:br>
            <a:r>
              <a:rPr lang="ru-RU" sz="5400" b="1" dirty="0" smtClean="0">
                <a:solidFill>
                  <a:schemeClr val="accent6">
                    <a:lumMod val="50000"/>
                  </a:schemeClr>
                </a:solidFill>
                <a:latin typeface="Gabriola" pitchFamily="82" charset="0"/>
              </a:rPr>
              <a:t>Пропагандистская  деятельность :</a:t>
            </a:r>
            <a:endParaRPr lang="ru-RU" sz="5400" b="1" dirty="0">
              <a:solidFill>
                <a:schemeClr val="accent6">
                  <a:lumMod val="50000"/>
                </a:schemeClr>
              </a:solidFill>
              <a:latin typeface="Gabriola" pitchFamily="82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83568" y="2132856"/>
            <a:ext cx="7992888" cy="3993307"/>
          </a:xfrm>
        </p:spPr>
        <p:txBody>
          <a:bodyPr/>
          <a:lstStyle/>
          <a:p>
            <a:pPr marL="0" indent="457200" algn="ctr">
              <a:buNone/>
            </a:pPr>
            <a:r>
              <a:rPr lang="ru-RU" dirty="0" smtClean="0">
                <a:latin typeface="Gabriola" pitchFamily="82" charset="0"/>
              </a:rPr>
              <a:t>Участие в сюжетно – ролевых играх</a:t>
            </a:r>
            <a:endParaRPr lang="ru-RU" dirty="0">
              <a:latin typeface="Gabriola" pitchFamily="82" charset="0"/>
            </a:endParaRPr>
          </a:p>
        </p:txBody>
      </p:sp>
      <p:pic>
        <p:nvPicPr>
          <p:cNvPr id="8" name="Объект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4555"/>
          <a:stretch/>
        </p:blipFill>
        <p:spPr>
          <a:xfrm rot="262183">
            <a:off x="4499992" y="2996952"/>
            <a:ext cx="4045129" cy="25922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Объект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2826"/>
          <a:stretch/>
        </p:blipFill>
        <p:spPr>
          <a:xfrm>
            <a:off x="323528" y="2852936"/>
            <a:ext cx="3924575" cy="26668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="" xmlns:p14="http://schemas.microsoft.com/office/powerpoint/2010/main" val="199489453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750" advClick="0" advTm="6000">
        <p14:reveal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5400" b="1" dirty="0" smtClean="0">
                <a:solidFill>
                  <a:schemeClr val="accent6">
                    <a:lumMod val="50000"/>
                  </a:schemeClr>
                </a:solidFill>
                <a:latin typeface="Gabriola" pitchFamily="82" charset="0"/>
              </a:rPr>
              <a:t>2015 - 2016 год</a:t>
            </a:r>
            <a:br>
              <a:rPr lang="ru-RU" sz="5400" b="1" dirty="0" smtClean="0">
                <a:solidFill>
                  <a:schemeClr val="accent6">
                    <a:lumMod val="50000"/>
                  </a:schemeClr>
                </a:solidFill>
                <a:latin typeface="Gabriola" pitchFamily="82" charset="0"/>
              </a:rPr>
            </a:br>
            <a:r>
              <a:rPr lang="ru-RU" sz="5400" b="1" dirty="0" smtClean="0">
                <a:solidFill>
                  <a:schemeClr val="accent6">
                    <a:lumMod val="50000"/>
                  </a:schemeClr>
                </a:solidFill>
                <a:latin typeface="Gabriola" pitchFamily="82" charset="0"/>
              </a:rPr>
              <a:t>Пропагандистская  деятельность :</a:t>
            </a:r>
            <a:endParaRPr lang="ru-RU" sz="540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ru-RU" sz="3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Участие команды ЮПИД в районном конкурсе поздравительных стенгазет  «ГАИ – ГИБДД 80 ЛЕТ!»</a:t>
            </a:r>
            <a:endParaRPr lang="ru-RU" sz="36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 descr="G:\2016-03-14\0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1988840"/>
            <a:ext cx="3936437" cy="295232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19915971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750" advClick="0" advTm="6000">
        <p14:reveal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332656"/>
            <a:ext cx="8229600" cy="1143000"/>
          </a:xfrm>
        </p:spPr>
        <p:txBody>
          <a:bodyPr/>
          <a:lstStyle/>
          <a:p>
            <a:r>
              <a:rPr lang="ru-RU" sz="5400" b="1" dirty="0" smtClean="0">
                <a:solidFill>
                  <a:schemeClr val="accent6">
                    <a:lumMod val="50000"/>
                  </a:schemeClr>
                </a:solidFill>
                <a:latin typeface="Gabriola" pitchFamily="82" charset="0"/>
              </a:rPr>
              <a:t>2015 - 2016 год</a:t>
            </a:r>
            <a:br>
              <a:rPr lang="ru-RU" sz="5400" b="1" dirty="0" smtClean="0">
                <a:solidFill>
                  <a:schemeClr val="accent6">
                    <a:lumMod val="50000"/>
                  </a:schemeClr>
                </a:solidFill>
                <a:latin typeface="Gabriola" pitchFamily="82" charset="0"/>
              </a:rPr>
            </a:br>
            <a:endParaRPr lang="ru-RU" sz="540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980729"/>
            <a:ext cx="7427168" cy="1368152"/>
          </a:xfrm>
        </p:spPr>
        <p:txBody>
          <a:bodyPr/>
          <a:lstStyle/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ru-RU" sz="3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Участие команды ЮПИД в «</a:t>
            </a:r>
            <a:r>
              <a:rPr lang="ru-RU" sz="36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Автодискотеке</a:t>
            </a:r>
            <a:r>
              <a:rPr lang="ru-RU" sz="3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»</a:t>
            </a:r>
            <a:endParaRPr lang="ru-RU" sz="36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6" descr="E:\файы\Рабочий стол\фото6\Новая папка (2)\P10705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2276872"/>
            <a:ext cx="5171998" cy="3878307"/>
          </a:xfrm>
          <a:prstGeom prst="roundRect">
            <a:avLst>
              <a:gd name="adj" fmla="val 11111"/>
            </a:avLst>
          </a:prstGeom>
          <a:ln w="190500" cap="rnd">
            <a:solidFill>
              <a:srgbClr val="FF0000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="" xmlns:p14="http://schemas.microsoft.com/office/powerpoint/2010/main" val="219915971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750" advClick="0" advTm="6000">
        <p14:reveal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5400" b="1" dirty="0" smtClean="0">
                <a:solidFill>
                  <a:schemeClr val="accent6">
                    <a:lumMod val="50000"/>
                  </a:schemeClr>
                </a:solidFill>
                <a:latin typeface="Gabriola" pitchFamily="82" charset="0"/>
              </a:rPr>
              <a:t>2015 - 2016 год</a:t>
            </a:r>
            <a:endParaRPr lang="ru-RU" sz="540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ru-RU" sz="3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Участие команды ЮПИД в выставке рисунков «Дорожная азбука»</a:t>
            </a:r>
            <a:endParaRPr lang="ru-RU" sz="36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C:\Documents and Settings\user\Рабочий стол\Фото\ПДД\SAM_39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4008" y="1772816"/>
            <a:ext cx="3774213" cy="2736304"/>
          </a:xfrm>
          <a:prstGeom prst="roundRect">
            <a:avLst>
              <a:gd name="adj" fmla="val 11111"/>
            </a:avLst>
          </a:prstGeom>
          <a:ln w="190500" cap="rnd">
            <a:solidFill>
              <a:srgbClr val="FFFF00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/>
            </a:extLst>
          </a:blip>
          <a:stretch>
            <a:fillRect/>
          </a:stretch>
        </p:blipFill>
        <p:spPr bwMode="auto">
          <a:xfrm>
            <a:off x="1403648" y="3933056"/>
            <a:ext cx="3024336" cy="2268252"/>
          </a:xfrm>
          <a:prstGeom prst="roundRect">
            <a:avLst>
              <a:gd name="adj" fmla="val 11111"/>
            </a:avLst>
          </a:prstGeom>
          <a:ln w="190500" cap="rnd">
            <a:solidFill>
              <a:srgbClr val="FFFF00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/>
          </a:extLst>
        </p:spPr>
      </p:pic>
    </p:spTree>
    <p:extLst>
      <p:ext uri="{BB962C8B-B14F-4D97-AF65-F5344CB8AC3E}">
        <p14:creationId xmlns="" xmlns:p14="http://schemas.microsoft.com/office/powerpoint/2010/main" val="219915971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750" advClick="0" advTm="6000">
        <p14:reveal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Gabriola" pitchFamily="82" charset="0"/>
              </a:rPr>
              <a:t>2015 - 2016 год</a:t>
            </a:r>
            <a:b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Gabriola" pitchFamily="82" charset="0"/>
              </a:rPr>
            </a:br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  <a:latin typeface="Gabriola" pitchFamily="82" charset="0"/>
              </a:rPr>
              <a:t>Встреча с сотрудником ГИБДД</a:t>
            </a:r>
            <a:br>
              <a:rPr lang="ru-RU" sz="3200" b="1" dirty="0" smtClean="0">
                <a:solidFill>
                  <a:schemeClr val="accent6">
                    <a:lumMod val="50000"/>
                  </a:schemeClr>
                </a:solidFill>
                <a:latin typeface="Gabriola" pitchFamily="82" charset="0"/>
              </a:rPr>
            </a:br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  <a:latin typeface="Gabriola" pitchFamily="82" charset="0"/>
              </a:rPr>
              <a:t> Коломиец  А.Е.</a:t>
            </a:r>
            <a:endParaRPr lang="ru-RU" sz="3200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5" name="Picture 3" descr="C:\Users\Ira\Desktop\детский сад фото\ПДД\в гости к ГИБДД\P105052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772816"/>
            <a:ext cx="4021377" cy="3012350"/>
          </a:xfrm>
          <a:prstGeom prst="roundRect">
            <a:avLst>
              <a:gd name="adj" fmla="val 11111"/>
            </a:avLst>
          </a:prstGeom>
          <a:ln w="190500" cap="rnd">
            <a:solidFill>
              <a:srgbClr val="FFFF00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6" name="Picture 2" descr="C:\Users\Ira\Desktop\детский сад фото\ПДД\в гости к ГИБДД\P10505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3140968"/>
            <a:ext cx="4128459" cy="3096344"/>
          </a:xfrm>
          <a:prstGeom prst="roundRect">
            <a:avLst>
              <a:gd name="adj" fmla="val 11111"/>
            </a:avLst>
          </a:prstGeom>
          <a:ln w="190500" cap="rnd">
            <a:solidFill>
              <a:srgbClr val="FFFF00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750" advClick="0" advTm="0">
        <p14:reveal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8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8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1739" y="332656"/>
            <a:ext cx="8229600" cy="1143000"/>
          </a:xfrm>
        </p:spPr>
        <p:txBody>
          <a:bodyPr/>
          <a:lstStyle/>
          <a:p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  <a:latin typeface="Gabriola" pitchFamily="82" charset="0"/>
              </a:rPr>
              <a:t>2015 – 2016 год</a:t>
            </a:r>
            <a:br>
              <a:rPr lang="ru-RU" sz="3200" b="1" dirty="0" smtClean="0">
                <a:solidFill>
                  <a:schemeClr val="accent6">
                    <a:lumMod val="50000"/>
                  </a:schemeClr>
                </a:solidFill>
                <a:latin typeface="Gabriola" pitchFamily="82" charset="0"/>
              </a:rPr>
            </a:br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  <a:latin typeface="Gabriola" pitchFamily="82" charset="0"/>
              </a:rPr>
              <a:t>Участие в районном конкурсе </a:t>
            </a:r>
            <a:br>
              <a:rPr lang="ru-RU" sz="3200" b="1" dirty="0" smtClean="0">
                <a:solidFill>
                  <a:schemeClr val="accent6">
                    <a:lumMod val="50000"/>
                  </a:schemeClr>
                </a:solidFill>
                <a:latin typeface="Gabriola" pitchFamily="82" charset="0"/>
              </a:rPr>
            </a:br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  <a:latin typeface="Gabriola" pitchFamily="82" charset="0"/>
              </a:rPr>
              <a:t>«Соблюдаем ПДД – предупреждаем ДТП»</a:t>
            </a:r>
            <a:endParaRPr lang="ru-RU" sz="3200" dirty="0">
              <a:solidFill>
                <a:schemeClr val="accent6">
                  <a:lumMod val="50000"/>
                </a:schemeClr>
              </a:solidFill>
              <a:latin typeface="Gabriola" pitchFamily="82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0" y="1779461"/>
            <a:ext cx="4330824" cy="2513636"/>
          </a:xfrm>
        </p:spPr>
        <p:txBody>
          <a:bodyPr/>
          <a:lstStyle/>
          <a:p>
            <a:pPr marL="0" indent="457200" algn="ctr">
              <a:buNone/>
            </a:pPr>
            <a:r>
              <a:rPr lang="ru-RU" dirty="0" smtClean="0">
                <a:latin typeface="Gabriola" pitchFamily="82" charset="0"/>
              </a:rPr>
              <a:t>  Сочинение песни о ПДД </a:t>
            </a:r>
            <a:r>
              <a:rPr lang="ru-RU" dirty="0" err="1" smtClean="0">
                <a:latin typeface="Gabriola" pitchFamily="82" charset="0"/>
              </a:rPr>
              <a:t>юпидовцами</a:t>
            </a:r>
            <a:r>
              <a:rPr lang="ru-RU" dirty="0" smtClean="0">
                <a:latin typeface="Gabriola" pitchFamily="82" charset="0"/>
              </a:rPr>
              <a:t>  вместе с родителями «Вместе весело шагать по переходам»</a:t>
            </a:r>
            <a:endParaRPr lang="ru-RU" dirty="0">
              <a:latin typeface="Gabriola" pitchFamily="82" charset="0"/>
            </a:endParaRPr>
          </a:p>
          <a:p>
            <a:pPr marL="0" indent="0">
              <a:buNone/>
            </a:pPr>
            <a:endParaRPr lang="ru-RU" dirty="0">
              <a:latin typeface="Gabriola" pitchFamily="82" charset="0"/>
            </a:endParaRPr>
          </a:p>
        </p:txBody>
      </p:sp>
      <p:pic>
        <p:nvPicPr>
          <p:cNvPr id="4098" name="Picture 2" descr="C:\Users\Ira\Documents\ПДД\презентации наши\ПДД-конкурс\P102055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628800"/>
            <a:ext cx="4038600" cy="3028950"/>
          </a:xfrm>
          <a:prstGeom prst="rect">
            <a:avLst/>
          </a:prstGeom>
          <a:noFill/>
        </p:spPr>
      </p:pic>
      <p:pic>
        <p:nvPicPr>
          <p:cNvPr id="4099" name="Picture 3" descr="C:\Users\Ira\Documents\ПДД\презентации наши\ПДД-конкурс\P102054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4437112"/>
            <a:ext cx="2627784" cy="19708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427952798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750" advClick="0" advTm="6000">
        <p14:reveal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5400" b="1" dirty="0" smtClean="0">
                <a:solidFill>
                  <a:schemeClr val="accent6">
                    <a:lumMod val="50000"/>
                  </a:schemeClr>
                </a:solidFill>
                <a:latin typeface="Gabriola" pitchFamily="82" charset="0"/>
              </a:rPr>
              <a:t>2016 - 2017 год</a:t>
            </a:r>
            <a:br>
              <a:rPr lang="ru-RU" sz="5400" b="1" dirty="0" smtClean="0">
                <a:solidFill>
                  <a:schemeClr val="accent6">
                    <a:lumMod val="50000"/>
                  </a:schemeClr>
                </a:solidFill>
                <a:latin typeface="Gabriola" pitchFamily="82" charset="0"/>
              </a:rPr>
            </a:br>
            <a:endParaRPr lang="ru-RU" sz="5400" b="1" dirty="0">
              <a:solidFill>
                <a:schemeClr val="accent6">
                  <a:lumMod val="50000"/>
                </a:schemeClr>
              </a:solidFill>
              <a:latin typeface="Gabriola" pitchFamily="82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148064" y="836712"/>
            <a:ext cx="3384376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  <a:latin typeface="Gabriola" pitchFamily="82" charset="0"/>
              </a:rPr>
              <a:t>Третьим  руководителем  отряда  ЮПИД</a:t>
            </a:r>
            <a:br>
              <a:rPr lang="ru-RU" sz="3200" b="1" dirty="0" smtClean="0">
                <a:solidFill>
                  <a:schemeClr val="accent6">
                    <a:lumMod val="50000"/>
                  </a:schemeClr>
                </a:solidFill>
                <a:latin typeface="Gabriola" pitchFamily="82" charset="0"/>
              </a:rPr>
            </a:br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  <a:latin typeface="Gabriola" pitchFamily="82" charset="0"/>
              </a:rPr>
              <a:t>была </a:t>
            </a:r>
          </a:p>
          <a:p>
            <a:pPr algn="ctr"/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  <a:latin typeface="Gabriola" pitchFamily="82" charset="0"/>
              </a:rPr>
              <a:t>Беднова Светлана Владимировна</a:t>
            </a:r>
            <a:br>
              <a:rPr lang="ru-RU" sz="3200" b="1" dirty="0" smtClean="0">
                <a:solidFill>
                  <a:schemeClr val="accent6">
                    <a:lumMod val="50000"/>
                  </a:schemeClr>
                </a:solidFill>
                <a:latin typeface="Gabriola" pitchFamily="82" charset="0"/>
              </a:rPr>
            </a:br>
            <a:endParaRPr lang="ru-RU" sz="3200" dirty="0"/>
          </a:p>
        </p:txBody>
      </p:sp>
      <p:pic>
        <p:nvPicPr>
          <p:cNvPr id="7" name="Picture 2" descr="C:\Users\Ira\Documents\ПДД\пдд фото\P1090699 - копия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412776"/>
            <a:ext cx="4711700" cy="403244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146" name="Picture 2" descr="C:\Users\Ira\Documents\ПДД\картинки по пдд\4345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8104" y="3861048"/>
            <a:ext cx="2985641" cy="21602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49585776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750" advClick="0" advTm="5000">
        <p14:reveal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16016" y="764704"/>
            <a:ext cx="3898776" cy="1440160"/>
          </a:xfrm>
        </p:spPr>
        <p:txBody>
          <a:bodyPr/>
          <a:lstStyle/>
          <a:p>
            <a:r>
              <a:rPr lang="ru-RU" sz="5400" b="1" dirty="0" smtClean="0">
                <a:solidFill>
                  <a:schemeClr val="accent6">
                    <a:lumMod val="50000"/>
                  </a:schemeClr>
                </a:solidFill>
                <a:latin typeface="Gabriola" pitchFamily="82" charset="0"/>
              </a:rPr>
              <a:t>История создания отряда</a:t>
            </a:r>
            <a:endParaRPr lang="ru-RU" sz="5400" b="1" dirty="0">
              <a:solidFill>
                <a:schemeClr val="accent6">
                  <a:lumMod val="50000"/>
                </a:schemeClr>
              </a:solidFill>
              <a:latin typeface="Gabriola" pitchFamily="82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4008" y="2420888"/>
            <a:ext cx="4038600" cy="3740727"/>
          </a:xfrm>
        </p:spPr>
        <p:txBody>
          <a:bodyPr/>
          <a:lstStyle/>
          <a:p>
            <a:pPr marL="0" indent="457200" algn="ctr">
              <a:buNone/>
            </a:pPr>
            <a:r>
              <a:rPr lang="ru-RU" sz="3200" dirty="0" smtClean="0">
                <a:latin typeface="Gabriola" pitchFamily="82" charset="0"/>
              </a:rPr>
              <a:t>25 сентября 2014 года  согласно приказу № 72-од в МБДОУ </a:t>
            </a:r>
            <a:r>
              <a:rPr lang="ru-RU" sz="3200" dirty="0" err="1" smtClean="0">
                <a:latin typeface="Gabriola" pitchFamily="82" charset="0"/>
              </a:rPr>
              <a:t>д</a:t>
            </a:r>
            <a:r>
              <a:rPr lang="ru-RU" sz="3200" dirty="0" smtClean="0">
                <a:latin typeface="Gabriola" pitchFamily="82" charset="0"/>
              </a:rPr>
              <a:t>/с 2-й категории № 1 «Солнышко» был создан отряд ЮПИД  «</a:t>
            </a:r>
            <a:r>
              <a:rPr lang="ru-RU" sz="3200" dirty="0" err="1" smtClean="0">
                <a:latin typeface="Gabriola" pitchFamily="82" charset="0"/>
              </a:rPr>
              <a:t>Светофорчики</a:t>
            </a:r>
            <a:r>
              <a:rPr lang="ru-RU" sz="3200" dirty="0" smtClean="0">
                <a:latin typeface="Gabriola" pitchFamily="82" charset="0"/>
              </a:rPr>
              <a:t>»</a:t>
            </a:r>
            <a:endParaRPr lang="ru-RU" sz="3200" dirty="0">
              <a:latin typeface="Gabriola" pitchFamily="82" charset="0"/>
            </a:endParaRPr>
          </a:p>
        </p:txBody>
      </p:sp>
      <p:pic>
        <p:nvPicPr>
          <p:cNvPr id="5122" name="Picture 2" descr="C:\Users\Ira\Documents\ПДД\пдд фото\засветись в темноте\на конкурс\P11004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844824"/>
            <a:ext cx="4128458" cy="309634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69018692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750" advClick="0" advTm="6000">
        <p14:reveal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5400" b="1" dirty="0" smtClean="0">
                <a:solidFill>
                  <a:schemeClr val="accent6">
                    <a:lumMod val="50000"/>
                  </a:schemeClr>
                </a:solidFill>
                <a:latin typeface="Gabriola" pitchFamily="82" charset="0"/>
              </a:rPr>
              <a:t>2016 - 2017 год</a:t>
            </a:r>
            <a:br>
              <a:rPr lang="ru-RU" sz="5400" b="1" dirty="0" smtClean="0">
                <a:solidFill>
                  <a:schemeClr val="accent6">
                    <a:lumMod val="50000"/>
                  </a:schemeClr>
                </a:solidFill>
                <a:latin typeface="Gabriola" pitchFamily="82" charset="0"/>
              </a:rPr>
            </a:br>
            <a:endParaRPr lang="ru-RU" sz="5400" b="1" dirty="0">
              <a:solidFill>
                <a:schemeClr val="accent6">
                  <a:lumMod val="50000"/>
                </a:schemeClr>
              </a:solidFill>
              <a:latin typeface="Gabriola" pitchFamily="82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148064" y="836712"/>
            <a:ext cx="338437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  <a:latin typeface="Gabriola" pitchFamily="82" charset="0"/>
              </a:rPr>
              <a:t>Акция «</a:t>
            </a:r>
            <a:r>
              <a:rPr lang="ru-RU" sz="3200" b="1" dirty="0" err="1" smtClean="0">
                <a:solidFill>
                  <a:schemeClr val="accent6">
                    <a:lumMod val="50000"/>
                  </a:schemeClr>
                </a:solidFill>
                <a:latin typeface="Gabriola" pitchFamily="82" charset="0"/>
              </a:rPr>
              <a:t>Автокресло</a:t>
            </a:r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  <a:latin typeface="Gabriola" pitchFamily="82" charset="0"/>
              </a:rPr>
              <a:t>»</a:t>
            </a:r>
            <a:br>
              <a:rPr lang="ru-RU" sz="3200" b="1" dirty="0" smtClean="0">
                <a:solidFill>
                  <a:schemeClr val="accent6">
                    <a:lumMod val="50000"/>
                  </a:schemeClr>
                </a:solidFill>
                <a:latin typeface="Gabriola" pitchFamily="82" charset="0"/>
              </a:rPr>
            </a:br>
            <a:endParaRPr lang="ru-RU" sz="3200" dirty="0"/>
          </a:p>
        </p:txBody>
      </p:sp>
      <p:pic>
        <p:nvPicPr>
          <p:cNvPr id="9" name="Picture 7" descr="C:\Users\Ira\Desktop\фото про сегодня\P110018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196751"/>
            <a:ext cx="3888432" cy="2915131"/>
          </a:xfrm>
          <a:prstGeom prst="roundRect">
            <a:avLst>
              <a:gd name="adj" fmla="val 11111"/>
            </a:avLst>
          </a:prstGeom>
          <a:ln w="190500" cap="rnd">
            <a:solidFill>
              <a:srgbClr val="00B050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10" name="Picture 9" descr="C:\Users\Ira\Desktop\IMG-20171023-WA0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8144" y="1556792"/>
            <a:ext cx="2376264" cy="3168352"/>
          </a:xfrm>
          <a:prstGeom prst="roundRect">
            <a:avLst>
              <a:gd name="adj" fmla="val 11111"/>
            </a:avLst>
          </a:prstGeom>
          <a:ln w="190500" cap="rnd">
            <a:solidFill>
              <a:srgbClr val="00B050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11" name="Picture 8" descr="C:\Users\Ira\Desktop\IMG-20171023-WA000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39952" y="3645024"/>
            <a:ext cx="1889702" cy="2519603"/>
          </a:xfrm>
          <a:prstGeom prst="roundRect">
            <a:avLst>
              <a:gd name="adj" fmla="val 11111"/>
            </a:avLst>
          </a:prstGeom>
          <a:ln w="190500" cap="rnd">
            <a:solidFill>
              <a:srgbClr val="00B050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="" xmlns:p14="http://schemas.microsoft.com/office/powerpoint/2010/main" val="349585776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750" advClick="0" advTm="5000">
        <p14:reveal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5400" b="1" dirty="0" smtClean="0">
                <a:solidFill>
                  <a:schemeClr val="accent6">
                    <a:lumMod val="50000"/>
                  </a:schemeClr>
                </a:solidFill>
                <a:latin typeface="Gabriola" pitchFamily="82" charset="0"/>
              </a:rPr>
              <a:t>2016 - 2017 год</a:t>
            </a:r>
            <a:br>
              <a:rPr lang="ru-RU" sz="5400" b="1" dirty="0" smtClean="0">
                <a:solidFill>
                  <a:schemeClr val="accent6">
                    <a:lumMod val="50000"/>
                  </a:schemeClr>
                </a:solidFill>
                <a:latin typeface="Gabriola" pitchFamily="82" charset="0"/>
              </a:rPr>
            </a:br>
            <a:endParaRPr lang="ru-RU" sz="5400" b="1" dirty="0">
              <a:solidFill>
                <a:schemeClr val="accent6">
                  <a:lumMod val="50000"/>
                </a:schemeClr>
              </a:solidFill>
              <a:latin typeface="Gabriola" pitchFamily="82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27584" y="5229200"/>
            <a:ext cx="748883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  <a:latin typeface="Gabriola" pitchFamily="82" charset="0"/>
              </a:rPr>
              <a:t>Организация выставки «На дороге много правил»</a:t>
            </a:r>
            <a:br>
              <a:rPr lang="ru-RU" sz="3200" b="1" dirty="0" smtClean="0">
                <a:solidFill>
                  <a:schemeClr val="accent6">
                    <a:lumMod val="50000"/>
                  </a:schemeClr>
                </a:solidFill>
                <a:latin typeface="Gabriola" pitchFamily="82" charset="0"/>
              </a:rPr>
            </a:br>
            <a:endParaRPr lang="ru-RU" sz="3200" dirty="0"/>
          </a:p>
        </p:txBody>
      </p:sp>
      <p:pic>
        <p:nvPicPr>
          <p:cNvPr id="9218" name="Picture 2" descr="C:\Users\Ira\Documents\ПДД\пдд фото\засветись в темноте\на конкурс\P110045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720" y="980728"/>
            <a:ext cx="5478760" cy="410907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49585776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750" advClick="0" advTm="5000">
        <p14:reveal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5400" b="1" dirty="0" smtClean="0">
                <a:solidFill>
                  <a:schemeClr val="accent6">
                    <a:lumMod val="50000"/>
                  </a:schemeClr>
                </a:solidFill>
                <a:latin typeface="Gabriola" pitchFamily="82" charset="0"/>
              </a:rPr>
              <a:t>2016 - 2017 год</a:t>
            </a:r>
            <a:br>
              <a:rPr lang="ru-RU" sz="5400" b="1" dirty="0" smtClean="0">
                <a:solidFill>
                  <a:schemeClr val="accent6">
                    <a:lumMod val="50000"/>
                  </a:schemeClr>
                </a:solidFill>
                <a:latin typeface="Gabriola" pitchFamily="82" charset="0"/>
              </a:rPr>
            </a:br>
            <a:r>
              <a:rPr lang="ru-RU" sz="5400" b="1" dirty="0" smtClean="0">
                <a:solidFill>
                  <a:schemeClr val="accent6">
                    <a:lumMod val="50000"/>
                  </a:schemeClr>
                </a:solidFill>
                <a:latin typeface="Gabriola" pitchFamily="82" charset="0"/>
              </a:rPr>
              <a:t>Пропагандистская  деятельность :</a:t>
            </a:r>
            <a:endParaRPr lang="ru-RU" sz="540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ru-RU" sz="3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Участие команды ЮПИД в районном конкурсе </a:t>
            </a:r>
            <a:r>
              <a:rPr lang="ru-RU" sz="32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«Путешествие </a:t>
            </a:r>
            <a:r>
              <a:rPr lang="ru-RU" sz="32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32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страну дорожных знаков</a:t>
            </a:r>
          </a:p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Номинация «Шагающий автобус»</a:t>
            </a:r>
          </a:p>
        </p:txBody>
      </p:sp>
      <p:pic>
        <p:nvPicPr>
          <p:cNvPr id="7" name="Picture 3" descr="C:\Users\Admin\Desktop\пдд14\P109057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772816"/>
            <a:ext cx="2579779" cy="193483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0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8" name="Picture 8" descr="C:\Users\Admin\Desktop\пдд14\P109060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22525"/>
          <a:stretch/>
        </p:blipFill>
        <p:spPr bwMode="auto">
          <a:xfrm>
            <a:off x="4788024" y="3789040"/>
            <a:ext cx="2932057" cy="2488637"/>
          </a:xfrm>
          <a:prstGeom prst="roundRect">
            <a:avLst>
              <a:gd name="adj" fmla="val 11111"/>
            </a:avLst>
          </a:prstGeom>
          <a:ln w="190500" cap="rnd">
            <a:solidFill>
              <a:srgbClr val="0B770B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/>
        </p:spPr>
      </p:pic>
    </p:spTree>
    <p:extLst>
      <p:ext uri="{BB962C8B-B14F-4D97-AF65-F5344CB8AC3E}">
        <p14:creationId xmlns="" xmlns:p14="http://schemas.microsoft.com/office/powerpoint/2010/main" val="219915971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750" advClick="0" advTm="6000">
        <p14:reveal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5400" b="1" dirty="0" smtClean="0">
                <a:solidFill>
                  <a:schemeClr val="accent6">
                    <a:lumMod val="50000"/>
                  </a:schemeClr>
                </a:solidFill>
                <a:latin typeface="Gabriola" pitchFamily="82" charset="0"/>
              </a:rPr>
              <a:t>2017 год</a:t>
            </a:r>
            <a:br>
              <a:rPr lang="ru-RU" sz="5400" b="1" dirty="0" smtClean="0">
                <a:solidFill>
                  <a:schemeClr val="accent6">
                    <a:lumMod val="50000"/>
                  </a:schemeClr>
                </a:solidFill>
                <a:latin typeface="Gabriola" pitchFamily="82" charset="0"/>
              </a:rPr>
            </a:br>
            <a:endParaRPr lang="ru-RU" sz="5400" b="1" dirty="0">
              <a:solidFill>
                <a:schemeClr val="accent6">
                  <a:lumMod val="50000"/>
                </a:schemeClr>
              </a:solidFill>
              <a:latin typeface="Gabriola" pitchFamily="82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07504" y="1589817"/>
            <a:ext cx="4618856" cy="4525963"/>
          </a:xfrm>
        </p:spPr>
        <p:txBody>
          <a:bodyPr/>
          <a:lstStyle/>
          <a:p>
            <a:pPr algn="ctr">
              <a:lnSpc>
                <a:spcPct val="150000"/>
              </a:lnSpc>
              <a:buFont typeface="Arial" pitchFamily="34" charset="0"/>
              <a:buNone/>
              <a:defRPr/>
            </a:pPr>
            <a:r>
              <a:rPr lang="ru-RU" b="1" dirty="0" smtClean="0">
                <a:solidFill>
                  <a:srgbClr val="000099"/>
                </a:solidFill>
              </a:rPr>
              <a:t>Дом по улице идет  в детский  сад ребят везет </a:t>
            </a:r>
            <a:endParaRPr lang="en-US" b="1" dirty="0" smtClean="0">
              <a:solidFill>
                <a:srgbClr val="000099"/>
              </a:solidFill>
            </a:endParaRPr>
          </a:p>
          <a:p>
            <a:pPr algn="ctr">
              <a:lnSpc>
                <a:spcPct val="150000"/>
              </a:lnSpc>
              <a:buFont typeface="Arial" pitchFamily="34" charset="0"/>
              <a:buNone/>
              <a:defRPr/>
            </a:pPr>
            <a:r>
              <a:rPr lang="ru-RU" b="1" dirty="0" smtClean="0">
                <a:solidFill>
                  <a:srgbClr val="000099"/>
                </a:solidFill>
              </a:rPr>
              <a:t>Не на курьих тонких ножках , а в резиновых сапожках»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7" name="Picture 3" descr="C:\Users\Admin\Desktop\пдд14\P109061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052736"/>
            <a:ext cx="3225338" cy="241900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8" name="Picture 2" descr="C:\Users\Admin\Desktop\пдд14\P109064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3717032"/>
            <a:ext cx="2939819" cy="220486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="" xmlns:p14="http://schemas.microsoft.com/office/powerpoint/2010/main" val="95520370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750" advClick="0" advTm="6000">
        <p14:reveal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Gabriola" pitchFamily="82" charset="0"/>
              </a:rPr>
              <a:t/>
            </a:r>
            <a:b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Gabriola" pitchFamily="82" charset="0"/>
              </a:rPr>
            </a:b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Gabriola" pitchFamily="82" charset="0"/>
              </a:rPr>
              <a:t>2016 – 2017 г</a:t>
            </a:r>
            <a:b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Gabriola" pitchFamily="82" charset="0"/>
              </a:rPr>
            </a:b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Gabriola" pitchFamily="82" charset="0"/>
              </a:rPr>
              <a:t>Встреча команды    ЮПИД </a:t>
            </a:r>
            <a:b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Gabriola" pitchFamily="82" charset="0"/>
              </a:rPr>
            </a:b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Gabriola" pitchFamily="82" charset="0"/>
              </a:rPr>
              <a:t>с   первоклассниками    МБОУ ЦСОШ № 1</a:t>
            </a:r>
            <a:endParaRPr lang="ru-RU" b="1" dirty="0">
              <a:solidFill>
                <a:schemeClr val="accent6">
                  <a:lumMod val="50000"/>
                </a:schemeClr>
              </a:solidFill>
              <a:latin typeface="Gabriola" pitchFamily="82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844824"/>
            <a:ext cx="4038600" cy="4281339"/>
          </a:xfrm>
        </p:spPr>
        <p:txBody>
          <a:bodyPr/>
          <a:lstStyle/>
          <a:p>
            <a:pPr algn="ctr">
              <a:defRPr/>
            </a:pPr>
            <a:endParaRPr lang="ru-RU" sz="2000" b="1" dirty="0" smtClean="0">
              <a:solidFill>
                <a:srgbClr val="7030A0"/>
              </a:solidFill>
            </a:endParaRPr>
          </a:p>
          <a:p>
            <a:pPr algn="ctr">
              <a:buNone/>
              <a:defRPr/>
            </a:pPr>
            <a:r>
              <a:rPr lang="ru-RU" sz="2000" b="1" dirty="0" smtClean="0">
                <a:solidFill>
                  <a:srgbClr val="7030A0"/>
                </a:solidFill>
              </a:rPr>
              <a:t>«ПДД мы изучаем, и поделимся тем, что  знаем!!!»</a:t>
            </a:r>
            <a:endParaRPr lang="ru-RU" sz="2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7030A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6" name="Picture 2" descr="C:\Users\Admin\Desktop\пдд14\P109066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564904"/>
            <a:ext cx="3648405" cy="273630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0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Admin\Desktop\пдд14\P109067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429000"/>
            <a:ext cx="3657386" cy="27430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1795607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750" advClick="0" advTm="6000">
        <p14:reveal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Gabriola" pitchFamily="82" charset="0"/>
              </a:rPr>
              <a:t/>
            </a:r>
            <a:b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Gabriola" pitchFamily="82" charset="0"/>
              </a:rPr>
            </a:b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Gabriola" pitchFamily="82" charset="0"/>
              </a:rPr>
              <a:t>2016 – 2017 г</a:t>
            </a:r>
            <a:b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Gabriola" pitchFamily="82" charset="0"/>
              </a:rPr>
            </a:br>
            <a:endParaRPr lang="ru-RU" b="1" dirty="0">
              <a:solidFill>
                <a:schemeClr val="accent6">
                  <a:lumMod val="50000"/>
                </a:schemeClr>
              </a:solidFill>
              <a:latin typeface="Gabriola" pitchFamily="82" charset="0"/>
            </a:endParaRPr>
          </a:p>
        </p:txBody>
      </p:sp>
      <p:pic>
        <p:nvPicPr>
          <p:cNvPr id="7170" name="Picture 2" descr="C:\Users\Ira\Pictures\img07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268760"/>
            <a:ext cx="3096344" cy="4723726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4427984" y="1268760"/>
            <a:ext cx="3888432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457200" algn="ctr">
              <a:buNone/>
            </a:pPr>
            <a:r>
              <a:rPr lang="ru-RU" sz="3600" dirty="0" smtClean="0">
                <a:latin typeface="Gabriola" pitchFamily="82" charset="0"/>
              </a:rPr>
              <a:t>Команда ЮПИД заняла  </a:t>
            </a:r>
            <a:r>
              <a:rPr lang="ru-RU" sz="3600" b="1" dirty="0" smtClean="0">
                <a:latin typeface="Gabriola" pitchFamily="82" charset="0"/>
              </a:rPr>
              <a:t>2 место в областном конкурсе </a:t>
            </a:r>
            <a:r>
              <a:rPr lang="ru-RU" sz="3600" dirty="0" smtClean="0">
                <a:latin typeface="Gabriola" pitchFamily="82" charset="0"/>
              </a:rPr>
              <a:t>«Путешествие в страну дорожных знаков» в номинации « На лучшее познавательно – интегрированное занятие по БДД» </a:t>
            </a:r>
            <a:endParaRPr lang="ru-RU" sz="3600" dirty="0">
              <a:latin typeface="Gabriola" pitchFamily="82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795607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750" advClick="0" advTm="6000">
        <p14:reveal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7599" y="548680"/>
            <a:ext cx="8229600" cy="1143000"/>
          </a:xfrm>
        </p:spPr>
        <p:txBody>
          <a:bodyPr/>
          <a:lstStyle/>
          <a:p>
            <a:r>
              <a:rPr lang="ru-RU" sz="3600" b="1" dirty="0" smtClean="0">
                <a:solidFill>
                  <a:schemeClr val="accent6">
                    <a:lumMod val="50000"/>
                  </a:schemeClr>
                </a:solidFill>
                <a:latin typeface="Gabriola" pitchFamily="82" charset="0"/>
              </a:rPr>
              <a:t>2016 – 2017 г</a:t>
            </a:r>
            <a:br>
              <a:rPr lang="ru-RU" sz="3600" b="1" dirty="0" smtClean="0">
                <a:solidFill>
                  <a:schemeClr val="accent6">
                    <a:lumMod val="50000"/>
                  </a:schemeClr>
                </a:solidFill>
                <a:latin typeface="Gabriola" pitchFamily="82" charset="0"/>
              </a:rPr>
            </a:br>
            <a:r>
              <a:rPr lang="ru-RU" sz="3600" b="1" dirty="0" smtClean="0">
                <a:solidFill>
                  <a:schemeClr val="accent6">
                    <a:lumMod val="50000"/>
                  </a:schemeClr>
                </a:solidFill>
                <a:latin typeface="Gabriola" pitchFamily="82" charset="0"/>
              </a:rPr>
              <a:t>Тематический праздник с участием сотрудника ГИБДД</a:t>
            </a:r>
            <a:endParaRPr lang="ru-RU" sz="36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8194" name="Picture 2" descr="C:\Users\Ira\Documents\ПДД\пдд фото\засветись в темноте\на конкурс\P110041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2060848"/>
            <a:ext cx="4103886" cy="2384816"/>
          </a:xfrm>
          <a:prstGeom prst="rect">
            <a:avLst/>
          </a:prstGeom>
          <a:noFill/>
        </p:spPr>
      </p:pic>
      <p:pic>
        <p:nvPicPr>
          <p:cNvPr id="8195" name="Picture 3" descr="C:\Users\Ira\Documents\ПДД\пдд фото\засветись в темноте\P110044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080" y="1556792"/>
            <a:ext cx="3111500" cy="2333625"/>
          </a:xfrm>
          <a:prstGeom prst="rect">
            <a:avLst/>
          </a:prstGeom>
          <a:noFill/>
        </p:spPr>
      </p:pic>
      <p:pic>
        <p:nvPicPr>
          <p:cNvPr id="8196" name="Picture 4" descr="C:\Users\Ira\Documents\ПДД\пдд фото\засветись в темноте\P110043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5976" y="3645024"/>
            <a:ext cx="2139702" cy="2852936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251520" y="4869160"/>
            <a:ext cx="374441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dirty="0" smtClean="0"/>
              <a:t>«Засветись в темноте»</a:t>
            </a:r>
            <a:endParaRPr lang="ru-RU" sz="4400" dirty="0"/>
          </a:p>
        </p:txBody>
      </p:sp>
      <p:pic>
        <p:nvPicPr>
          <p:cNvPr id="8197" name="Picture 5" descr="C:\Users\Ira\Documents\ПДД\Световозвращатели\засветись в темноте\flikery - копия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76256" y="4365104"/>
            <a:ext cx="1456755" cy="157928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25951097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750" advClick="0" advTm="6000">
        <p14:reveal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7599" y="548680"/>
            <a:ext cx="8229600" cy="1143000"/>
          </a:xfrm>
        </p:spPr>
        <p:txBody>
          <a:bodyPr/>
          <a:lstStyle/>
          <a:p>
            <a:r>
              <a:rPr lang="ru-RU" sz="3600" b="1" dirty="0" smtClean="0">
                <a:solidFill>
                  <a:schemeClr val="accent6">
                    <a:lumMod val="50000"/>
                  </a:schemeClr>
                </a:solidFill>
                <a:latin typeface="Gabriola" pitchFamily="82" charset="0"/>
              </a:rPr>
              <a:t>2017 – 2018 г</a:t>
            </a:r>
            <a:br>
              <a:rPr lang="ru-RU" sz="3600" b="1" dirty="0" smtClean="0">
                <a:solidFill>
                  <a:schemeClr val="accent6">
                    <a:lumMod val="50000"/>
                  </a:schemeClr>
                </a:solidFill>
                <a:latin typeface="Gabriola" pitchFamily="82" charset="0"/>
              </a:rPr>
            </a:br>
            <a:endParaRPr lang="ru-RU" sz="36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51520" y="1340768"/>
            <a:ext cx="4896544" cy="34470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accent6">
                    <a:lumMod val="50000"/>
                  </a:schemeClr>
                </a:solidFill>
                <a:latin typeface="Gabriola" pitchFamily="82" charset="0"/>
              </a:rPr>
              <a:t>Четвертым   руководителем  отряда  ЮПИД</a:t>
            </a:r>
            <a:br>
              <a:rPr lang="ru-RU" sz="4000" b="1" dirty="0" smtClean="0">
                <a:solidFill>
                  <a:schemeClr val="accent6">
                    <a:lumMod val="50000"/>
                  </a:schemeClr>
                </a:solidFill>
                <a:latin typeface="Gabriola" pitchFamily="82" charset="0"/>
              </a:rPr>
            </a:br>
            <a:r>
              <a:rPr lang="ru-RU" sz="4000" b="1" dirty="0" smtClean="0">
                <a:solidFill>
                  <a:schemeClr val="accent6">
                    <a:lumMod val="50000"/>
                  </a:schemeClr>
                </a:solidFill>
                <a:latin typeface="Gabriola" pitchFamily="82" charset="0"/>
              </a:rPr>
              <a:t>снова стала </a:t>
            </a:r>
          </a:p>
          <a:p>
            <a:pPr algn="ctr"/>
            <a:r>
              <a:rPr lang="ru-RU" sz="4000" b="1" dirty="0" smtClean="0">
                <a:solidFill>
                  <a:schemeClr val="accent6">
                    <a:lumMod val="50000"/>
                  </a:schemeClr>
                </a:solidFill>
                <a:latin typeface="Gabriola" pitchFamily="82" charset="0"/>
              </a:rPr>
              <a:t>Беднова Светлана Владимировна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Gabriola" pitchFamily="82" charset="0"/>
              </a:rPr>
              <a:t/>
            </a:r>
            <a:b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Gabriola" pitchFamily="82" charset="0"/>
              </a:rPr>
            </a:br>
            <a:endParaRPr lang="ru-RU" dirty="0"/>
          </a:p>
        </p:txBody>
      </p:sp>
      <p:pic>
        <p:nvPicPr>
          <p:cNvPr id="10242" name="Picture 2" descr="C:\Users\Ira\Documents\ПДД\пдд фото\засветись в темноте\на конкурс\P110045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1960" y="2060848"/>
            <a:ext cx="4128458" cy="309634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25951097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750" advClick="0" advTm="6000">
        <p14:reveal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6488" y="764704"/>
            <a:ext cx="8229600" cy="1143000"/>
          </a:xfrm>
        </p:spPr>
        <p:txBody>
          <a:bodyPr/>
          <a:lstStyle/>
          <a:p>
            <a:r>
              <a:rPr lang="ru-RU" sz="5400" dirty="0" smtClean="0">
                <a:solidFill>
                  <a:schemeClr val="accent6">
                    <a:lumMod val="50000"/>
                  </a:schemeClr>
                </a:solidFill>
              </a:rPr>
              <a:t>2017 – 2018 год</a:t>
            </a:r>
            <a:endParaRPr lang="ru-RU" sz="54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79512" y="2060848"/>
            <a:ext cx="4038600" cy="4032448"/>
          </a:xfrm>
        </p:spPr>
        <p:txBody>
          <a:bodyPr/>
          <a:lstStyle/>
          <a:p>
            <a:pPr marL="0" indent="457200" algn="ctr">
              <a:buNone/>
            </a:pPr>
            <a:r>
              <a:rPr lang="ru-RU" b="1" dirty="0" smtClean="0">
                <a:latin typeface="Gabriola" pitchFamily="82" charset="0"/>
              </a:rPr>
              <a:t>Педагогическому коллективу МБДОУ  во главе с руководителем отряда ЮПИД Бедновой С.В.  вручена </a:t>
            </a:r>
          </a:p>
          <a:p>
            <a:pPr marL="0" indent="457200" algn="ctr">
              <a:buNone/>
            </a:pPr>
            <a:r>
              <a:rPr lang="ru-RU" b="1" dirty="0" smtClean="0">
                <a:latin typeface="Gabriola" pitchFamily="82" charset="0"/>
              </a:rPr>
              <a:t>Грамота за участие в конкурсе поздравительных открыток среди ДОУ «Пропаганда – верный друг малышей</a:t>
            </a:r>
            <a:endParaRPr lang="ru-RU" dirty="0">
              <a:latin typeface="Gabriola" pitchFamily="82" charset="0"/>
            </a:endParaRPr>
          </a:p>
        </p:txBody>
      </p:sp>
      <p:pic>
        <p:nvPicPr>
          <p:cNvPr id="11266" name="Picture 2" descr="C:\Users\Ira\Pictures\img08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016" y="1916831"/>
            <a:ext cx="3024336" cy="420087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02603576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750" advClick="0" advTm="6000">
        <p14:reveal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29600" cy="1143000"/>
          </a:xfrm>
        </p:spPr>
        <p:txBody>
          <a:bodyPr/>
          <a:lstStyle/>
          <a:p>
            <a:r>
              <a:rPr lang="ru-RU" sz="3600" b="1" dirty="0" smtClean="0">
                <a:solidFill>
                  <a:schemeClr val="accent6">
                    <a:lumMod val="50000"/>
                  </a:schemeClr>
                </a:solidFill>
                <a:latin typeface="Gabriola" pitchFamily="82" charset="0"/>
              </a:rPr>
              <a:t>2017 – 2018 год</a:t>
            </a:r>
            <a:br>
              <a:rPr lang="ru-RU" sz="3600" b="1" dirty="0" smtClean="0">
                <a:solidFill>
                  <a:schemeClr val="accent6">
                    <a:lumMod val="50000"/>
                  </a:schemeClr>
                </a:solidFill>
                <a:latin typeface="Gabriola" pitchFamily="82" charset="0"/>
              </a:rPr>
            </a:br>
            <a:r>
              <a:rPr lang="ru-RU" sz="3600" b="1" dirty="0" smtClean="0">
                <a:solidFill>
                  <a:schemeClr val="accent6">
                    <a:lumMod val="50000"/>
                  </a:schemeClr>
                </a:solidFill>
                <a:latin typeface="Gabriola" pitchFamily="82" charset="0"/>
              </a:rPr>
              <a:t>Участие в акции «Пешеход и переезд»</a:t>
            </a:r>
            <a:endParaRPr lang="ru-RU" sz="36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7" name="Picture 5" descr="C:\Users\Ira\Desktop\110_PANA\P110019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5976" y="2132856"/>
            <a:ext cx="4224469" cy="3168352"/>
          </a:xfrm>
          <a:prstGeom prst="roundRect">
            <a:avLst>
              <a:gd name="adj" fmla="val 11111"/>
            </a:avLst>
          </a:prstGeom>
          <a:ln w="190500" cap="rnd">
            <a:solidFill>
              <a:srgbClr val="FF0000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8" name="Picture 6" descr="C:\Users\Ira\Desktop\110_PANA\P110019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2060848"/>
            <a:ext cx="3746143" cy="2808312"/>
          </a:xfrm>
          <a:prstGeom prst="roundRect">
            <a:avLst>
              <a:gd name="adj" fmla="val 11111"/>
            </a:avLst>
          </a:prstGeom>
          <a:ln w="190500" cap="rnd">
            <a:solidFill>
              <a:srgbClr val="FF0000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="" xmlns:p14="http://schemas.microsoft.com/office/powerpoint/2010/main" val="251957920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750" advClick="0" advTm="6000">
        <p14:reveal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1440160"/>
          </a:xfrm>
        </p:spPr>
        <p:txBody>
          <a:bodyPr/>
          <a:lstStyle/>
          <a:p>
            <a:r>
              <a:rPr lang="ru-RU" sz="4800" b="1" dirty="0" smtClean="0">
                <a:solidFill>
                  <a:schemeClr val="accent6">
                    <a:lumMod val="50000"/>
                  </a:schemeClr>
                </a:solidFill>
                <a:latin typeface="Gabriola" pitchFamily="82" charset="0"/>
              </a:rPr>
              <a:t>Цель работы отряда ЮПИД</a:t>
            </a:r>
            <a:endParaRPr lang="ru-RU" sz="4800" b="1" dirty="0">
              <a:solidFill>
                <a:schemeClr val="accent6">
                  <a:lumMod val="50000"/>
                </a:schemeClr>
              </a:solidFill>
              <a:latin typeface="Gabriola" pitchFamily="82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95536" y="1844824"/>
            <a:ext cx="7920880" cy="2952328"/>
          </a:xfrm>
        </p:spPr>
        <p:txBody>
          <a:bodyPr/>
          <a:lstStyle/>
          <a:p>
            <a:pPr marL="0" indent="457200" algn="ctr">
              <a:buNone/>
            </a:pPr>
            <a:r>
              <a:rPr lang="ru-RU" dirty="0" smtClean="0">
                <a:solidFill>
                  <a:srgbClr val="993300"/>
                </a:solidFill>
                <a:latin typeface="Arial Narrow" pitchFamily="34" charset="0"/>
                <a:ea typeface="Times New Roman"/>
              </a:rPr>
              <a:t>проводить работу по профилактике детского дорожно-транспортного травматизма в ДОО, пропагандировать безопасное поведение на дороге, формировать ответственность в обеспечении безопасности жизнедеятельности, воспитывать правовую культуру.</a:t>
            </a:r>
            <a:endParaRPr lang="ru-RU" dirty="0">
              <a:solidFill>
                <a:srgbClr val="993300"/>
              </a:solidFill>
              <a:latin typeface="Arial Narrow" pitchFamily="34" charset="0"/>
            </a:endParaRPr>
          </a:p>
        </p:txBody>
      </p:sp>
      <p:pic>
        <p:nvPicPr>
          <p:cNvPr id="5122" name="Picture 2" descr="C:\Users\Ira\Documents\ПДД\картинки по пдд\свтофор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40152" y="4077072"/>
            <a:ext cx="2446412" cy="183480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41788608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750" advClick="0" advTm="6000">
        <p14:reveal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29600" cy="1143000"/>
          </a:xfrm>
        </p:spPr>
        <p:txBody>
          <a:bodyPr/>
          <a:lstStyle/>
          <a:p>
            <a:r>
              <a:rPr lang="ru-RU" sz="3600" b="1" dirty="0" smtClean="0">
                <a:solidFill>
                  <a:schemeClr val="accent6">
                    <a:lumMod val="50000"/>
                  </a:schemeClr>
                </a:solidFill>
                <a:latin typeface="Gabriola" pitchFamily="82" charset="0"/>
              </a:rPr>
              <a:t/>
            </a:r>
            <a:br>
              <a:rPr lang="ru-RU" sz="3600" b="1" dirty="0" smtClean="0">
                <a:solidFill>
                  <a:schemeClr val="accent6">
                    <a:lumMod val="50000"/>
                  </a:schemeClr>
                </a:solidFill>
                <a:latin typeface="Gabriola" pitchFamily="82" charset="0"/>
              </a:rPr>
            </a:br>
            <a:r>
              <a:rPr lang="ru-RU" sz="3600" b="1" dirty="0" smtClean="0">
                <a:solidFill>
                  <a:schemeClr val="accent6">
                    <a:lumMod val="50000"/>
                  </a:schemeClr>
                </a:solidFill>
                <a:latin typeface="Gabriola" pitchFamily="82" charset="0"/>
              </a:rPr>
              <a:t/>
            </a:r>
            <a:br>
              <a:rPr lang="ru-RU" sz="3600" b="1" dirty="0" smtClean="0">
                <a:solidFill>
                  <a:schemeClr val="accent6">
                    <a:lumMod val="50000"/>
                  </a:schemeClr>
                </a:solidFill>
                <a:latin typeface="Gabriola" pitchFamily="82" charset="0"/>
              </a:rPr>
            </a:br>
            <a:r>
              <a:rPr lang="ru-RU" sz="3600" b="1" dirty="0" smtClean="0">
                <a:solidFill>
                  <a:schemeClr val="accent6">
                    <a:lumMod val="50000"/>
                  </a:schemeClr>
                </a:solidFill>
                <a:latin typeface="Gabriola" pitchFamily="82" charset="0"/>
              </a:rPr>
              <a:t>2017 – 2018 год</a:t>
            </a:r>
            <a:br>
              <a:rPr lang="ru-RU" sz="3600" b="1" dirty="0" smtClean="0">
                <a:solidFill>
                  <a:schemeClr val="accent6">
                    <a:lumMod val="50000"/>
                  </a:schemeClr>
                </a:solidFill>
                <a:latin typeface="Gabriola" pitchFamily="82" charset="0"/>
              </a:rPr>
            </a:br>
            <a:r>
              <a:rPr lang="ru-RU" sz="3600" b="1" dirty="0" smtClean="0">
                <a:solidFill>
                  <a:schemeClr val="accent6">
                    <a:lumMod val="50000"/>
                  </a:schemeClr>
                </a:solidFill>
                <a:latin typeface="Gabriola" pitchFamily="82" charset="0"/>
              </a:rPr>
              <a:t>За годы существования ЮПИД ,</a:t>
            </a:r>
            <a:br>
              <a:rPr lang="ru-RU" sz="3600" b="1" dirty="0" smtClean="0">
                <a:solidFill>
                  <a:schemeClr val="accent6">
                    <a:lumMod val="50000"/>
                  </a:schemeClr>
                </a:solidFill>
                <a:latin typeface="Gabriola" pitchFamily="82" charset="0"/>
              </a:rPr>
            </a:br>
            <a:r>
              <a:rPr lang="ru-RU" sz="3600" b="1" dirty="0" smtClean="0">
                <a:solidFill>
                  <a:schemeClr val="accent6">
                    <a:lumMod val="50000"/>
                  </a:schemeClr>
                </a:solidFill>
                <a:latin typeface="Gabriola" pitchFamily="82" charset="0"/>
              </a:rPr>
              <a:t> ребята участвовали и  в интернет – конкурсах </a:t>
            </a:r>
            <a:br>
              <a:rPr lang="ru-RU" sz="3600" b="1" dirty="0" smtClean="0">
                <a:solidFill>
                  <a:schemeClr val="accent6">
                    <a:lumMod val="50000"/>
                  </a:schemeClr>
                </a:solidFill>
                <a:latin typeface="Gabriola" pitchFamily="82" charset="0"/>
              </a:rPr>
            </a:br>
            <a:r>
              <a:rPr lang="ru-RU" sz="3600" b="1" dirty="0" smtClean="0">
                <a:solidFill>
                  <a:schemeClr val="accent6">
                    <a:lumMod val="50000"/>
                  </a:schemeClr>
                </a:solidFill>
                <a:latin typeface="Gabriola" pitchFamily="82" charset="0"/>
              </a:rPr>
              <a:t>по ПДД</a:t>
            </a:r>
            <a:r>
              <a:rPr lang="ru-RU" sz="3600" dirty="0" smtClean="0"/>
              <a:t> </a:t>
            </a:r>
            <a:r>
              <a:rPr lang="ru-RU" sz="1400" dirty="0" smtClean="0"/>
              <a:t/>
            </a:r>
            <a:br>
              <a:rPr lang="ru-RU" sz="1400" dirty="0" smtClean="0"/>
            </a:br>
            <a:endParaRPr lang="ru-RU" sz="14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5362" name="Picture 2" descr="C:\Users\Ira\Desktop\зарплата\дипломы\2017 год распечатано\157447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36096" y="2276872"/>
            <a:ext cx="2857581" cy="4039790"/>
          </a:xfrm>
          <a:prstGeom prst="rect">
            <a:avLst/>
          </a:prstGeom>
          <a:noFill/>
        </p:spPr>
      </p:pic>
      <p:pic>
        <p:nvPicPr>
          <p:cNvPr id="15364" name="Picture 4" descr="C:\Users\Ira\Documents\ПДД\картинки по пдд\1313.jpe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2276872"/>
            <a:ext cx="2754737" cy="37564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51957920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750" advClick="0" advTm="6000">
        <p14:reveal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692696"/>
            <a:ext cx="8229600" cy="1143000"/>
          </a:xfrm>
        </p:spPr>
        <p:txBody>
          <a:bodyPr/>
          <a:lstStyle/>
          <a:p>
            <a:r>
              <a:rPr lang="ru-RU" sz="4000" b="1" dirty="0" smtClean="0">
                <a:solidFill>
                  <a:schemeClr val="accent6">
                    <a:lumMod val="50000"/>
                  </a:schemeClr>
                </a:solidFill>
                <a:latin typeface="Gabriola" pitchFamily="82" charset="0"/>
              </a:rPr>
              <a:t>2017 – 2018 год</a:t>
            </a:r>
            <a:br>
              <a:rPr lang="ru-RU" sz="4000" b="1" dirty="0" smtClean="0">
                <a:solidFill>
                  <a:schemeClr val="accent6">
                    <a:lumMod val="50000"/>
                  </a:schemeClr>
                </a:solidFill>
                <a:latin typeface="Gabriola" pitchFamily="82" charset="0"/>
              </a:rPr>
            </a:br>
            <a:r>
              <a:rPr lang="ru-RU" sz="4000" b="1" dirty="0" smtClean="0">
                <a:solidFill>
                  <a:schemeClr val="accent6">
                    <a:lumMod val="50000"/>
                  </a:schemeClr>
                </a:solidFill>
                <a:latin typeface="Gabriola" pitchFamily="82" charset="0"/>
              </a:rPr>
              <a:t>Акция «Письмо водителю»</a:t>
            </a:r>
            <a:endParaRPr lang="ru-RU" sz="4000" b="1" dirty="0">
              <a:solidFill>
                <a:schemeClr val="accent6">
                  <a:lumMod val="50000"/>
                </a:schemeClr>
              </a:solidFill>
              <a:latin typeface="Gabriola" pitchFamily="82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995936" y="2852936"/>
            <a:ext cx="4392488" cy="3456384"/>
          </a:xfrm>
        </p:spPr>
        <p:txBody>
          <a:bodyPr/>
          <a:lstStyle/>
          <a:p>
            <a:pPr marL="0" indent="457200" algn="ctr">
              <a:buNone/>
            </a:pPr>
            <a:r>
              <a:rPr lang="ru-RU" sz="2400" dirty="0" smtClean="0">
                <a:latin typeface="Gabriola" pitchFamily="82" charset="0"/>
              </a:rPr>
              <a:t>Дети из команды ЮПИД «</a:t>
            </a:r>
            <a:r>
              <a:rPr lang="ru-RU" sz="2400" dirty="0" err="1" smtClean="0">
                <a:latin typeface="Gabriola" pitchFamily="82" charset="0"/>
              </a:rPr>
              <a:t>Светофорчики</a:t>
            </a:r>
            <a:r>
              <a:rPr lang="ru-RU" sz="2400" dirty="0" smtClean="0">
                <a:latin typeface="Gabriola" pitchFamily="82" charset="0"/>
              </a:rPr>
              <a:t>» приняли участие в региональной акции  «Письмо водителю»</a:t>
            </a:r>
          </a:p>
          <a:p>
            <a:pPr marL="0" indent="457200" algn="ctr">
              <a:buNone/>
            </a:pPr>
            <a:r>
              <a:rPr lang="ru-RU" sz="2400" dirty="0" smtClean="0">
                <a:latin typeface="Gabriola" pitchFamily="82" charset="0"/>
              </a:rPr>
              <a:t>В своих письмах  мы обратились к водителям с просьбами  быть внимательнее на дороге и не нарушать ПДД, пользоваться ремнями безопасности и авто креслами для перевозки детей.   </a:t>
            </a:r>
            <a:r>
              <a:rPr lang="ru-RU" sz="2400" b="1" dirty="0" smtClean="0">
                <a:latin typeface="Gabriola" pitchFamily="82" charset="0"/>
              </a:rPr>
              <a:t>Помнить, что жизнь детей – в их руках!</a:t>
            </a:r>
            <a:endParaRPr lang="ru-RU" sz="2400" b="1" dirty="0">
              <a:latin typeface="Gabriola" pitchFamily="82" charset="0"/>
            </a:endParaRPr>
          </a:p>
        </p:txBody>
      </p:sp>
      <p:pic>
        <p:nvPicPr>
          <p:cNvPr id="7" name="Picture 2" descr="C:\Users\Ira\Desktop\фото про сегодня\P110018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988840"/>
            <a:ext cx="3384376" cy="2538282"/>
          </a:xfrm>
          <a:prstGeom prst="roundRect">
            <a:avLst>
              <a:gd name="adj" fmla="val 11111"/>
            </a:avLst>
          </a:prstGeom>
          <a:ln w="190500" cap="rnd">
            <a:solidFill>
              <a:srgbClr val="00B050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8" name="Picture 3" descr="C:\Users\Ira\Desktop\фото про сегодня\P110018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20272" y="692696"/>
            <a:ext cx="1512168" cy="2016224"/>
          </a:xfrm>
          <a:prstGeom prst="roundRect">
            <a:avLst>
              <a:gd name="adj" fmla="val 11111"/>
            </a:avLst>
          </a:prstGeom>
          <a:ln w="190500" cap="rnd">
            <a:solidFill>
              <a:srgbClr val="00B050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10" name="Содержимое 9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1116371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750" advClick="0" advTm="6000">
        <p14:reveal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28604"/>
            <a:ext cx="8229600" cy="989034"/>
          </a:xfrm>
        </p:spPr>
        <p:txBody>
          <a:bodyPr/>
          <a:lstStyle/>
          <a:p>
            <a:r>
              <a:rPr lang="ru-RU" sz="3200" i="1" dirty="0" smtClean="0">
                <a:solidFill>
                  <a:srgbClr val="002060"/>
                </a:solidFill>
                <a:latin typeface="Arno Pro Smbd" pitchFamily="18" charset="0"/>
              </a:rPr>
              <a:t>2017 – 2018 год</a:t>
            </a:r>
            <a:br>
              <a:rPr lang="ru-RU" sz="3200" i="1" dirty="0" smtClean="0">
                <a:solidFill>
                  <a:srgbClr val="002060"/>
                </a:solidFill>
                <a:latin typeface="Arno Pro Smbd" pitchFamily="18" charset="0"/>
              </a:rPr>
            </a:br>
            <a:r>
              <a:rPr lang="ru-RU" sz="3200" i="1" dirty="0" smtClean="0">
                <a:solidFill>
                  <a:srgbClr val="002060"/>
                </a:solidFill>
                <a:latin typeface="Arno Pro Smbd" pitchFamily="18" charset="0"/>
              </a:rPr>
              <a:t>Изготовление макетов «Дорога»</a:t>
            </a:r>
            <a:endParaRPr lang="ru-RU" sz="3200" i="1" dirty="0">
              <a:solidFill>
                <a:srgbClr val="002060"/>
              </a:solidFill>
              <a:latin typeface="Arno Pro Smbd" pitchFamily="18" charset="0"/>
            </a:endParaRPr>
          </a:p>
        </p:txBody>
      </p:sp>
      <p:pic>
        <p:nvPicPr>
          <p:cNvPr id="6" name="Picture 10" descr="C:\Users\Ira\Pictures\ПДД\P105016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772816"/>
            <a:ext cx="3991502" cy="3168352"/>
          </a:xfrm>
          <a:prstGeom prst="roundRect">
            <a:avLst>
              <a:gd name="adj" fmla="val 11111"/>
            </a:avLst>
          </a:prstGeom>
          <a:ln w="190500" cap="rnd">
            <a:solidFill>
              <a:srgbClr val="FF0000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7" name="Picture 11" descr="C:\Users\Ira\Pictures\ПДД\P105016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1844824"/>
            <a:ext cx="3263900" cy="2447925"/>
          </a:xfrm>
          <a:prstGeom prst="roundRect">
            <a:avLst>
              <a:gd name="adj" fmla="val 11111"/>
            </a:avLst>
          </a:prstGeom>
          <a:ln w="190500" cap="rnd">
            <a:solidFill>
              <a:srgbClr val="FF0000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750" advClick="0" advTm="0">
        <p14:reveal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692696"/>
            <a:ext cx="8229600" cy="1143000"/>
          </a:xfrm>
        </p:spPr>
        <p:txBody>
          <a:bodyPr/>
          <a:lstStyle/>
          <a:p>
            <a:r>
              <a:rPr lang="ru-RU" sz="4000" b="1" dirty="0" smtClean="0">
                <a:solidFill>
                  <a:schemeClr val="accent6">
                    <a:lumMod val="50000"/>
                  </a:schemeClr>
                </a:solidFill>
                <a:latin typeface="Gabriola" pitchFamily="82" charset="0"/>
              </a:rPr>
              <a:t>2017 – 2018 год</a:t>
            </a:r>
            <a:br>
              <a:rPr lang="ru-RU" sz="4000" b="1" dirty="0" smtClean="0">
                <a:solidFill>
                  <a:schemeClr val="accent6">
                    <a:lumMod val="50000"/>
                  </a:schemeClr>
                </a:solidFill>
                <a:latin typeface="Gabriola" pitchFamily="82" charset="0"/>
              </a:rPr>
            </a:br>
            <a:r>
              <a:rPr lang="ru-RU" sz="4000" b="1" dirty="0" smtClean="0">
                <a:solidFill>
                  <a:schemeClr val="accent6">
                    <a:lumMod val="50000"/>
                  </a:schemeClr>
                </a:solidFill>
                <a:latin typeface="Gabriola" pitchFamily="82" charset="0"/>
              </a:rPr>
              <a:t>Театр «Королевство праздника» в гостях у ребят со сказкой  «Зебра и непослушный мальчик Петя»</a:t>
            </a:r>
            <a:endParaRPr lang="ru-RU" sz="4000" b="1" dirty="0">
              <a:solidFill>
                <a:schemeClr val="accent6">
                  <a:lumMod val="50000"/>
                </a:schemeClr>
              </a:solidFill>
              <a:latin typeface="Gabriola" pitchFamily="82" charset="0"/>
            </a:endParaRPr>
          </a:p>
        </p:txBody>
      </p:sp>
      <p:pic>
        <p:nvPicPr>
          <p:cNvPr id="12290" name="Picture 2" descr="C:\Users\Ira\Documents\ПДД\театр королевство праздника Сказка про зебру\P10407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2348880"/>
            <a:ext cx="2795803" cy="2096852"/>
          </a:xfrm>
          <a:prstGeom prst="rect">
            <a:avLst/>
          </a:prstGeom>
          <a:noFill/>
        </p:spPr>
      </p:pic>
      <p:pic>
        <p:nvPicPr>
          <p:cNvPr id="12291" name="Picture 3" descr="C:\Users\Ira\Documents\ПДД\театр королевство праздника Сказка про зебру\P104069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6096" y="2060848"/>
            <a:ext cx="3059832" cy="2294874"/>
          </a:xfrm>
          <a:prstGeom prst="rect">
            <a:avLst/>
          </a:prstGeom>
          <a:noFill/>
        </p:spPr>
      </p:pic>
      <p:pic>
        <p:nvPicPr>
          <p:cNvPr id="12292" name="Picture 4" descr="C:\Users\Ira\Documents\ПДД\театр королевство праздника Сказка про зебру\P104067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3847" y="4005064"/>
            <a:ext cx="2544209" cy="1908157"/>
          </a:xfrm>
          <a:prstGeom prst="rect">
            <a:avLst/>
          </a:prstGeom>
          <a:noFill/>
        </p:spPr>
      </p:pic>
      <p:pic>
        <p:nvPicPr>
          <p:cNvPr id="12293" name="Picture 5" descr="C:\Users\Ira\Documents\ПДД\картинки по пдд\images (3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15616" y="4581128"/>
            <a:ext cx="1282277" cy="1439537"/>
          </a:xfrm>
          <a:prstGeom prst="rect">
            <a:avLst/>
          </a:prstGeom>
          <a:noFill/>
        </p:spPr>
      </p:pic>
      <p:pic>
        <p:nvPicPr>
          <p:cNvPr id="12294" name="Picture 6" descr="C:\Users\Ira\Documents\ПДД\картинки по пдд\i (1)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28184" y="4653136"/>
            <a:ext cx="2152650" cy="14287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1116371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750" advClick="0" advTm="6000">
        <p14:reveal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6488" y="764704"/>
            <a:ext cx="8229600" cy="1143000"/>
          </a:xfrm>
        </p:spPr>
        <p:txBody>
          <a:bodyPr/>
          <a:lstStyle/>
          <a:p>
            <a:r>
              <a:rPr lang="ru-RU" sz="5400" dirty="0" smtClean="0">
                <a:solidFill>
                  <a:schemeClr val="accent6">
                    <a:lumMod val="50000"/>
                  </a:schemeClr>
                </a:solidFill>
              </a:rPr>
              <a:t>2018 - 2019 год</a:t>
            </a:r>
            <a:endParaRPr lang="ru-RU" sz="54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79512" y="2060848"/>
            <a:ext cx="4038600" cy="4032448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Gabriola" pitchFamily="82" charset="0"/>
              </a:rPr>
              <a:t>Пятым    руководителем  отряда  ЮПИД</a:t>
            </a:r>
            <a:b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Gabriola" pitchFamily="82" charset="0"/>
              </a:rPr>
            </a:b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Gabriola" pitchFamily="82" charset="0"/>
              </a:rPr>
              <a:t>была назначена </a:t>
            </a:r>
          </a:p>
          <a:p>
            <a:pPr algn="ctr"/>
            <a:r>
              <a:rPr lang="ru-RU" b="1" dirty="0" err="1" smtClean="0">
                <a:solidFill>
                  <a:schemeClr val="accent6">
                    <a:lumMod val="50000"/>
                  </a:schemeClr>
                </a:solidFill>
                <a:latin typeface="Gabriola" pitchFamily="82" charset="0"/>
              </a:rPr>
              <a:t>Фарапонова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Gabriola" pitchFamily="82" charset="0"/>
              </a:rPr>
              <a:t> Марина Николаевна</a:t>
            </a:r>
            <a:endParaRPr lang="ru-RU" dirty="0">
              <a:latin typeface="Gabriola" pitchFamily="82" charset="0"/>
            </a:endParaRPr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99307" y="1916832"/>
            <a:ext cx="4465659" cy="338437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00B05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202603576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750" advClick="0" advTm="6000">
        <p14:reveal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692696"/>
            <a:ext cx="8229600" cy="1143000"/>
          </a:xfrm>
        </p:spPr>
        <p:txBody>
          <a:bodyPr/>
          <a:lstStyle/>
          <a:p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  <a:latin typeface="Gabriola" pitchFamily="82" charset="0"/>
              </a:rPr>
              <a:t/>
            </a:r>
            <a:br>
              <a:rPr lang="ru-RU" sz="3200" b="1" dirty="0" smtClean="0">
                <a:solidFill>
                  <a:schemeClr val="accent6">
                    <a:lumMod val="50000"/>
                  </a:schemeClr>
                </a:solidFill>
                <a:latin typeface="Gabriola" pitchFamily="82" charset="0"/>
              </a:rPr>
            </a:br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  <a:latin typeface="Gabriola" pitchFamily="82" charset="0"/>
              </a:rPr>
              <a:t>2018 – 2019 год</a:t>
            </a:r>
            <a:br>
              <a:rPr lang="ru-RU" sz="3200" b="1" dirty="0" smtClean="0">
                <a:solidFill>
                  <a:schemeClr val="accent6">
                    <a:lumMod val="50000"/>
                  </a:schemeClr>
                </a:solidFill>
                <a:latin typeface="Gabriola" pitchFamily="82" charset="0"/>
              </a:rPr>
            </a:br>
            <a:r>
              <a:rPr lang="ru-RU" sz="3200" b="1" dirty="0" err="1" smtClean="0">
                <a:solidFill>
                  <a:schemeClr val="accent6">
                    <a:lumMod val="50000"/>
                  </a:schemeClr>
                </a:solidFill>
                <a:latin typeface="Gabriola" pitchFamily="82" charset="0"/>
              </a:rPr>
              <a:t>Юпидовцы</a:t>
            </a:r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  <a:latin typeface="Gabriola" pitchFamily="82" charset="0"/>
              </a:rPr>
              <a:t> приняли участие в </a:t>
            </a:r>
            <a:r>
              <a:rPr lang="ru-RU" sz="3200" b="1" dirty="0" err="1" smtClean="0">
                <a:solidFill>
                  <a:schemeClr val="accent6">
                    <a:lumMod val="50000"/>
                  </a:schemeClr>
                </a:solidFill>
                <a:latin typeface="Gabriola" pitchFamily="82" charset="0"/>
              </a:rPr>
              <a:t>квест</a:t>
            </a:r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  <a:latin typeface="Gabriola" pitchFamily="82" charset="0"/>
              </a:rPr>
              <a:t> - игре по ПДД «Сокровища пиратов» </a:t>
            </a:r>
            <a:r>
              <a:rPr lang="ru-RU" sz="4000" b="1" dirty="0" smtClean="0">
                <a:solidFill>
                  <a:schemeClr val="accent6">
                    <a:lumMod val="50000"/>
                  </a:schemeClr>
                </a:solidFill>
                <a:latin typeface="Gabriola" pitchFamily="82" charset="0"/>
              </a:rPr>
              <a:t/>
            </a:r>
            <a:br>
              <a:rPr lang="ru-RU" sz="4000" b="1" dirty="0" smtClean="0">
                <a:solidFill>
                  <a:schemeClr val="accent6">
                    <a:lumMod val="50000"/>
                  </a:schemeClr>
                </a:solidFill>
                <a:latin typeface="Gabriola" pitchFamily="82" charset="0"/>
              </a:rPr>
            </a:br>
            <a:r>
              <a:rPr lang="ru-RU" sz="4000" b="1" dirty="0" smtClean="0">
                <a:solidFill>
                  <a:schemeClr val="accent6">
                    <a:lumMod val="50000"/>
                  </a:schemeClr>
                </a:solidFill>
                <a:latin typeface="Gabriola" pitchFamily="82" charset="0"/>
              </a:rPr>
              <a:t/>
            </a:r>
            <a:br>
              <a:rPr lang="ru-RU" sz="4000" b="1" dirty="0" smtClean="0">
                <a:solidFill>
                  <a:schemeClr val="accent6">
                    <a:lumMod val="50000"/>
                  </a:schemeClr>
                </a:solidFill>
                <a:latin typeface="Gabriola" pitchFamily="82" charset="0"/>
              </a:rPr>
            </a:br>
            <a:endParaRPr lang="ru-RU" sz="4000" b="1" dirty="0">
              <a:solidFill>
                <a:schemeClr val="accent6">
                  <a:lumMod val="50000"/>
                </a:schemeClr>
              </a:solidFill>
              <a:latin typeface="Gabriola" pitchFamily="82" charset="0"/>
            </a:endParaRPr>
          </a:p>
        </p:txBody>
      </p:sp>
      <p:pic>
        <p:nvPicPr>
          <p:cNvPr id="8" name="Picture 2" descr="C:\Users\Ira\Pictures\ПДД\P1050167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395536" y="3068960"/>
            <a:ext cx="3177480" cy="2993278"/>
          </a:xfrm>
          <a:prstGeom prst="roundRect">
            <a:avLst>
              <a:gd name="adj" fmla="val 11111"/>
            </a:avLst>
          </a:prstGeom>
          <a:ln w="190500" cap="rnd">
            <a:solidFill>
              <a:srgbClr val="FFFF00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9" name="Picture 2" descr="C:\Users\Ira\Pictures\ПДД\P1050167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 rot="493270">
            <a:off x="5678097" y="3666473"/>
            <a:ext cx="2498058" cy="2557136"/>
          </a:xfrm>
          <a:prstGeom prst="roundRect">
            <a:avLst>
              <a:gd name="adj" fmla="val 11111"/>
            </a:avLst>
          </a:prstGeom>
          <a:ln w="190500" cap="rnd">
            <a:solidFill>
              <a:srgbClr val="FFFF00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11" name="Picture 2" descr="C:\Users\Ira\Pictures\ПДД\P105016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 bwMode="auto">
          <a:xfrm>
            <a:off x="3059832" y="1772816"/>
            <a:ext cx="3110524" cy="2331962"/>
          </a:xfrm>
          <a:prstGeom prst="roundRect">
            <a:avLst>
              <a:gd name="adj" fmla="val 11111"/>
            </a:avLst>
          </a:prstGeom>
          <a:ln w="190500" cap="rnd">
            <a:solidFill>
              <a:srgbClr val="FFFF00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="" xmlns:p14="http://schemas.microsoft.com/office/powerpoint/2010/main" val="31116371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750" advClick="0" advTm="6000">
        <p14:reveal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692696"/>
            <a:ext cx="8229600" cy="1143000"/>
          </a:xfrm>
        </p:spPr>
        <p:txBody>
          <a:bodyPr/>
          <a:lstStyle/>
          <a:p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  <a:latin typeface="Gabriola" pitchFamily="82" charset="0"/>
              </a:rPr>
              <a:t/>
            </a:r>
            <a:br>
              <a:rPr lang="ru-RU" sz="3200" b="1" dirty="0" smtClean="0">
                <a:solidFill>
                  <a:schemeClr val="accent6">
                    <a:lumMod val="50000"/>
                  </a:schemeClr>
                </a:solidFill>
                <a:latin typeface="Gabriola" pitchFamily="82" charset="0"/>
              </a:rPr>
            </a:br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  <a:latin typeface="Gabriola" pitchFamily="82" charset="0"/>
              </a:rPr>
              <a:t>2018 – 2019 год</a:t>
            </a:r>
            <a:br>
              <a:rPr lang="ru-RU" sz="3200" b="1" dirty="0" smtClean="0">
                <a:solidFill>
                  <a:schemeClr val="accent6">
                    <a:lumMod val="50000"/>
                  </a:schemeClr>
                </a:solidFill>
                <a:latin typeface="Gabriola" pitchFamily="82" charset="0"/>
              </a:rPr>
            </a:br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  <a:latin typeface="Gabriola" pitchFamily="82" charset="0"/>
              </a:rPr>
              <a:t>Традиционная встреча с работником ГИБДД</a:t>
            </a:r>
            <a:r>
              <a:rPr lang="ru-RU" sz="4000" b="1" dirty="0" smtClean="0">
                <a:solidFill>
                  <a:schemeClr val="accent6">
                    <a:lumMod val="50000"/>
                  </a:schemeClr>
                </a:solidFill>
                <a:latin typeface="Gabriola" pitchFamily="82" charset="0"/>
              </a:rPr>
              <a:t/>
            </a:r>
            <a:br>
              <a:rPr lang="ru-RU" sz="4000" b="1" dirty="0" smtClean="0">
                <a:solidFill>
                  <a:schemeClr val="accent6">
                    <a:lumMod val="50000"/>
                  </a:schemeClr>
                </a:solidFill>
                <a:latin typeface="Gabriola" pitchFamily="82" charset="0"/>
              </a:rPr>
            </a:br>
            <a:r>
              <a:rPr lang="ru-RU" sz="4000" b="1" dirty="0" smtClean="0">
                <a:solidFill>
                  <a:schemeClr val="accent6">
                    <a:lumMod val="50000"/>
                  </a:schemeClr>
                </a:solidFill>
                <a:latin typeface="Gabriola" pitchFamily="82" charset="0"/>
              </a:rPr>
              <a:t>Профилактическая беседа  «Велосипед и я!»</a:t>
            </a:r>
            <a:br>
              <a:rPr lang="ru-RU" sz="4000" b="1" dirty="0" smtClean="0">
                <a:solidFill>
                  <a:schemeClr val="accent6">
                    <a:lumMod val="50000"/>
                  </a:schemeClr>
                </a:solidFill>
                <a:latin typeface="Gabriola" pitchFamily="82" charset="0"/>
              </a:rPr>
            </a:br>
            <a:endParaRPr lang="ru-RU" sz="4000" b="1" dirty="0">
              <a:solidFill>
                <a:schemeClr val="accent6">
                  <a:lumMod val="50000"/>
                </a:schemeClr>
              </a:solidFill>
              <a:latin typeface="Gabriola" pitchFamily="82" charset="0"/>
            </a:endParaRPr>
          </a:p>
        </p:txBody>
      </p:sp>
      <p:pic>
        <p:nvPicPr>
          <p:cNvPr id="6" name="Picture 2"/>
          <p:cNvPicPr/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691680" y="2060848"/>
            <a:ext cx="5422613" cy="4137476"/>
          </a:xfrm>
          <a:prstGeom prst="roundRect">
            <a:avLst>
              <a:gd name="adj" fmla="val 11111"/>
            </a:avLst>
          </a:prstGeom>
          <a:ln w="9525">
            <a:solidFill>
              <a:srgbClr val="FF0000"/>
            </a:solidFill>
            <a:miter lim="800000"/>
            <a:headEnd/>
            <a:tailEnd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1116371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750" advClick="0" advTm="6000">
        <p14:reveal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692696"/>
            <a:ext cx="8229600" cy="1143000"/>
          </a:xfrm>
        </p:spPr>
        <p:txBody>
          <a:bodyPr/>
          <a:lstStyle/>
          <a:p>
            <a:r>
              <a:rPr lang="ru-RU" sz="4000" b="1" dirty="0" smtClean="0">
                <a:solidFill>
                  <a:schemeClr val="accent6">
                    <a:lumMod val="50000"/>
                  </a:schemeClr>
                </a:solidFill>
                <a:latin typeface="Gabriola" pitchFamily="82" charset="0"/>
              </a:rPr>
              <a:t>2018 – 2019 год</a:t>
            </a:r>
            <a:br>
              <a:rPr lang="ru-RU" sz="4000" b="1" dirty="0" smtClean="0">
                <a:solidFill>
                  <a:schemeClr val="accent6">
                    <a:lumMod val="50000"/>
                  </a:schemeClr>
                </a:solidFill>
                <a:latin typeface="Gabriola" pitchFamily="82" charset="0"/>
              </a:rPr>
            </a:br>
            <a:endParaRPr lang="ru-RU" sz="4000" b="1" dirty="0">
              <a:solidFill>
                <a:schemeClr val="accent6">
                  <a:lumMod val="50000"/>
                </a:schemeClr>
              </a:solidFill>
              <a:latin typeface="Gabriola" pitchFamily="82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88024" y="4149080"/>
            <a:ext cx="3600400" cy="2160240"/>
          </a:xfrm>
        </p:spPr>
        <p:txBody>
          <a:bodyPr/>
          <a:lstStyle/>
          <a:p>
            <a:pPr marL="0" indent="457200" algn="ctr">
              <a:buNone/>
            </a:pPr>
            <a:r>
              <a:rPr lang="ru-RU" dirty="0" smtClean="0">
                <a:latin typeface="Gabriola" pitchFamily="82" charset="0"/>
              </a:rPr>
              <a:t>Дети из команды ЮПИД «</a:t>
            </a:r>
            <a:r>
              <a:rPr lang="ru-RU" dirty="0" err="1" smtClean="0">
                <a:latin typeface="Gabriola" pitchFamily="82" charset="0"/>
              </a:rPr>
              <a:t>Светофорчики</a:t>
            </a:r>
            <a:r>
              <a:rPr lang="ru-RU" dirty="0" smtClean="0">
                <a:latin typeface="Gabriola" pitchFamily="82" charset="0"/>
              </a:rPr>
              <a:t>» изготавливали свой безопасный путь «Дом – детский сад- дом»</a:t>
            </a:r>
            <a:endParaRPr lang="ru-RU" b="1" dirty="0">
              <a:latin typeface="Gabriola" pitchFamily="82" charset="0"/>
            </a:endParaRPr>
          </a:p>
        </p:txBody>
      </p:sp>
      <p:pic>
        <p:nvPicPr>
          <p:cNvPr id="6" name="Picture 7" descr="C:\Users\Ira\Desktop\фото про сегодня\P110019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620688"/>
            <a:ext cx="2520280" cy="3360373"/>
          </a:xfrm>
          <a:prstGeom prst="roundRect">
            <a:avLst>
              <a:gd name="adj" fmla="val 11111"/>
            </a:avLst>
          </a:prstGeom>
          <a:ln w="190500" cap="rnd">
            <a:solidFill>
              <a:srgbClr val="00B050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9" name="Рисунок 8" descr="E:\файы\Рабочий стол\фото6\Новая папка (10)\SAM_1163.JPG"/>
          <p:cNvPicPr/>
          <p:nvPr/>
        </p:nvPicPr>
        <p:blipFill>
          <a:blip r:embed="rId3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4572000" y="1412776"/>
            <a:ext cx="3456384" cy="2588066"/>
          </a:xfrm>
          <a:prstGeom prst="roundRect">
            <a:avLst>
              <a:gd name="adj" fmla="val 11111"/>
            </a:avLst>
          </a:prstGeom>
          <a:ln w="190500" cap="rnd">
            <a:solidFill>
              <a:srgbClr val="00B050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10" name="Рисунок 9" descr="F:\DCIM\100PHOTO\SAM_5033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59632" y="3861048"/>
            <a:ext cx="3429024" cy="2286016"/>
          </a:xfrm>
          <a:prstGeom prst="roundRect">
            <a:avLst>
              <a:gd name="adj" fmla="val 11111"/>
            </a:avLst>
          </a:prstGeom>
          <a:ln w="190500" cap="rnd">
            <a:solidFill>
              <a:srgbClr val="00B050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="" xmlns:p14="http://schemas.microsoft.com/office/powerpoint/2010/main" val="31116371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750" advClick="0" advTm="6000">
        <p14:reveal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692696"/>
            <a:ext cx="8229600" cy="1143000"/>
          </a:xfrm>
        </p:spPr>
        <p:txBody>
          <a:bodyPr/>
          <a:lstStyle/>
          <a:p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  <a:latin typeface="Gabriola" pitchFamily="82" charset="0"/>
              </a:rPr>
              <a:t/>
            </a:r>
            <a:br>
              <a:rPr lang="ru-RU" sz="3200" b="1" dirty="0" smtClean="0">
                <a:solidFill>
                  <a:schemeClr val="accent6">
                    <a:lumMod val="50000"/>
                  </a:schemeClr>
                </a:solidFill>
                <a:latin typeface="Gabriola" pitchFamily="82" charset="0"/>
              </a:rPr>
            </a:br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  <a:latin typeface="Gabriola" pitchFamily="82" charset="0"/>
              </a:rPr>
              <a:t>2018 – 2019 год</a:t>
            </a:r>
            <a:br>
              <a:rPr lang="ru-RU" sz="3200" b="1" dirty="0" smtClean="0">
                <a:solidFill>
                  <a:schemeClr val="accent6">
                    <a:lumMod val="50000"/>
                  </a:schemeClr>
                </a:solidFill>
                <a:latin typeface="Gabriola" pitchFamily="82" charset="0"/>
              </a:rPr>
            </a:br>
            <a:r>
              <a:rPr lang="ru-RU" sz="3200" b="1" dirty="0" err="1" smtClean="0">
                <a:solidFill>
                  <a:schemeClr val="accent6">
                    <a:lumMod val="50000"/>
                  </a:schemeClr>
                </a:solidFill>
                <a:latin typeface="Gabriola" pitchFamily="82" charset="0"/>
              </a:rPr>
              <a:t>Юпидовцы</a:t>
            </a:r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  <a:latin typeface="Gabriola" pitchFamily="82" charset="0"/>
              </a:rPr>
              <a:t>  придумывали и макеты </a:t>
            </a:r>
            <a:br>
              <a:rPr lang="ru-RU" sz="3200" b="1" dirty="0" smtClean="0">
                <a:solidFill>
                  <a:schemeClr val="accent6">
                    <a:lumMod val="50000"/>
                  </a:schemeClr>
                </a:solidFill>
                <a:latin typeface="Gabriola" pitchFamily="82" charset="0"/>
              </a:rPr>
            </a:br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  <a:latin typeface="Gabriola" pitchFamily="82" charset="0"/>
              </a:rPr>
              <a:t>                        «Безопасный путь домой»</a:t>
            </a:r>
            <a:r>
              <a:rPr lang="ru-RU" sz="4000" b="1" dirty="0" smtClean="0">
                <a:solidFill>
                  <a:schemeClr val="accent6">
                    <a:lumMod val="50000"/>
                  </a:schemeClr>
                </a:solidFill>
                <a:latin typeface="Gabriola" pitchFamily="82" charset="0"/>
              </a:rPr>
              <a:t/>
            </a:r>
            <a:br>
              <a:rPr lang="ru-RU" sz="4000" b="1" dirty="0" smtClean="0">
                <a:solidFill>
                  <a:schemeClr val="accent6">
                    <a:lumMod val="50000"/>
                  </a:schemeClr>
                </a:solidFill>
                <a:latin typeface="Gabriola" pitchFamily="82" charset="0"/>
              </a:rPr>
            </a:br>
            <a:r>
              <a:rPr lang="ru-RU" sz="4000" b="1" dirty="0" smtClean="0">
                <a:solidFill>
                  <a:schemeClr val="accent6">
                    <a:lumMod val="50000"/>
                  </a:schemeClr>
                </a:solidFill>
                <a:latin typeface="Gabriola" pitchFamily="82" charset="0"/>
              </a:rPr>
              <a:t/>
            </a:r>
            <a:br>
              <a:rPr lang="ru-RU" sz="4000" b="1" dirty="0" smtClean="0">
                <a:solidFill>
                  <a:schemeClr val="accent6">
                    <a:lumMod val="50000"/>
                  </a:schemeClr>
                </a:solidFill>
                <a:latin typeface="Gabriola" pitchFamily="82" charset="0"/>
              </a:rPr>
            </a:br>
            <a:endParaRPr lang="ru-RU" sz="4000" b="1" dirty="0">
              <a:solidFill>
                <a:schemeClr val="accent6">
                  <a:lumMod val="50000"/>
                </a:schemeClr>
              </a:solidFill>
              <a:latin typeface="Gabriola" pitchFamily="82" charset="0"/>
            </a:endParaRPr>
          </a:p>
        </p:txBody>
      </p:sp>
      <p:pic>
        <p:nvPicPr>
          <p:cNvPr id="7" name="Picture 6" descr="100_3229"/>
          <p:cNvPicPr/>
          <p:nvPr/>
        </p:nvPicPr>
        <p:blipFill>
          <a:blip r:embed="rId2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539552" y="1484784"/>
            <a:ext cx="2826197" cy="2212859"/>
          </a:xfrm>
          <a:prstGeom prst="roundRect">
            <a:avLst>
              <a:gd name="adj" fmla="val 11111"/>
            </a:avLst>
          </a:prstGeom>
          <a:ln w="190500" cap="rnd">
            <a:solidFill>
              <a:srgbClr val="FF0000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/>
        </p:spPr>
      </p:pic>
      <p:pic>
        <p:nvPicPr>
          <p:cNvPr id="10" name="Picture 2"/>
          <p:cNvPicPr/>
          <p:nvPr/>
        </p:nvPicPr>
        <p:blipFill>
          <a:blip r:embed="rId3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4499992" y="1844824"/>
            <a:ext cx="3744416" cy="2808312"/>
          </a:xfrm>
          <a:prstGeom prst="roundRect">
            <a:avLst>
              <a:gd name="adj" fmla="val 11111"/>
            </a:avLst>
          </a:prstGeom>
          <a:ln w="190500" cap="rnd">
            <a:solidFill>
              <a:srgbClr val="FF0000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/>
            <a:ext uri="{91240B29-F687-4F45-9708-019B960494DF}"/>
            <a:ext uri="{AF507438-7753-43E0-B8FC-AC1667EBCBE1}"/>
          </a:extLst>
        </p:spPr>
      </p:pic>
      <p:pic>
        <p:nvPicPr>
          <p:cNvPr id="12" name="Объект 3"/>
          <p:cNvPicPr/>
          <p:nvPr/>
        </p:nvPicPr>
        <p:blipFill>
          <a:blip r:embed="rId4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1259632" y="4005064"/>
            <a:ext cx="3194578" cy="2127876"/>
          </a:xfrm>
          <a:prstGeom prst="roundRect">
            <a:avLst>
              <a:gd name="adj" fmla="val 11111"/>
            </a:avLst>
          </a:prstGeom>
          <a:ln w="190500" cap="rnd">
            <a:solidFill>
              <a:srgbClr val="FF0000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="" xmlns:p14="http://schemas.microsoft.com/office/powerpoint/2010/main" val="31116371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750" advClick="0" advTm="6000">
        <p14:reveal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5400" b="1" dirty="0" smtClean="0">
                <a:solidFill>
                  <a:schemeClr val="accent6">
                    <a:lumMod val="50000"/>
                  </a:schemeClr>
                </a:solidFill>
                <a:latin typeface="Gabriola" pitchFamily="82" charset="0"/>
              </a:rPr>
              <a:t>2018 - 2019 год</a:t>
            </a:r>
            <a:br>
              <a:rPr lang="ru-RU" sz="5400" b="1" dirty="0" smtClean="0">
                <a:solidFill>
                  <a:schemeClr val="accent6">
                    <a:lumMod val="50000"/>
                  </a:schemeClr>
                </a:solidFill>
                <a:latin typeface="Gabriola" pitchFamily="82" charset="0"/>
              </a:rPr>
            </a:br>
            <a:endParaRPr lang="ru-RU" sz="5400" b="1" dirty="0">
              <a:solidFill>
                <a:schemeClr val="accent6">
                  <a:lumMod val="50000"/>
                </a:schemeClr>
              </a:solidFill>
              <a:latin typeface="Gabriola" pitchFamily="82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148064" y="836712"/>
            <a:ext cx="3384376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solidFill>
                  <a:schemeClr val="accent6">
                    <a:lumMod val="50000"/>
                  </a:schemeClr>
                </a:solidFill>
                <a:latin typeface="Gabriola" pitchFamily="82" charset="0"/>
              </a:rPr>
              <a:t>Развлечение  по ПДД «Это нужно знать тебе и мне»</a:t>
            </a:r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  <a:latin typeface="Gabriola" pitchFamily="82" charset="0"/>
              </a:rPr>
              <a:t/>
            </a:r>
            <a:br>
              <a:rPr lang="ru-RU" sz="3200" b="1" dirty="0" smtClean="0">
                <a:solidFill>
                  <a:schemeClr val="accent6">
                    <a:lumMod val="50000"/>
                  </a:schemeClr>
                </a:solidFill>
                <a:latin typeface="Gabriola" pitchFamily="82" charset="0"/>
              </a:rPr>
            </a:br>
            <a:endParaRPr lang="ru-RU" sz="3200" dirty="0"/>
          </a:p>
        </p:txBody>
      </p:sp>
      <p:pic>
        <p:nvPicPr>
          <p:cNvPr id="13314" name="Picture 2" descr="C:\Users\Ira\Documents\ПДД\пдд фото\развлечения\20181109_11150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052736"/>
            <a:ext cx="4464496" cy="2808312"/>
          </a:xfrm>
          <a:prstGeom prst="rect">
            <a:avLst/>
          </a:prstGeom>
          <a:noFill/>
        </p:spPr>
      </p:pic>
      <p:pic>
        <p:nvPicPr>
          <p:cNvPr id="13315" name="Picture 3" descr="C:\Users\Ira\Documents\ПДД\пдд фото\развлечения\20181109_10501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960" y="3789039"/>
            <a:ext cx="4147953" cy="2333223"/>
          </a:xfrm>
          <a:prstGeom prst="rect">
            <a:avLst/>
          </a:prstGeom>
          <a:noFill/>
        </p:spPr>
      </p:pic>
      <p:pic>
        <p:nvPicPr>
          <p:cNvPr id="13316" name="Picture 4" descr="C:\Users\Ira\Documents\ПДД\картинки по пдд\3346540_professii_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03648" y="3933056"/>
            <a:ext cx="1709936" cy="213029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49585776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750" advClick="0" advTm="5000">
        <p14:reveal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5400" b="1" dirty="0" smtClean="0">
                <a:solidFill>
                  <a:schemeClr val="accent6">
                    <a:lumMod val="50000"/>
                  </a:schemeClr>
                </a:solidFill>
                <a:latin typeface="Gabriola" pitchFamily="82" charset="0"/>
              </a:rPr>
              <a:t>Атрибуты  отряда ЮПИД</a:t>
            </a:r>
            <a:endParaRPr lang="ru-RU" sz="5400" dirty="0"/>
          </a:p>
        </p:txBody>
      </p:sp>
      <p:pic>
        <p:nvPicPr>
          <p:cNvPr id="5" name="Picture 2" descr="C:\Users\Ira\Documents\ПДД\ЮпиД\девиз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412776"/>
            <a:ext cx="3840427" cy="2880320"/>
          </a:xfrm>
          <a:prstGeom prst="rect">
            <a:avLst/>
          </a:prstGeom>
          <a:noFill/>
        </p:spPr>
      </p:pic>
      <p:pic>
        <p:nvPicPr>
          <p:cNvPr id="7" name="Picture 2" descr="H:\фото пдд\P111034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12112" y="1484784"/>
            <a:ext cx="3747730" cy="2808312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467544" y="4365104"/>
            <a:ext cx="7848872" cy="3847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u="sng" dirty="0" smtClean="0">
                <a:solidFill>
                  <a:schemeClr val="accent6">
                    <a:lumMod val="50000"/>
                  </a:schemeClr>
                </a:solidFill>
                <a:latin typeface="Gabriola" pitchFamily="82" charset="0"/>
              </a:rPr>
              <a:t>НАША РЕЧЁВКА</a:t>
            </a:r>
          </a:p>
          <a:p>
            <a:pPr algn="ctr"/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Gabriola" pitchFamily="82" charset="0"/>
              </a:rPr>
              <a:t>Кто шагает дружно в ряд?</a:t>
            </a:r>
          </a:p>
          <a:p>
            <a:pPr algn="ctr"/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Gabriola" pitchFamily="82" charset="0"/>
              </a:rPr>
              <a:t>Наш </a:t>
            </a:r>
            <a:r>
              <a:rPr lang="ru-RU" sz="2400" b="1" dirty="0" err="1" smtClean="0">
                <a:solidFill>
                  <a:schemeClr val="accent6">
                    <a:lumMod val="50000"/>
                  </a:schemeClr>
                </a:solidFill>
                <a:latin typeface="Gabriola" pitchFamily="82" charset="0"/>
              </a:rPr>
              <a:t>ЮПИДовский</a:t>
            </a: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Gabriola" pitchFamily="82" charset="0"/>
              </a:rPr>
              <a:t> отряд!</a:t>
            </a:r>
            <a:r>
              <a:rPr lang="ru-RU" sz="2400" dirty="0" smtClean="0"/>
              <a:t> </a:t>
            </a:r>
          </a:p>
          <a:p>
            <a:pPr algn="ctr"/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Gabriola" pitchFamily="82" charset="0"/>
              </a:rPr>
              <a:t>Мы шагаем  дружно в ногу,</a:t>
            </a:r>
          </a:p>
          <a:p>
            <a:pPr algn="ctr"/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Gabriola" pitchFamily="82" charset="0"/>
              </a:rPr>
              <a:t>Уступите нам дорогу!</a:t>
            </a:r>
          </a:p>
          <a:p>
            <a:endParaRPr lang="ru-RU" sz="3200" dirty="0" smtClean="0"/>
          </a:p>
          <a:p>
            <a:pPr algn="ctr"/>
            <a:endParaRPr lang="ru-RU" sz="3200" b="1" dirty="0" smtClean="0">
              <a:solidFill>
                <a:schemeClr val="accent6">
                  <a:lumMod val="50000"/>
                </a:schemeClr>
              </a:solidFill>
              <a:latin typeface="Gabriola" pitchFamily="82" charset="0"/>
            </a:endParaRPr>
          </a:p>
          <a:p>
            <a:pPr algn="ctr" eaLnBrk="1" hangingPunct="1"/>
            <a:endParaRPr lang="ru-RU" sz="3200" b="1" dirty="0" smtClean="0">
              <a:solidFill>
                <a:schemeClr val="accent6">
                  <a:lumMod val="50000"/>
                </a:schemeClr>
              </a:solidFill>
              <a:latin typeface="Gabriola" pitchFamily="82" charset="0"/>
            </a:endParaRPr>
          </a:p>
          <a:p>
            <a:endParaRPr lang="ru-RU" sz="1600" dirty="0" smtClean="0">
              <a:solidFill>
                <a:srgbClr val="7030A0"/>
              </a:solidFill>
              <a:latin typeface="Arial Black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9345249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750" advClick="0" advTm="6000">
        <p14:reveal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5400" b="1" dirty="0" smtClean="0">
                <a:solidFill>
                  <a:schemeClr val="accent6">
                    <a:lumMod val="50000"/>
                  </a:schemeClr>
                </a:solidFill>
                <a:latin typeface="Gabriola" pitchFamily="82" charset="0"/>
              </a:rPr>
              <a:t>2018 - 2019 год</a:t>
            </a:r>
            <a:br>
              <a:rPr lang="ru-RU" sz="5400" b="1" dirty="0" smtClean="0">
                <a:solidFill>
                  <a:schemeClr val="accent6">
                    <a:lumMod val="50000"/>
                  </a:schemeClr>
                </a:solidFill>
                <a:latin typeface="Gabriola" pitchFamily="82" charset="0"/>
              </a:rPr>
            </a:br>
            <a:endParaRPr lang="ru-RU" sz="5400" b="1" dirty="0">
              <a:solidFill>
                <a:schemeClr val="accent6">
                  <a:lumMod val="50000"/>
                </a:schemeClr>
              </a:solidFill>
              <a:latin typeface="Gabriola" pitchFamily="82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788024" y="836712"/>
            <a:ext cx="3744416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solidFill>
                  <a:schemeClr val="accent6">
                    <a:lumMod val="50000"/>
                  </a:schemeClr>
                </a:solidFill>
                <a:latin typeface="Gabriola" pitchFamily="82" charset="0"/>
              </a:rPr>
              <a:t>Участие в интернет – конкурсе по  ПДД </a:t>
            </a:r>
          </a:p>
          <a:p>
            <a:pPr algn="ctr"/>
            <a:r>
              <a:rPr lang="ru-RU" sz="4400" b="1" dirty="0" smtClean="0">
                <a:solidFill>
                  <a:schemeClr val="accent6">
                    <a:lumMod val="50000"/>
                  </a:schemeClr>
                </a:solidFill>
                <a:latin typeface="Gabriola" pitchFamily="82" charset="0"/>
              </a:rPr>
              <a:t>команды ЮПИД</a:t>
            </a:r>
            <a:br>
              <a:rPr lang="ru-RU" sz="4400" b="1" dirty="0" smtClean="0">
                <a:solidFill>
                  <a:schemeClr val="accent6">
                    <a:lumMod val="50000"/>
                  </a:schemeClr>
                </a:solidFill>
                <a:latin typeface="Gabriola" pitchFamily="82" charset="0"/>
              </a:rPr>
            </a:br>
            <a:endParaRPr lang="ru-RU" sz="4400" dirty="0"/>
          </a:p>
        </p:txBody>
      </p:sp>
      <p:pic>
        <p:nvPicPr>
          <p:cNvPr id="14338" name="Picture 2" descr="C:\Users\Ira\Desktop\зарплата\дипломы\дипломы 2019\698b0026df6f5a51cf103c2809efc4a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196752"/>
            <a:ext cx="3600400" cy="5089316"/>
          </a:xfrm>
          <a:prstGeom prst="rect">
            <a:avLst/>
          </a:prstGeom>
          <a:noFill/>
        </p:spPr>
      </p:pic>
      <p:pic>
        <p:nvPicPr>
          <p:cNvPr id="14340" name="Picture 4" descr="C:\Users\Ira\Documents\ПДД\картинки по пдд\равв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0112" y="3789040"/>
            <a:ext cx="2053580" cy="220026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49585776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750" advClick="0" advTm="5000">
        <p14:reveal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5400" b="1" dirty="0" smtClean="0">
                <a:solidFill>
                  <a:schemeClr val="accent6">
                    <a:lumMod val="50000"/>
                  </a:schemeClr>
                </a:solidFill>
                <a:latin typeface="Gabriola" pitchFamily="82" charset="0"/>
              </a:rPr>
              <a:t>2019- 2020 год</a:t>
            </a:r>
            <a:br>
              <a:rPr lang="ru-RU" sz="5400" b="1" dirty="0" smtClean="0">
                <a:solidFill>
                  <a:schemeClr val="accent6">
                    <a:lumMod val="50000"/>
                  </a:schemeClr>
                </a:solidFill>
                <a:latin typeface="Gabriola" pitchFamily="82" charset="0"/>
              </a:rPr>
            </a:br>
            <a:endParaRPr lang="ru-RU" sz="5400" b="1" dirty="0">
              <a:solidFill>
                <a:schemeClr val="accent6">
                  <a:lumMod val="50000"/>
                </a:schemeClr>
              </a:solidFill>
              <a:latin typeface="Gabriola" pitchFamily="82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788024" y="836712"/>
            <a:ext cx="3744416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solidFill>
                  <a:schemeClr val="accent6">
                    <a:lumMod val="50000"/>
                  </a:schemeClr>
                </a:solidFill>
                <a:latin typeface="Gabriola" pitchFamily="82" charset="0"/>
              </a:rPr>
              <a:t>Следующим руководителем отряда ЮПИД была назначена </a:t>
            </a:r>
            <a:r>
              <a:rPr lang="ru-RU" sz="4400" b="1" dirty="0" err="1" smtClean="0">
                <a:solidFill>
                  <a:schemeClr val="accent6">
                    <a:lumMod val="50000"/>
                  </a:schemeClr>
                </a:solidFill>
                <a:latin typeface="Gabriola" pitchFamily="82" charset="0"/>
              </a:rPr>
              <a:t>Жмаева</a:t>
            </a:r>
            <a:r>
              <a:rPr lang="ru-RU" sz="4400" b="1" dirty="0" smtClean="0">
                <a:solidFill>
                  <a:schemeClr val="accent6">
                    <a:lumMod val="50000"/>
                  </a:schemeClr>
                </a:solidFill>
                <a:latin typeface="Gabriola" pitchFamily="82" charset="0"/>
              </a:rPr>
              <a:t> Елена Сергеевна</a:t>
            </a:r>
            <a:br>
              <a:rPr lang="ru-RU" sz="4400" b="1" dirty="0" smtClean="0">
                <a:solidFill>
                  <a:schemeClr val="accent6">
                    <a:lumMod val="50000"/>
                  </a:schemeClr>
                </a:solidFill>
                <a:latin typeface="Gabriola" pitchFamily="82" charset="0"/>
              </a:rPr>
            </a:br>
            <a:endParaRPr lang="ru-RU" sz="4400" dirty="0"/>
          </a:p>
        </p:txBody>
      </p:sp>
      <p:pic>
        <p:nvPicPr>
          <p:cNvPr id="16386" name="Picture 2" descr="C:\Users\Ira\Documents\ПДД\пдд фото\DSCN13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412776"/>
            <a:ext cx="4704523" cy="352839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49585776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750" advClick="0" advTm="5000">
        <p14:reveal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692696"/>
            <a:ext cx="8229600" cy="1143000"/>
          </a:xfrm>
        </p:spPr>
        <p:txBody>
          <a:bodyPr/>
          <a:lstStyle/>
          <a:p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  <a:latin typeface="Gabriola" pitchFamily="82" charset="0"/>
              </a:rPr>
              <a:t/>
            </a:r>
            <a:br>
              <a:rPr lang="ru-RU" sz="3200" b="1" dirty="0" smtClean="0">
                <a:solidFill>
                  <a:schemeClr val="accent6">
                    <a:lumMod val="50000"/>
                  </a:schemeClr>
                </a:solidFill>
                <a:latin typeface="Gabriola" pitchFamily="82" charset="0"/>
              </a:rPr>
            </a:br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  <a:latin typeface="Gabriola" pitchFamily="82" charset="0"/>
              </a:rPr>
              <a:t>2019 – 2020 год</a:t>
            </a:r>
            <a:br>
              <a:rPr lang="ru-RU" sz="3200" b="1" dirty="0" smtClean="0">
                <a:solidFill>
                  <a:schemeClr val="accent6">
                    <a:lumMod val="50000"/>
                  </a:schemeClr>
                </a:solidFill>
                <a:latin typeface="Gabriola" pitchFamily="82" charset="0"/>
              </a:rPr>
            </a:br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  <a:latin typeface="Gabriola" pitchFamily="82" charset="0"/>
              </a:rPr>
              <a:t>Сетевое взаимодействие </a:t>
            </a:r>
            <a:br>
              <a:rPr lang="ru-RU" sz="3200" b="1" dirty="0" smtClean="0">
                <a:solidFill>
                  <a:schemeClr val="accent6">
                    <a:lumMod val="50000"/>
                  </a:schemeClr>
                </a:solidFill>
                <a:latin typeface="Gabriola" pitchFamily="82" charset="0"/>
              </a:rPr>
            </a:br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  <a:latin typeface="Gabriola" pitchFamily="82" charset="0"/>
              </a:rPr>
              <a:t>с командой ЮИД МБОУ  ЦСОШ № 1</a:t>
            </a:r>
            <a:br>
              <a:rPr lang="ru-RU" sz="3200" b="1" dirty="0" smtClean="0">
                <a:solidFill>
                  <a:schemeClr val="accent6">
                    <a:lumMod val="50000"/>
                  </a:schemeClr>
                </a:solidFill>
                <a:latin typeface="Gabriola" pitchFamily="82" charset="0"/>
              </a:rPr>
            </a:br>
            <a:r>
              <a:rPr lang="ru-RU" sz="4000" b="1" dirty="0" smtClean="0">
                <a:solidFill>
                  <a:schemeClr val="accent6">
                    <a:lumMod val="50000"/>
                  </a:schemeClr>
                </a:solidFill>
                <a:latin typeface="Gabriola" pitchFamily="82" charset="0"/>
              </a:rPr>
              <a:t/>
            </a:r>
            <a:br>
              <a:rPr lang="ru-RU" sz="4000" b="1" dirty="0" smtClean="0">
                <a:solidFill>
                  <a:schemeClr val="accent6">
                    <a:lumMod val="50000"/>
                  </a:schemeClr>
                </a:solidFill>
                <a:latin typeface="Gabriola" pitchFamily="82" charset="0"/>
              </a:rPr>
            </a:br>
            <a:endParaRPr lang="ru-RU" sz="4000" b="1" dirty="0">
              <a:solidFill>
                <a:schemeClr val="accent6">
                  <a:lumMod val="50000"/>
                </a:schemeClr>
              </a:solidFill>
              <a:latin typeface="Gabriola" pitchFamily="82" charset="0"/>
            </a:endParaRPr>
          </a:p>
        </p:txBody>
      </p:sp>
      <p:pic>
        <p:nvPicPr>
          <p:cNvPr id="6" name="Picture 2" descr="C:\Users\Ira\Desktop\на ПДД\DSCN0366 - копия.JPG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2204864"/>
            <a:ext cx="6120680" cy="377627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31116371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750" advClick="0" advTm="6000">
        <p14:reveal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692696"/>
            <a:ext cx="8229600" cy="1143000"/>
          </a:xfrm>
        </p:spPr>
        <p:txBody>
          <a:bodyPr/>
          <a:lstStyle/>
          <a:p>
            <a:r>
              <a:rPr lang="ru-RU" sz="4000" b="1" dirty="0" smtClean="0">
                <a:solidFill>
                  <a:schemeClr val="accent6">
                    <a:lumMod val="50000"/>
                  </a:schemeClr>
                </a:solidFill>
                <a:latin typeface="Gabriola" pitchFamily="82" charset="0"/>
              </a:rPr>
              <a:t>2019 – 2020 год</a:t>
            </a:r>
            <a:br>
              <a:rPr lang="ru-RU" sz="4000" b="1" dirty="0" smtClean="0">
                <a:solidFill>
                  <a:schemeClr val="accent6">
                    <a:lumMod val="50000"/>
                  </a:schemeClr>
                </a:solidFill>
                <a:latin typeface="Gabriola" pitchFamily="82" charset="0"/>
              </a:rPr>
            </a:br>
            <a:endParaRPr lang="ru-RU" sz="4000" b="1" dirty="0">
              <a:solidFill>
                <a:schemeClr val="accent6">
                  <a:lumMod val="50000"/>
                </a:schemeClr>
              </a:solidFill>
              <a:latin typeface="Gabriola" pitchFamily="82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88024" y="3501008"/>
            <a:ext cx="3600400" cy="2808312"/>
          </a:xfrm>
        </p:spPr>
        <p:txBody>
          <a:bodyPr/>
          <a:lstStyle/>
          <a:p>
            <a:pPr marL="0" indent="457200" algn="ctr">
              <a:buNone/>
            </a:pPr>
            <a:r>
              <a:rPr lang="ru-RU" dirty="0" smtClean="0">
                <a:latin typeface="Gabriola" pitchFamily="82" charset="0"/>
              </a:rPr>
              <a:t>Детям из команды ЮПИД «</a:t>
            </a:r>
            <a:r>
              <a:rPr lang="ru-RU" dirty="0" err="1" smtClean="0">
                <a:latin typeface="Gabriola" pitchFamily="82" charset="0"/>
              </a:rPr>
              <a:t>Светофорчики</a:t>
            </a:r>
            <a:r>
              <a:rPr lang="ru-RU" dirty="0" smtClean="0">
                <a:latin typeface="Gabriola" pitchFamily="82" charset="0"/>
              </a:rPr>
              <a:t>»очень понравилось изготавливать тематические папки по ПДД (</a:t>
            </a:r>
            <a:r>
              <a:rPr lang="ru-RU" dirty="0" err="1" smtClean="0">
                <a:latin typeface="Gabriola" pitchFamily="82" charset="0"/>
              </a:rPr>
              <a:t>лепбуки</a:t>
            </a:r>
            <a:r>
              <a:rPr lang="ru-RU" dirty="0" smtClean="0">
                <a:latin typeface="Gabriola" pitchFamily="82" charset="0"/>
              </a:rPr>
              <a:t>)</a:t>
            </a:r>
            <a:endParaRPr lang="ru-RU" b="1" dirty="0">
              <a:latin typeface="Gabriola" pitchFamily="82" charset="0"/>
            </a:endParaRPr>
          </a:p>
        </p:txBody>
      </p:sp>
      <p:pic>
        <p:nvPicPr>
          <p:cNvPr id="17410" name="Picture 2" descr="C:\Users\Ira\Documents\ПДД\лепбуки по пдд\detsad-51565-145115823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340768"/>
            <a:ext cx="4626272" cy="3464517"/>
          </a:xfrm>
          <a:prstGeom prst="rect">
            <a:avLst/>
          </a:prstGeom>
          <a:noFill/>
        </p:spPr>
      </p:pic>
      <p:pic>
        <p:nvPicPr>
          <p:cNvPr id="8" name="Picture 2" descr="C:\Users\Ira\Desktop\детский сад фото\P111036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088" y="1394774"/>
            <a:ext cx="2880320" cy="21602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1116371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750" advClick="0" advTm="6000">
        <p14:reveal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692696"/>
            <a:ext cx="8229600" cy="1143000"/>
          </a:xfrm>
        </p:spPr>
        <p:txBody>
          <a:bodyPr/>
          <a:lstStyle/>
          <a:p>
            <a:r>
              <a:rPr lang="ru-RU" sz="4000" b="1" dirty="0" smtClean="0">
                <a:solidFill>
                  <a:schemeClr val="accent6">
                    <a:lumMod val="50000"/>
                  </a:schemeClr>
                </a:solidFill>
                <a:latin typeface="Gabriola" pitchFamily="82" charset="0"/>
              </a:rPr>
              <a:t>2019 – 2020 год</a:t>
            </a:r>
            <a:br>
              <a:rPr lang="ru-RU" sz="4000" b="1" dirty="0" smtClean="0">
                <a:solidFill>
                  <a:schemeClr val="accent6">
                    <a:lumMod val="50000"/>
                  </a:schemeClr>
                </a:solidFill>
                <a:latin typeface="Gabriola" pitchFamily="82" charset="0"/>
              </a:rPr>
            </a:br>
            <a:endParaRPr lang="ru-RU" sz="4000" b="1" dirty="0">
              <a:solidFill>
                <a:schemeClr val="accent6">
                  <a:lumMod val="50000"/>
                </a:schemeClr>
              </a:solidFill>
              <a:latin typeface="Gabriola" pitchFamily="82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88024" y="3501008"/>
            <a:ext cx="3600400" cy="2808312"/>
          </a:xfrm>
        </p:spPr>
        <p:txBody>
          <a:bodyPr/>
          <a:lstStyle/>
          <a:p>
            <a:pPr marL="0" indent="457200" algn="ctr">
              <a:buNone/>
            </a:pPr>
            <a:r>
              <a:rPr lang="ru-RU" b="1" dirty="0" smtClean="0">
                <a:latin typeface="Gabriola" pitchFamily="82" charset="0"/>
              </a:rPr>
              <a:t>А еще наши ребята очень любят посещать театрализованные представления по ПДД Ростовского  молодежного театра</a:t>
            </a:r>
            <a:endParaRPr lang="ru-RU" b="1" dirty="0">
              <a:latin typeface="Gabriola" pitchFamily="82" charset="0"/>
            </a:endParaRPr>
          </a:p>
        </p:txBody>
      </p:sp>
      <p:pic>
        <p:nvPicPr>
          <p:cNvPr id="18434" name="Picture 2" descr="C:\Users\Ira\Documents\ПДД\Театр ПДД\20191127_1040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7522" y="1412776"/>
            <a:ext cx="4448494" cy="4176464"/>
          </a:xfrm>
          <a:prstGeom prst="rect">
            <a:avLst/>
          </a:prstGeom>
          <a:noFill/>
        </p:spPr>
      </p:pic>
      <p:pic>
        <p:nvPicPr>
          <p:cNvPr id="18435" name="Picture 3" descr="C:\Users\Ira\Documents\ПДД\Театр ПДД\20191127_10323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1340768"/>
            <a:ext cx="3707904" cy="20856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1116371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750" advClick="0" advTm="6000">
        <p14:reveal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5400" b="1" dirty="0" smtClean="0">
                <a:solidFill>
                  <a:schemeClr val="accent6">
                    <a:lumMod val="50000"/>
                  </a:schemeClr>
                </a:solidFill>
                <a:latin typeface="Gabriola" pitchFamily="82" charset="0"/>
              </a:rPr>
              <a:t>2019 - 2020 год</a:t>
            </a:r>
            <a:br>
              <a:rPr lang="ru-RU" sz="5400" b="1" dirty="0" smtClean="0">
                <a:solidFill>
                  <a:schemeClr val="accent6">
                    <a:lumMod val="50000"/>
                  </a:schemeClr>
                </a:solidFill>
                <a:latin typeface="Gabriola" pitchFamily="82" charset="0"/>
              </a:rPr>
            </a:br>
            <a:endParaRPr lang="ru-RU" sz="5400" b="1" dirty="0">
              <a:solidFill>
                <a:schemeClr val="accent6">
                  <a:lumMod val="50000"/>
                </a:schemeClr>
              </a:solidFill>
              <a:latin typeface="Gabriola" pitchFamily="82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788024" y="836712"/>
            <a:ext cx="3744416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accent6">
                    <a:lumMod val="50000"/>
                  </a:schemeClr>
                </a:solidFill>
                <a:latin typeface="Gabriola" pitchFamily="82" charset="0"/>
              </a:rPr>
              <a:t>Участие в интернет – конкурсе по  ПДД </a:t>
            </a:r>
          </a:p>
          <a:p>
            <a:pPr algn="ctr"/>
            <a:r>
              <a:rPr lang="ru-RU" sz="3600" b="1" dirty="0" smtClean="0">
                <a:solidFill>
                  <a:schemeClr val="accent6">
                    <a:lumMod val="50000"/>
                  </a:schemeClr>
                </a:solidFill>
                <a:latin typeface="Gabriola" pitchFamily="82" charset="0"/>
              </a:rPr>
              <a:t>Ребят из команды </a:t>
            </a:r>
            <a:r>
              <a:rPr lang="ru-RU" sz="4400" b="1" dirty="0" smtClean="0">
                <a:solidFill>
                  <a:schemeClr val="accent6">
                    <a:lumMod val="50000"/>
                  </a:schemeClr>
                </a:solidFill>
                <a:latin typeface="Gabriola" pitchFamily="82" charset="0"/>
              </a:rPr>
              <a:t>ЮПИД</a:t>
            </a:r>
            <a:br>
              <a:rPr lang="ru-RU" sz="4400" b="1" dirty="0" smtClean="0">
                <a:solidFill>
                  <a:schemeClr val="accent6">
                    <a:lumMod val="50000"/>
                  </a:schemeClr>
                </a:solidFill>
                <a:latin typeface="Gabriola" pitchFamily="82" charset="0"/>
              </a:rPr>
            </a:br>
            <a:endParaRPr lang="ru-RU" sz="4400" dirty="0"/>
          </a:p>
        </p:txBody>
      </p:sp>
      <p:pic>
        <p:nvPicPr>
          <p:cNvPr id="14341" name="Picture 5" descr="C:\Users\Ira\Pictures\img08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836712"/>
            <a:ext cx="3790060" cy="5108129"/>
          </a:xfrm>
          <a:prstGeom prst="rect">
            <a:avLst/>
          </a:prstGeom>
          <a:noFill/>
        </p:spPr>
      </p:pic>
      <p:pic>
        <p:nvPicPr>
          <p:cNvPr id="14342" name="Picture 6" descr="C:\Users\Ira\Documents\ПДД\картинки по пдд\7dec78f183e2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8104" y="3789040"/>
            <a:ext cx="2265040" cy="234431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49585776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750" advClick="0" advTm="5000">
        <p14:reveal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5400" b="1" dirty="0" smtClean="0">
                <a:solidFill>
                  <a:schemeClr val="accent6">
                    <a:lumMod val="50000"/>
                  </a:schemeClr>
                </a:solidFill>
                <a:latin typeface="Gabriola" pitchFamily="82" charset="0"/>
              </a:rPr>
              <a:t>2019 - 2020 год</a:t>
            </a:r>
            <a:br>
              <a:rPr lang="ru-RU" sz="5400" b="1" dirty="0" smtClean="0">
                <a:solidFill>
                  <a:schemeClr val="accent6">
                    <a:lumMod val="50000"/>
                  </a:schemeClr>
                </a:solidFill>
                <a:latin typeface="Gabriola" pitchFamily="82" charset="0"/>
              </a:rPr>
            </a:br>
            <a:endParaRPr lang="ru-RU" sz="5400" b="1" dirty="0">
              <a:solidFill>
                <a:schemeClr val="accent6">
                  <a:lumMod val="50000"/>
                </a:schemeClr>
              </a:solidFill>
              <a:latin typeface="Gabriola" pitchFamily="82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788024" y="836712"/>
            <a:ext cx="3744416" cy="63094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accent6">
                    <a:lumMod val="50000"/>
                  </a:schemeClr>
                </a:solidFill>
                <a:latin typeface="Gabriola" pitchFamily="82" charset="0"/>
              </a:rPr>
              <a:t>Наши ребята приняли участие в районном этапе областного конкурса «Инновационный подход к проведению обучающих занятий по ПДД с воспитанниками ДОУ»</a:t>
            </a:r>
            <a:endParaRPr lang="ru-RU" sz="44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r>
              <a:rPr lang="ru-RU" sz="3600" b="1" dirty="0" smtClean="0">
                <a:solidFill>
                  <a:schemeClr val="accent6">
                    <a:lumMod val="50000"/>
                  </a:schemeClr>
                </a:solidFill>
                <a:latin typeface="Gabriola" pitchFamily="82" charset="0"/>
              </a:rPr>
              <a:t>в марте 2020 года</a:t>
            </a:r>
            <a:r>
              <a:rPr lang="ru-RU" sz="4400" b="1" dirty="0" smtClean="0">
                <a:solidFill>
                  <a:schemeClr val="accent6">
                    <a:lumMod val="50000"/>
                  </a:schemeClr>
                </a:solidFill>
                <a:latin typeface="Gabriola" pitchFamily="82" charset="0"/>
              </a:rPr>
              <a:t/>
            </a:r>
            <a:br>
              <a:rPr lang="ru-RU" sz="4400" b="1" dirty="0" smtClean="0">
                <a:solidFill>
                  <a:schemeClr val="accent6">
                    <a:lumMod val="50000"/>
                  </a:schemeClr>
                </a:solidFill>
                <a:latin typeface="Gabriola" pitchFamily="82" charset="0"/>
              </a:rPr>
            </a:br>
            <a:endParaRPr lang="ru-RU" sz="4400" dirty="0"/>
          </a:p>
        </p:txBody>
      </p:sp>
      <p:pic>
        <p:nvPicPr>
          <p:cNvPr id="19458" name="Picture 2" descr="C:\Users\Ira\Documents\ПДД\пдд фото\юпид 2019-20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988840"/>
            <a:ext cx="4032447" cy="302433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49585776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750" advClick="0" advTm="5000">
        <p14:reveal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692696"/>
            <a:ext cx="8229600" cy="1143000"/>
          </a:xfrm>
        </p:spPr>
        <p:txBody>
          <a:bodyPr/>
          <a:lstStyle/>
          <a:p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  <a:latin typeface="Gabriola" pitchFamily="82" charset="0"/>
              </a:rPr>
              <a:t>2019 – 2020 год</a:t>
            </a:r>
            <a:br>
              <a:rPr lang="ru-RU" sz="3200" b="1" dirty="0" smtClean="0">
                <a:solidFill>
                  <a:schemeClr val="accent6">
                    <a:lumMod val="50000"/>
                  </a:schemeClr>
                </a:solidFill>
                <a:latin typeface="Gabriola" pitchFamily="82" charset="0"/>
              </a:rPr>
            </a:br>
            <a:endParaRPr lang="ru-RU" sz="4000" b="1" dirty="0">
              <a:solidFill>
                <a:schemeClr val="accent6">
                  <a:lumMod val="50000"/>
                </a:schemeClr>
              </a:solidFill>
              <a:latin typeface="Gabriola" pitchFamily="82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67544" y="1196752"/>
            <a:ext cx="8136904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Narrow" pitchFamily="34" charset="0"/>
              </a:rPr>
              <a:t> </a:t>
            </a:r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Narrow" pitchFamily="34" charset="0"/>
              </a:rPr>
              <a:t>С каждым годом в нашем саду совершенствуется </a:t>
            </a:r>
            <a:r>
              <a:rPr lang="ru-RU" sz="20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Narrow" pitchFamily="34" charset="0"/>
              </a:rPr>
              <a:t>учебно</a:t>
            </a:r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Narrow" pitchFamily="34" charset="0"/>
              </a:rPr>
              <a:t> – материальная база:</a:t>
            </a:r>
          </a:p>
          <a:p>
            <a:pPr algn="ctr"/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Narrow" pitchFamily="34" charset="0"/>
              </a:rPr>
              <a:t>В 2019 году  были приобретены современные учебные пособия по ПДД и </a:t>
            </a:r>
          </a:p>
          <a:p>
            <a:pPr algn="ctr"/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Narrow" pitchFamily="34" charset="0"/>
              </a:rPr>
              <a:t>Модульный городок</a:t>
            </a:r>
          </a:p>
          <a:p>
            <a:pPr algn="ctr">
              <a:buFontTx/>
              <a:buChar char="-"/>
            </a:pPr>
            <a:endParaRPr lang="ru-RU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  <a:latin typeface="Arial Narrow" pitchFamily="34" charset="0"/>
            </a:endParaRPr>
          </a:p>
        </p:txBody>
      </p:sp>
      <p:pic>
        <p:nvPicPr>
          <p:cNvPr id="5" name="Picture 2" descr="C:\Users\Ira\Desktop\детский сад фото\20190218_0915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4" y="2924944"/>
            <a:ext cx="4519430" cy="325490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1116371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750" advClick="0" advTm="6000">
        <p14:reveal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5400" b="1" dirty="0" smtClean="0">
                <a:solidFill>
                  <a:schemeClr val="accent6">
                    <a:lumMod val="50000"/>
                  </a:schemeClr>
                </a:solidFill>
                <a:latin typeface="Gabriola" pitchFamily="82" charset="0"/>
              </a:rPr>
              <a:t>2019 - 2020 год</a:t>
            </a:r>
            <a:br>
              <a:rPr lang="ru-RU" sz="5400" b="1" dirty="0" smtClean="0">
                <a:solidFill>
                  <a:schemeClr val="accent6">
                    <a:lumMod val="50000"/>
                  </a:schemeClr>
                </a:solidFill>
                <a:latin typeface="Gabriola" pitchFamily="82" charset="0"/>
              </a:rPr>
            </a:br>
            <a:endParaRPr lang="ru-RU" sz="5400" b="1" dirty="0">
              <a:solidFill>
                <a:schemeClr val="accent6">
                  <a:lumMod val="50000"/>
                </a:schemeClr>
              </a:solidFill>
              <a:latin typeface="Gabriola" pitchFamily="82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788024" y="836712"/>
            <a:ext cx="3744416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/>
              <a:t>Благодаря комиссии </a:t>
            </a:r>
          </a:p>
          <a:p>
            <a:pPr algn="ctr"/>
            <a:r>
              <a:rPr lang="ru-RU" sz="2400" dirty="0" smtClean="0"/>
              <a:t>«За безопасность дорожного движения и инициативной группе «Родительский патруль» в 2019 году был приобретен интерактивный  стол для обучения детей Правилам Дорожного движения.</a:t>
            </a:r>
          </a:p>
          <a:p>
            <a:pPr algn="ctr"/>
            <a:r>
              <a:rPr lang="ru-RU" sz="4400" b="1" dirty="0" smtClean="0">
                <a:solidFill>
                  <a:schemeClr val="accent6">
                    <a:lumMod val="50000"/>
                  </a:schemeClr>
                </a:solidFill>
                <a:latin typeface="Gabriola" pitchFamily="82" charset="0"/>
              </a:rPr>
              <a:t/>
            </a:r>
            <a:br>
              <a:rPr lang="ru-RU" sz="4400" b="1" dirty="0" smtClean="0">
                <a:solidFill>
                  <a:schemeClr val="accent6">
                    <a:lumMod val="50000"/>
                  </a:schemeClr>
                </a:solidFill>
                <a:latin typeface="Gabriola" pitchFamily="82" charset="0"/>
              </a:rPr>
            </a:br>
            <a:endParaRPr lang="ru-RU" sz="4400" dirty="0"/>
          </a:p>
        </p:txBody>
      </p:sp>
      <p:pic>
        <p:nvPicPr>
          <p:cNvPr id="13" name="Picture 2" descr="F:\DSCN13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980728"/>
            <a:ext cx="3641628" cy="47149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349585776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750" advClick="0" advTm="5000">
        <p14:reveal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5400" b="1" dirty="0" smtClean="0">
                <a:solidFill>
                  <a:schemeClr val="accent6">
                    <a:lumMod val="50000"/>
                  </a:schemeClr>
                </a:solidFill>
                <a:latin typeface="Gabriola" pitchFamily="82" charset="0"/>
              </a:rPr>
              <a:t>2019 - 2020 год</a:t>
            </a:r>
            <a:br>
              <a:rPr lang="ru-RU" sz="5400" b="1" dirty="0" smtClean="0">
                <a:solidFill>
                  <a:schemeClr val="accent6">
                    <a:lumMod val="50000"/>
                  </a:schemeClr>
                </a:solidFill>
                <a:latin typeface="Gabriola" pitchFamily="82" charset="0"/>
              </a:rPr>
            </a:br>
            <a:endParaRPr lang="ru-RU" sz="5400" b="1" dirty="0">
              <a:solidFill>
                <a:schemeClr val="accent6">
                  <a:lumMod val="50000"/>
                </a:schemeClr>
              </a:solidFill>
              <a:latin typeface="Gabriola" pitchFamily="82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788024" y="836712"/>
            <a:ext cx="3744416" cy="63094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err="1" smtClean="0">
                <a:solidFill>
                  <a:srgbClr val="7030A0"/>
                </a:solidFill>
              </a:rPr>
              <a:t>Госинспекции</a:t>
            </a:r>
            <a:r>
              <a:rPr lang="ru-RU" sz="3600" b="1" dirty="0" smtClean="0">
                <a:solidFill>
                  <a:srgbClr val="7030A0"/>
                </a:solidFill>
              </a:rPr>
              <a:t> помочь</a:t>
            </a:r>
            <a:br>
              <a:rPr lang="ru-RU" sz="3600" b="1" dirty="0" smtClean="0">
                <a:solidFill>
                  <a:srgbClr val="7030A0"/>
                </a:solidFill>
              </a:rPr>
            </a:br>
            <a:r>
              <a:rPr lang="ru-RU" sz="3600" b="1" dirty="0" smtClean="0">
                <a:solidFill>
                  <a:srgbClr val="7030A0"/>
                </a:solidFill>
              </a:rPr>
              <a:t>Все </a:t>
            </a:r>
            <a:r>
              <a:rPr lang="ru-RU" sz="3600" b="1" dirty="0" err="1" smtClean="0">
                <a:solidFill>
                  <a:srgbClr val="7030A0"/>
                </a:solidFill>
              </a:rPr>
              <a:t>ЮПИДовцы</a:t>
            </a:r>
            <a:r>
              <a:rPr lang="ru-RU" sz="3600" b="1" dirty="0" smtClean="0">
                <a:solidFill>
                  <a:srgbClr val="7030A0"/>
                </a:solidFill>
              </a:rPr>
              <a:t> не прочь!</a:t>
            </a:r>
            <a:br>
              <a:rPr lang="ru-RU" sz="3600" b="1" dirty="0" smtClean="0">
                <a:solidFill>
                  <a:srgbClr val="7030A0"/>
                </a:solidFill>
              </a:rPr>
            </a:br>
            <a:r>
              <a:rPr lang="ru-RU" sz="3600" b="1" dirty="0" smtClean="0">
                <a:solidFill>
                  <a:srgbClr val="7030A0"/>
                </a:solidFill>
              </a:rPr>
              <a:t>Смена новая спешит –</a:t>
            </a:r>
            <a:br>
              <a:rPr lang="ru-RU" sz="3600" b="1" dirty="0" smtClean="0">
                <a:solidFill>
                  <a:srgbClr val="7030A0"/>
                </a:solidFill>
              </a:rPr>
            </a:br>
            <a:r>
              <a:rPr lang="ru-RU" sz="3600" b="1" dirty="0" smtClean="0">
                <a:solidFill>
                  <a:srgbClr val="7030A0"/>
                </a:solidFill>
              </a:rPr>
              <a:t>Пусть растет состав ЮПИД!</a:t>
            </a:r>
            <a:br>
              <a:rPr lang="ru-RU" sz="3600" b="1" dirty="0" smtClean="0">
                <a:solidFill>
                  <a:srgbClr val="7030A0"/>
                </a:solidFill>
              </a:rPr>
            </a:br>
            <a:r>
              <a:rPr lang="ru-RU" sz="3600" dirty="0" smtClean="0"/>
              <a:t> </a:t>
            </a:r>
            <a:r>
              <a:rPr lang="ru-RU" sz="4400" b="1" dirty="0" smtClean="0">
                <a:solidFill>
                  <a:schemeClr val="accent6">
                    <a:lumMod val="50000"/>
                  </a:schemeClr>
                </a:solidFill>
                <a:latin typeface="Gabriola" pitchFamily="82" charset="0"/>
              </a:rPr>
              <a:t/>
            </a:r>
            <a:br>
              <a:rPr lang="ru-RU" sz="4400" b="1" dirty="0" smtClean="0">
                <a:solidFill>
                  <a:schemeClr val="accent6">
                    <a:lumMod val="50000"/>
                  </a:schemeClr>
                </a:solidFill>
                <a:latin typeface="Gabriola" pitchFamily="82" charset="0"/>
              </a:rPr>
            </a:br>
            <a:endParaRPr lang="ru-RU" sz="4400" dirty="0"/>
          </a:p>
        </p:txBody>
      </p:sp>
      <p:pic>
        <p:nvPicPr>
          <p:cNvPr id="20483" name="Picture 3" descr="C:\Users\Ira\Documents\ПДД\пдд фото\Файл 021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700808"/>
            <a:ext cx="4444208" cy="333315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49585776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750" advClick="0" advTm="5000">
        <p14:reveal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5400" b="1" dirty="0" smtClean="0">
                <a:solidFill>
                  <a:schemeClr val="accent6">
                    <a:lumMod val="50000"/>
                  </a:schemeClr>
                </a:solidFill>
                <a:latin typeface="Gabriola" pitchFamily="82" charset="0"/>
              </a:rPr>
              <a:t>Атрибуты  отряда ЮПИД</a:t>
            </a:r>
            <a:endParaRPr lang="ru-RU" sz="54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467544" y="1340768"/>
            <a:ext cx="7848872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solidFill>
                  <a:schemeClr val="accent6">
                    <a:lumMod val="50000"/>
                  </a:schemeClr>
                </a:solidFill>
                <a:latin typeface="Gabriola" pitchFamily="82" charset="0"/>
              </a:rPr>
              <a:t>Эмблема                                                  Наша форма</a:t>
            </a:r>
          </a:p>
          <a:p>
            <a:pPr algn="ctr"/>
            <a:endParaRPr lang="ru-RU" sz="3200" b="1" dirty="0" smtClean="0">
              <a:solidFill>
                <a:schemeClr val="accent6">
                  <a:lumMod val="50000"/>
                </a:schemeClr>
              </a:solidFill>
              <a:latin typeface="Gabriola" pitchFamily="82" charset="0"/>
            </a:endParaRPr>
          </a:p>
          <a:p>
            <a:pPr algn="ctr" eaLnBrk="1" hangingPunct="1"/>
            <a:endParaRPr lang="ru-RU" sz="3200" b="1" dirty="0" smtClean="0">
              <a:solidFill>
                <a:schemeClr val="accent6">
                  <a:lumMod val="50000"/>
                </a:schemeClr>
              </a:solidFill>
              <a:latin typeface="Gabriola" pitchFamily="82" charset="0"/>
            </a:endParaRPr>
          </a:p>
          <a:p>
            <a:endParaRPr lang="ru-RU" sz="1600" dirty="0" smtClean="0">
              <a:solidFill>
                <a:srgbClr val="7030A0"/>
              </a:solidFill>
              <a:latin typeface="Arial Black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9" name="Рисунок 8" descr="C:\Users\User\Desktop\Пдд\2019-10-04-12-45-24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340768"/>
            <a:ext cx="4393580" cy="43712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132856"/>
            <a:ext cx="3944495" cy="309634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199345249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750" advClick="0" advTm="6000">
        <p14:reveal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5400" b="1" dirty="0" smtClean="0">
                <a:solidFill>
                  <a:schemeClr val="accent6">
                    <a:lumMod val="50000"/>
                  </a:schemeClr>
                </a:solidFill>
                <a:latin typeface="Gabriola" pitchFamily="82" charset="0"/>
              </a:rPr>
              <a:t>2020 - 2021 год</a:t>
            </a:r>
            <a:br>
              <a:rPr lang="ru-RU" sz="5400" b="1" dirty="0" smtClean="0">
                <a:solidFill>
                  <a:schemeClr val="accent6">
                    <a:lumMod val="50000"/>
                  </a:schemeClr>
                </a:solidFill>
                <a:latin typeface="Gabriola" pitchFamily="82" charset="0"/>
              </a:rPr>
            </a:br>
            <a:endParaRPr lang="ru-RU" sz="5400" b="1" dirty="0">
              <a:solidFill>
                <a:schemeClr val="accent6">
                  <a:lumMod val="50000"/>
                </a:schemeClr>
              </a:solidFill>
              <a:latin typeface="Gabriola" pitchFamily="82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148064" y="836712"/>
            <a:ext cx="3384376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accent6">
                    <a:lumMod val="50000"/>
                  </a:schemeClr>
                </a:solidFill>
                <a:latin typeface="Gabriola" pitchFamily="82" charset="0"/>
              </a:rPr>
              <a:t>В этом году руководителем  отряда  ЮПИД</a:t>
            </a:r>
            <a:br>
              <a:rPr lang="ru-RU" sz="4000" b="1" dirty="0" smtClean="0">
                <a:solidFill>
                  <a:schemeClr val="accent6">
                    <a:lumMod val="50000"/>
                  </a:schemeClr>
                </a:solidFill>
                <a:latin typeface="Gabriola" pitchFamily="82" charset="0"/>
              </a:rPr>
            </a:br>
            <a:r>
              <a:rPr lang="ru-RU" sz="4000" b="1" dirty="0" smtClean="0">
                <a:solidFill>
                  <a:schemeClr val="accent6">
                    <a:lumMod val="50000"/>
                  </a:schemeClr>
                </a:solidFill>
                <a:latin typeface="Gabriola" pitchFamily="82" charset="0"/>
              </a:rPr>
              <a:t>была  назначена </a:t>
            </a:r>
          </a:p>
          <a:p>
            <a:pPr algn="ctr"/>
            <a:r>
              <a:rPr lang="ru-RU" sz="4000" b="1" dirty="0" err="1" smtClean="0">
                <a:solidFill>
                  <a:schemeClr val="accent6">
                    <a:lumMod val="50000"/>
                  </a:schemeClr>
                </a:solidFill>
                <a:latin typeface="Gabriola" pitchFamily="82" charset="0"/>
              </a:rPr>
              <a:t>Чичева</a:t>
            </a:r>
            <a:r>
              <a:rPr lang="ru-RU" sz="4000" b="1" dirty="0" smtClean="0">
                <a:solidFill>
                  <a:schemeClr val="accent6">
                    <a:lumMod val="50000"/>
                  </a:schemeClr>
                </a:solidFill>
                <a:latin typeface="Gabriola" pitchFamily="82" charset="0"/>
              </a:rPr>
              <a:t> Елена Ивановна</a:t>
            </a:r>
          </a:p>
          <a:p>
            <a:pPr algn="ctr"/>
            <a:r>
              <a:rPr lang="ru-RU" sz="4000" b="1" dirty="0" smtClean="0">
                <a:solidFill>
                  <a:schemeClr val="accent6">
                    <a:lumMod val="50000"/>
                  </a:schemeClr>
                </a:solidFill>
                <a:latin typeface="Gabriola" pitchFamily="82" charset="0"/>
              </a:rPr>
              <a:t>(инструктор ФК) </a:t>
            </a:r>
            <a:br>
              <a:rPr lang="ru-RU" sz="4000" b="1" dirty="0" smtClean="0">
                <a:solidFill>
                  <a:schemeClr val="accent6">
                    <a:lumMod val="50000"/>
                  </a:schemeClr>
                </a:solidFill>
                <a:latin typeface="Gabriola" pitchFamily="82" charset="0"/>
              </a:rPr>
            </a:br>
            <a:endParaRPr lang="ru-RU" sz="4000" dirty="0"/>
          </a:p>
        </p:txBody>
      </p:sp>
      <p:pic>
        <p:nvPicPr>
          <p:cNvPr id="1026" name="Picture 2" descr="C:\Users\Ira\Documents\ПДД\ЮпиД\команда юпид 202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1" y="1484784"/>
            <a:ext cx="4800533" cy="3600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349585776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750" advClick="0" advTm="5000">
        <p14:reveal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>Месячник </a:t>
            </a:r>
            <a:br>
              <a:rPr lang="ru-RU" sz="2800" dirty="0" smtClean="0"/>
            </a:br>
            <a:r>
              <a:rPr lang="ru-RU" sz="2800" dirty="0" smtClean="0"/>
              <a:t>«Детям – безопасная железная дорога!»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algn="ctr">
              <a:buNone/>
            </a:pPr>
            <a:r>
              <a:rPr lang="ru-RU" dirty="0" smtClean="0"/>
              <a:t> </a:t>
            </a:r>
            <a:r>
              <a:rPr lang="ru-RU" sz="2400" dirty="0" smtClean="0"/>
              <a:t>В период </a:t>
            </a:r>
            <a:r>
              <a:rPr lang="ru-RU" sz="2400" b="1" dirty="0" smtClean="0"/>
              <a:t>с 31.08.20 по 30.09.20 </a:t>
            </a:r>
            <a:r>
              <a:rPr lang="ru-RU" sz="2400" dirty="0" smtClean="0"/>
              <a:t>проводился месячник «Детям – безопасная железная дорога!», в течение которого   были организованы </a:t>
            </a:r>
          </a:p>
          <a:p>
            <a:pPr algn="ctr">
              <a:buNone/>
            </a:pPr>
            <a:r>
              <a:rPr lang="ru-RU" sz="2400" dirty="0" smtClean="0"/>
              <a:t> специальные занятия по профилактике транспортных происшествий в зоне движения поездов.</a:t>
            </a:r>
            <a:endParaRPr lang="ru-RU" sz="2400" dirty="0"/>
          </a:p>
        </p:txBody>
      </p:sp>
      <p:pic>
        <p:nvPicPr>
          <p:cNvPr id="2050" name="Picture 2" descr="C:\Users\Ira\Documents\ПДД\акция жд\20200910_10555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8024" y="1700808"/>
            <a:ext cx="3576712" cy="44253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750" advClick="0" advTm="0">
        <p14:reveal/>
      </p:transition>
    </mc:Choice>
    <mc:Fallback>
      <p:transition spd="slow" advClick="0" advTm="0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5400" b="1" dirty="0" smtClean="0">
                <a:solidFill>
                  <a:schemeClr val="accent6">
                    <a:lumMod val="50000"/>
                  </a:schemeClr>
                </a:solidFill>
                <a:latin typeface="Gabriola" pitchFamily="82" charset="0"/>
              </a:rPr>
              <a:t>Октябрь  2020 год</a:t>
            </a:r>
            <a:endParaRPr lang="ru-RU" sz="5400" b="1" dirty="0">
              <a:solidFill>
                <a:schemeClr val="accent6">
                  <a:lumMod val="50000"/>
                </a:schemeClr>
              </a:solidFill>
              <a:latin typeface="Gabriola" pitchFamily="82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788024" y="836713"/>
            <a:ext cx="3744416" cy="72327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600" b="1" dirty="0" smtClean="0">
              <a:solidFill>
                <a:schemeClr val="accent6">
                  <a:lumMod val="50000"/>
                </a:schemeClr>
              </a:solidFill>
              <a:latin typeface="Gabriola" pitchFamily="82" charset="0"/>
            </a:endParaRPr>
          </a:p>
          <a:p>
            <a:pPr algn="ctr"/>
            <a:r>
              <a:rPr lang="ru-RU" sz="3600" b="1" dirty="0" smtClean="0">
                <a:solidFill>
                  <a:schemeClr val="accent6">
                    <a:lumMod val="50000"/>
                  </a:schemeClr>
                </a:solidFill>
                <a:latin typeface="Gabriola" pitchFamily="82" charset="0"/>
              </a:rPr>
              <a:t>Наши ребята приняли участие в районном этапе областного конкурса </a:t>
            </a:r>
          </a:p>
          <a:p>
            <a:pPr algn="ctr"/>
            <a:r>
              <a:rPr lang="ru-RU" sz="3600" b="1" dirty="0" smtClean="0">
                <a:solidFill>
                  <a:schemeClr val="accent6">
                    <a:lumMod val="50000"/>
                  </a:schemeClr>
                </a:solidFill>
                <a:latin typeface="Gabriola" pitchFamily="82" charset="0"/>
              </a:rPr>
              <a:t>«Лучшее обучающее занятие по ПДД  с воспитанниками ДОУ среднего дошкольного возраста»</a:t>
            </a:r>
            <a:endParaRPr lang="ru-RU" sz="16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r>
              <a:rPr lang="ru-RU" sz="1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</a:p>
          <a:p>
            <a:pPr algn="ctr"/>
            <a:r>
              <a:rPr lang="ru-RU" sz="4400" b="1" dirty="0" smtClean="0">
                <a:solidFill>
                  <a:schemeClr val="accent6">
                    <a:lumMod val="50000"/>
                  </a:schemeClr>
                </a:solidFill>
                <a:latin typeface="Gabriola" pitchFamily="82" charset="0"/>
              </a:rPr>
              <a:t/>
            </a:r>
            <a:br>
              <a:rPr lang="ru-RU" sz="4400" b="1" dirty="0" smtClean="0">
                <a:solidFill>
                  <a:schemeClr val="accent6">
                    <a:lumMod val="50000"/>
                  </a:schemeClr>
                </a:solidFill>
                <a:latin typeface="Gabriola" pitchFamily="82" charset="0"/>
              </a:rPr>
            </a:br>
            <a:endParaRPr lang="ru-RU" sz="4400" dirty="0"/>
          </a:p>
        </p:txBody>
      </p:sp>
      <p:pic>
        <p:nvPicPr>
          <p:cNvPr id="3074" name="Picture 2" descr="C:\Users\Ira\Documents\ПДД\пдд фото\развлечения\20201016_11214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340768"/>
            <a:ext cx="3528392" cy="470452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49585776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750" advClick="0" advTm="5000">
        <p14:reveal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/>
            </a:r>
            <a:b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</a:br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/>
            </a:r>
            <a:b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</a:br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/>
            </a:r>
            <a:b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</a:br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В 2020 году  были приобретены современные учебные пособия по ПДД</a:t>
            </a: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/>
            </a:r>
            <a:b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</a:b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ru-RU" dirty="0" smtClean="0"/>
              <a:t>Дидактические игры по ПДД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ru-RU" dirty="0" smtClean="0"/>
              <a:t>Шнуровки по ПДД</a:t>
            </a:r>
            <a:endParaRPr lang="ru-RU" dirty="0"/>
          </a:p>
        </p:txBody>
      </p:sp>
      <p:pic>
        <p:nvPicPr>
          <p:cNvPr id="4098" name="Picture 2" descr="C:\Users\Ira\Documents\ПДД\пдд фото\дидактические игры\IMG-20201029-WA001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2276872"/>
            <a:ext cx="4040188" cy="3030141"/>
          </a:xfrm>
          <a:prstGeom prst="rect">
            <a:avLst/>
          </a:prstGeom>
          <a:noFill/>
        </p:spPr>
      </p:pic>
      <p:pic>
        <p:nvPicPr>
          <p:cNvPr id="4099" name="Picture 3" descr="C:\Users\Ira\Documents\ПДД\пдд фото\дидактические игры\IMG-20201029-WA0008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60661" y="2174875"/>
            <a:ext cx="3727763" cy="3672723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750" advClick="0" advTm="0">
        <p14:reveal/>
      </p:transition>
    </mc:Choice>
    <mc:Fallback>
      <p:transition spd="slow" advClick="0" advTm="0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/>
            </a:r>
            <a:b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</a:br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/>
            </a:r>
            <a:b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</a:br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/>
            </a:r>
            <a:b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</a:br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В 2021 году ДОУ продолжает пополнять </a:t>
            </a:r>
            <a:b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</a:br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материально – техническую базу по ПДД</a:t>
            </a: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/>
            </a:r>
            <a:b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</a:b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ru-RU" dirty="0" smtClean="0"/>
              <a:t>«Умные» книжки  по ПДД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ru-RU" dirty="0" err="1" smtClean="0"/>
              <a:t>Пазлы</a:t>
            </a:r>
            <a:r>
              <a:rPr lang="ru-RU" dirty="0" smtClean="0"/>
              <a:t>  «Транспорт» </a:t>
            </a:r>
            <a:endParaRPr lang="ru-RU" dirty="0"/>
          </a:p>
        </p:txBody>
      </p:sp>
      <p:pic>
        <p:nvPicPr>
          <p:cNvPr id="5122" name="Picture 2" descr="C:\Users\Ira\Documents\ПДД\IMG-20201113-WA014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5" y="2374602"/>
            <a:ext cx="3484952" cy="3751561"/>
          </a:xfrm>
          <a:prstGeom prst="rect">
            <a:avLst/>
          </a:prstGeom>
          <a:noFill/>
        </p:spPr>
      </p:pic>
      <p:pic>
        <p:nvPicPr>
          <p:cNvPr id="5123" name="Picture 3" descr="C:\Users\Ira\Documents\ПДД\пдд фото\дидактические игры\IMG-20201029-WA003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2204864"/>
            <a:ext cx="3936437" cy="3600400"/>
          </a:xfrm>
          <a:prstGeom prst="rect">
            <a:avLst/>
          </a:prstGeom>
          <a:noFill/>
        </p:spPr>
      </p:pic>
      <p:sp>
        <p:nvSpPr>
          <p:cNvPr id="10" name="Содержимое 9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750" advClick="0" advTm="0">
        <p14:reveal/>
      </p:transition>
    </mc:Choice>
    <mc:Fallback>
      <p:transition spd="slow" advClick="0" advTm="0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/>
            </a:r>
            <a:b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</a:br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/>
            </a:r>
            <a:b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</a:br>
            <a:r>
              <a:rPr lang="ru-RU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Narrow" pitchFamily="34" charset="0"/>
              </a:rPr>
              <a:t>Участие  команды  ЮПИД в конкурсах</a:t>
            </a:r>
            <a:br>
              <a:rPr lang="ru-RU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Narrow" pitchFamily="34" charset="0"/>
              </a:rPr>
            </a:br>
            <a:endParaRPr lang="ru-RU" sz="3200" dirty="0">
              <a:latin typeface="Arial Narrow" pitchFamily="34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endParaRPr lang="ru-RU" dirty="0"/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501843"/>
            <a:ext cx="3312368" cy="4702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1412776"/>
            <a:ext cx="3233635" cy="4797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750" advClick="0" advTm="0">
        <p14:reveal/>
      </p:transition>
    </mc:Choice>
    <mc:Fallback>
      <p:transition spd="slow" advClick="0" advTm="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5400" b="1" dirty="0" smtClean="0">
                <a:solidFill>
                  <a:schemeClr val="accent6">
                    <a:lumMod val="50000"/>
                  </a:schemeClr>
                </a:solidFill>
                <a:latin typeface="Gabriola" pitchFamily="82" charset="0"/>
              </a:rPr>
              <a:t>Атрибуты  отряда ЮПИД</a:t>
            </a:r>
            <a:endParaRPr lang="ru-RU" sz="54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467544" y="1340768"/>
            <a:ext cx="7848872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solidFill>
                  <a:schemeClr val="accent6">
                    <a:lumMod val="50000"/>
                  </a:schemeClr>
                </a:solidFill>
                <a:latin typeface="Gabriola" pitchFamily="82" charset="0"/>
              </a:rPr>
              <a:t>                                   Наша  песня</a:t>
            </a:r>
          </a:p>
          <a:p>
            <a:pPr algn="ctr"/>
            <a:endParaRPr lang="ru-RU" sz="3200" b="1" dirty="0" smtClean="0">
              <a:solidFill>
                <a:schemeClr val="accent6">
                  <a:lumMod val="50000"/>
                </a:schemeClr>
              </a:solidFill>
              <a:latin typeface="Gabriola" pitchFamily="82" charset="0"/>
            </a:endParaRPr>
          </a:p>
          <a:p>
            <a:pPr algn="ctr" eaLnBrk="1" hangingPunct="1"/>
            <a:endParaRPr lang="ru-RU" sz="3200" b="1" dirty="0" smtClean="0">
              <a:solidFill>
                <a:schemeClr val="accent6">
                  <a:lumMod val="50000"/>
                </a:schemeClr>
              </a:solidFill>
              <a:latin typeface="Gabriola" pitchFamily="82" charset="0"/>
            </a:endParaRPr>
          </a:p>
          <a:p>
            <a:endParaRPr lang="ru-RU" sz="1600" dirty="0" smtClean="0">
              <a:solidFill>
                <a:srgbClr val="7030A0"/>
              </a:solidFill>
              <a:latin typeface="Arial Black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8913" name="Rectangle 1"/>
          <p:cNvSpPr>
            <a:spLocks noChangeArrowheads="1"/>
          </p:cNvSpPr>
          <p:nvPr/>
        </p:nvSpPr>
        <p:spPr bwMode="auto">
          <a:xfrm>
            <a:off x="2123728" y="1796495"/>
            <a:ext cx="4176464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Песня о правилах  ПДД</a:t>
            </a:r>
            <a:endParaRPr kumimoji="0" lang="ru-RU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(на мотив песни Катюша)</a:t>
            </a:r>
            <a:endParaRPr kumimoji="0" lang="ru-RU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I</a:t>
            </a:r>
            <a:endParaRPr kumimoji="0" lang="ru-RU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Ох, стояли знаки на дороге,</a:t>
            </a:r>
            <a:endParaRPr kumimoji="0" lang="ru-RU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Светофор зажег зеленый свет.</a:t>
            </a:r>
            <a:endParaRPr kumimoji="0" lang="ru-RU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Мы спешили с песней к вам ребята</a:t>
            </a:r>
            <a:endParaRPr kumimoji="0" lang="ru-RU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Чтобы дать о правилах совет.</a:t>
            </a:r>
            <a:endParaRPr kumimoji="0" lang="ru-RU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II</a:t>
            </a:r>
            <a:endParaRPr kumimoji="0" lang="ru-RU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Выходили песню заводили</a:t>
            </a:r>
            <a:endParaRPr kumimoji="0" lang="ru-RU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Про того, кто правила не знал,</a:t>
            </a:r>
            <a:endParaRPr kumimoji="0" lang="ru-RU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Кто нарушил правила движенья,</a:t>
            </a:r>
            <a:endParaRPr kumimoji="0" lang="ru-RU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В ДТП серьезно пострадал.</a:t>
            </a:r>
            <a:endParaRPr kumimoji="0" lang="ru-RU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III</a:t>
            </a:r>
            <a:endParaRPr kumimoji="0" lang="ru-RU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Привезут его на </a:t>
            </a:r>
            <a:r>
              <a:rPr kumimoji="0" lang="ru-RU" sz="1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скору</a:t>
            </a: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(</a:t>
            </a:r>
            <a:r>
              <a:rPr kumimoji="0" lang="ru-RU" sz="1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ю</a:t>
            </a: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) помощь,</a:t>
            </a:r>
            <a:endParaRPr kumimoji="0" lang="ru-RU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Гипс наложат, сделают укол,</a:t>
            </a:r>
            <a:endParaRPr kumimoji="0" lang="ru-RU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И тогда на длительное время</a:t>
            </a:r>
            <a:endParaRPr kumimoji="0" lang="ru-RU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Он забудет танцы и футбол.</a:t>
            </a:r>
            <a:endParaRPr kumimoji="0" lang="ru-RU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IV</a:t>
            </a:r>
            <a:endParaRPr kumimoji="0" lang="ru-RU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Долго он лечил свои ушибы,</a:t>
            </a:r>
            <a:endParaRPr kumimoji="0" lang="ru-RU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И ходил на процедуры он.</a:t>
            </a:r>
            <a:endParaRPr kumimoji="0" lang="ru-RU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Выучил все правила движенья,</a:t>
            </a:r>
            <a:endParaRPr kumimoji="0" lang="ru-RU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И теперь их соблюдает он.</a:t>
            </a:r>
            <a:endParaRPr kumimoji="0" lang="ru-RU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Проигрыш</a:t>
            </a:r>
            <a:endParaRPr kumimoji="0" lang="ru-RU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V</a:t>
            </a:r>
            <a:endParaRPr kumimoji="0" lang="ru-RU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Дорогие наши вы ребята!</a:t>
            </a:r>
            <a:endParaRPr kumimoji="0" lang="ru-RU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Выполняйте правила всегда.</a:t>
            </a:r>
            <a:endParaRPr kumimoji="0" lang="ru-RU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Будьте вы и живы и здоровы,</a:t>
            </a:r>
            <a:endParaRPr kumimoji="0" lang="ru-RU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Проживите долгие года.</a:t>
            </a:r>
            <a:endParaRPr kumimoji="0" lang="ru-RU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8914" name="Picture 2" descr="C:\Users\Ira\Documents\ПДД\картинки по пдд\пп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8104" y="2132856"/>
            <a:ext cx="2880320" cy="2880320"/>
          </a:xfrm>
          <a:prstGeom prst="rect">
            <a:avLst/>
          </a:prstGeom>
          <a:noFill/>
        </p:spPr>
      </p:pic>
      <p:pic>
        <p:nvPicPr>
          <p:cNvPr id="38915" name="Picture 3" descr="C:\Users\Ira\Documents\ПДД\картинки по пдд\автокресло\но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2348880"/>
            <a:ext cx="2736304" cy="27363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99345249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750" advClick="0" advTm="6000">
        <p14:reveal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940966"/>
          </a:xfrm>
        </p:spPr>
        <p:txBody>
          <a:bodyPr/>
          <a:lstStyle/>
          <a:p>
            <a:r>
              <a:rPr lang="ru-RU" sz="5400" b="1" dirty="0" smtClean="0">
                <a:solidFill>
                  <a:schemeClr val="accent6">
                    <a:lumMod val="50000"/>
                  </a:schemeClr>
                </a:solidFill>
                <a:latin typeface="Gabriola" pitchFamily="82" charset="0"/>
              </a:rPr>
              <a:t>Формы деятельности команды ЮПИД</a:t>
            </a:r>
            <a:endParaRPr lang="ru-RU" sz="54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467544" y="3717032"/>
            <a:ext cx="7848872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solidFill>
                  <a:schemeClr val="accent6">
                    <a:lumMod val="50000"/>
                  </a:schemeClr>
                </a:solidFill>
                <a:latin typeface="Gabriola" pitchFamily="82" charset="0"/>
              </a:rPr>
              <a:t>                                   </a:t>
            </a:r>
          </a:p>
          <a:p>
            <a:pPr algn="ctr"/>
            <a:endParaRPr lang="ru-RU" sz="3200" b="1" dirty="0" smtClean="0">
              <a:solidFill>
                <a:schemeClr val="accent6">
                  <a:lumMod val="50000"/>
                </a:schemeClr>
              </a:solidFill>
              <a:latin typeface="Gabriola" pitchFamily="82" charset="0"/>
            </a:endParaRPr>
          </a:p>
          <a:p>
            <a:pPr algn="ctr" eaLnBrk="1" hangingPunct="1"/>
            <a:endParaRPr lang="ru-RU" sz="3200" b="1" dirty="0" smtClean="0">
              <a:solidFill>
                <a:schemeClr val="accent6">
                  <a:lumMod val="50000"/>
                </a:schemeClr>
              </a:solidFill>
              <a:latin typeface="Gabriola" pitchFamily="82" charset="0"/>
            </a:endParaRPr>
          </a:p>
          <a:p>
            <a:endParaRPr lang="ru-RU" sz="1600" dirty="0" smtClean="0">
              <a:solidFill>
                <a:srgbClr val="7030A0"/>
              </a:solidFill>
              <a:latin typeface="Arial Black" pitchFamily="34" charset="0"/>
              <a:ea typeface="Verdana" pitchFamily="34" charset="0"/>
              <a:cs typeface="Verdana" pitchFamily="34" charset="0"/>
            </a:endParaRPr>
          </a:p>
        </p:txBody>
      </p:sp>
      <p:cxnSp>
        <p:nvCxnSpPr>
          <p:cNvPr id="5" name="Прямая со стрелкой 4"/>
          <p:cNvCxnSpPr/>
          <p:nvPr/>
        </p:nvCxnSpPr>
        <p:spPr>
          <a:xfrm flipH="1">
            <a:off x="1547664" y="1700808"/>
            <a:ext cx="2232248" cy="720080"/>
          </a:xfrm>
          <a:prstGeom prst="straightConnector1">
            <a:avLst/>
          </a:prstGeom>
          <a:ln cmpd="sng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Прямоугольник 5"/>
          <p:cNvSpPr/>
          <p:nvPr/>
        </p:nvSpPr>
        <p:spPr>
          <a:xfrm>
            <a:off x="395536" y="2492896"/>
            <a:ext cx="646246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u="sng" dirty="0" smtClean="0"/>
              <a:t>Пропагандистская : </a:t>
            </a:r>
            <a:r>
              <a:rPr lang="ru-RU" dirty="0" smtClean="0"/>
              <a:t>выступления перед своими сверстниками и родителями, участие в викторинах, соревнованиях, конкурсах, тематических утренниках, праздниках и т.д.</a:t>
            </a:r>
            <a:endParaRPr lang="ru-RU" dirty="0"/>
          </a:p>
        </p:txBody>
      </p:sp>
      <p:cxnSp>
        <p:nvCxnSpPr>
          <p:cNvPr id="10" name="Прямая со стрелкой 9"/>
          <p:cNvCxnSpPr/>
          <p:nvPr/>
        </p:nvCxnSpPr>
        <p:spPr>
          <a:xfrm flipH="1">
            <a:off x="4427984" y="1700808"/>
            <a:ext cx="72008" cy="1872208"/>
          </a:xfrm>
          <a:prstGeom prst="straightConnector1">
            <a:avLst/>
          </a:prstGeom>
          <a:ln w="12700" cmpd="sng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>
            <a:off x="5364088" y="1844824"/>
            <a:ext cx="2160240" cy="2880320"/>
          </a:xfrm>
          <a:prstGeom prst="straightConnector1">
            <a:avLst/>
          </a:prstGeom>
          <a:ln cmpd="sng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Прямоугольник 12"/>
          <p:cNvSpPr/>
          <p:nvPr/>
        </p:nvSpPr>
        <p:spPr>
          <a:xfrm>
            <a:off x="2123728" y="3717032"/>
            <a:ext cx="646246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u="sng" dirty="0" smtClean="0"/>
              <a:t>Профилактическая:   </a:t>
            </a:r>
            <a:r>
              <a:rPr lang="ru-RU" dirty="0" smtClean="0"/>
              <a:t>с участием работников ГИБДД участие команды ЮПИД в акциях, рейдах в микрорайоне ДОУ</a:t>
            </a:r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2051720" y="4941168"/>
            <a:ext cx="646246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u="sng" dirty="0" smtClean="0"/>
              <a:t>Информационная:   </a:t>
            </a:r>
            <a:r>
              <a:rPr lang="ru-RU" dirty="0" smtClean="0"/>
              <a:t>участие в создании стендов, стенгазет, агитационных листовок, макетов, дорожной атрибутики и др.</a:t>
            </a:r>
            <a:endParaRPr lang="ru-RU" dirty="0"/>
          </a:p>
        </p:txBody>
      </p:sp>
      <p:pic>
        <p:nvPicPr>
          <p:cNvPr id="16" name="Рисунок 12" descr="http://im8-tub-ru.yandex.net/i?id=172007720-07-72&amp;n=2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05064"/>
            <a:ext cx="1425575" cy="14255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http://s47.radikal.ru/i117/1106/56/776fb076f60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" b="-4073"/>
          <a:stretch/>
        </p:blipFill>
        <p:spPr bwMode="auto">
          <a:xfrm>
            <a:off x="6372200" y="1196752"/>
            <a:ext cx="1728192" cy="20652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="" xmlns:p14="http://schemas.microsoft.com/office/powerpoint/2010/main" val="199345249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750" advClick="0" advTm="6000">
        <p14:reveal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980728"/>
            <a:ext cx="7859216" cy="1080120"/>
          </a:xfrm>
        </p:spPr>
        <p:txBody>
          <a:bodyPr/>
          <a:lstStyle/>
          <a:p>
            <a:r>
              <a:rPr lang="ru-RU" sz="5400" b="1" dirty="0" smtClean="0">
                <a:solidFill>
                  <a:schemeClr val="accent6">
                    <a:lumMod val="50000"/>
                  </a:schemeClr>
                </a:solidFill>
                <a:latin typeface="Gabriola" pitchFamily="82" charset="0"/>
              </a:rPr>
              <a:t>Обязанности юного помощника инспектора движения</a:t>
            </a:r>
            <a:br>
              <a:rPr lang="ru-RU" sz="5400" b="1" dirty="0" smtClean="0">
                <a:solidFill>
                  <a:schemeClr val="accent6">
                    <a:lumMod val="50000"/>
                  </a:schemeClr>
                </a:solidFill>
                <a:latin typeface="Gabriola" pitchFamily="82" charset="0"/>
              </a:rPr>
            </a:br>
            <a:endParaRPr lang="ru-RU" sz="540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2060848"/>
            <a:ext cx="8075240" cy="4065315"/>
          </a:xfrm>
        </p:spPr>
        <p:txBody>
          <a:bodyPr/>
          <a:lstStyle/>
          <a:p>
            <a:r>
              <a:rPr lang="ru-RU" dirty="0" smtClean="0"/>
              <a:t>Дорожить честью, званием юного помощника инспектора движения, активно участвовать в делах команды, своевременно и точно выполнять задания руководителя.</a:t>
            </a:r>
          </a:p>
          <a:p>
            <a:r>
              <a:rPr lang="ru-RU" dirty="0" smtClean="0"/>
              <a:t>Изучать Правила дорожного движения.</a:t>
            </a:r>
          </a:p>
          <a:p>
            <a:r>
              <a:rPr lang="ru-RU" dirty="0" smtClean="0"/>
              <a:t>Вести разъяснительную работу по пропаганде ПДД  среди воспитанников ДОУ.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69331913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750" advClick="0" advTm="6000">
        <p14:reveal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2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FBDF53"/>
      </a:accent1>
      <a:accent2>
        <a:srgbClr val="FF9966"/>
      </a:accent2>
      <a:accent3>
        <a:srgbClr val="FFFFFF"/>
      </a:accent3>
      <a:accent4>
        <a:srgbClr val="000000"/>
      </a:accent4>
      <a:accent5>
        <a:srgbClr val="FDECB3"/>
      </a:accent5>
      <a:accent6>
        <a:srgbClr val="E78A5C"/>
      </a:accent6>
      <a:hlink>
        <a:srgbClr val="CC3300"/>
      </a:hlink>
      <a:folHlink>
        <a:srgbClr val="9966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1075</TotalTime>
  <Words>998</Words>
  <Application>Microsoft Office PowerPoint</Application>
  <PresentationFormat>Экран (4:3)</PresentationFormat>
  <Paragraphs>181</Paragraphs>
  <Slides>65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65</vt:i4>
      </vt:variant>
    </vt:vector>
  </HeadingPairs>
  <TitlesOfParts>
    <vt:vector size="66" baseType="lpstr">
      <vt:lpstr>Оформление по умолчанию</vt:lpstr>
      <vt:lpstr> Летопись команды ЮПИД «Светофорчики»    МБДОУ д/с 2 – й категории  № 1 «Солнышко» п.Целина  </vt:lpstr>
      <vt:lpstr>Слайд 2</vt:lpstr>
      <vt:lpstr>История создания отряда</vt:lpstr>
      <vt:lpstr>Цель работы отряда ЮПИД</vt:lpstr>
      <vt:lpstr>Атрибуты  отряда ЮПИД</vt:lpstr>
      <vt:lpstr>Атрибуты  отряда ЮПИД</vt:lpstr>
      <vt:lpstr>Атрибуты  отряда ЮПИД</vt:lpstr>
      <vt:lpstr>Формы деятельности команды ЮПИД</vt:lpstr>
      <vt:lpstr>Обязанности юного помощника инспектора движения </vt:lpstr>
      <vt:lpstr>Права  юного помощника инспектора движения </vt:lpstr>
      <vt:lpstr>  2014 год – 2015 год Первым  руководителем  отряда  ЮПИД стала   Шилина  Виктория Генадьевна </vt:lpstr>
      <vt:lpstr>  2014 год – 2015 год Создание уголков  безопасности  в каждой группе </vt:lpstr>
      <vt:lpstr>  2014 год – 2015 год Встреча с сотрудником  ГИБДД </vt:lpstr>
      <vt:lpstr>  2014 год – 2015 год Проект «Зебра пришла в детский сад! </vt:lpstr>
      <vt:lpstr>2014 - 2015 год  Акция «Пешеход – на переход»</vt:lpstr>
      <vt:lpstr>2014 - 2015 год  Изготовление макетов </vt:lpstr>
      <vt:lpstr>  2014 - 2015 год  Тематический праздник  «Приключение Бабы Яги на дороге»   </vt:lpstr>
      <vt:lpstr>   2014 - 2015 год  Участие в районном конкурсе по ПДД сюжетно – ролевая игра  «Веселый паровозик»   </vt:lpstr>
      <vt:lpstr>   2014 - 2015 год  Спортивный праздник с элементами ПДД «Страна Светофория»   </vt:lpstr>
      <vt:lpstr>2015 - 2016 год </vt:lpstr>
      <vt:lpstr>2015 - 2016 год Информационная деятельность :</vt:lpstr>
      <vt:lpstr>2015 – 2016  год </vt:lpstr>
      <vt:lpstr> 2015 - 2016 год Пропагандистская  деятельность :</vt:lpstr>
      <vt:lpstr>2015 - 2016 год Пропагандистская  деятельность :</vt:lpstr>
      <vt:lpstr>2015 - 2016 год </vt:lpstr>
      <vt:lpstr>2015 - 2016 год</vt:lpstr>
      <vt:lpstr>2015 - 2016 год Встреча с сотрудником ГИБДД  Коломиец  А.Е.</vt:lpstr>
      <vt:lpstr>2015 – 2016 год Участие в районном конкурсе  «Соблюдаем ПДД – предупреждаем ДТП»</vt:lpstr>
      <vt:lpstr>2016 - 2017 год </vt:lpstr>
      <vt:lpstr>2016 - 2017 год </vt:lpstr>
      <vt:lpstr>2016 - 2017 год </vt:lpstr>
      <vt:lpstr>2016 - 2017 год Пропагандистская  деятельность :</vt:lpstr>
      <vt:lpstr>2017 год </vt:lpstr>
      <vt:lpstr> 2016 – 2017 г Встреча команды    ЮПИД  с   первоклассниками    МБОУ ЦСОШ № 1</vt:lpstr>
      <vt:lpstr> 2016 – 2017 г </vt:lpstr>
      <vt:lpstr>2016 – 2017 г Тематический праздник с участием сотрудника ГИБДД</vt:lpstr>
      <vt:lpstr>2017 – 2018 г </vt:lpstr>
      <vt:lpstr>2017 – 2018 год</vt:lpstr>
      <vt:lpstr>2017 – 2018 год Участие в акции «Пешеход и переезд»</vt:lpstr>
      <vt:lpstr>  2017 – 2018 год За годы существования ЮПИД ,  ребята участвовали и  в интернет – конкурсах  по ПДД  </vt:lpstr>
      <vt:lpstr>2017 – 2018 год Акция «Письмо водителю»</vt:lpstr>
      <vt:lpstr>2017 – 2018 год Изготовление макетов «Дорога»</vt:lpstr>
      <vt:lpstr>2017 – 2018 год Театр «Королевство праздника» в гостях у ребят со сказкой  «Зебра и непослушный мальчик Петя»</vt:lpstr>
      <vt:lpstr>2018 - 2019 год</vt:lpstr>
      <vt:lpstr> 2018 – 2019 год Юпидовцы приняли участие в квест - игре по ПДД «Сокровища пиратов»   </vt:lpstr>
      <vt:lpstr> 2018 – 2019 год Традиционная встреча с работником ГИБДД Профилактическая беседа  «Велосипед и я!» </vt:lpstr>
      <vt:lpstr>2018 – 2019 год </vt:lpstr>
      <vt:lpstr> 2018 – 2019 год Юпидовцы  придумывали и макеты                          «Безопасный путь домой»  </vt:lpstr>
      <vt:lpstr>2018 - 2019 год </vt:lpstr>
      <vt:lpstr>2018 - 2019 год </vt:lpstr>
      <vt:lpstr>2019- 2020 год </vt:lpstr>
      <vt:lpstr> 2019 – 2020 год Сетевое взаимодействие  с командой ЮИД МБОУ  ЦСОШ № 1  </vt:lpstr>
      <vt:lpstr>2019 – 2020 год </vt:lpstr>
      <vt:lpstr>2019 – 2020 год </vt:lpstr>
      <vt:lpstr>2019 - 2020 год </vt:lpstr>
      <vt:lpstr>2019 - 2020 год </vt:lpstr>
      <vt:lpstr>2019 – 2020 год </vt:lpstr>
      <vt:lpstr>2019 - 2020 год </vt:lpstr>
      <vt:lpstr>2019 - 2020 год </vt:lpstr>
      <vt:lpstr>2020 - 2021 год </vt:lpstr>
      <vt:lpstr>  Месячник  «Детям – безопасная железная дорога!» </vt:lpstr>
      <vt:lpstr>Октябрь  2020 год</vt:lpstr>
      <vt:lpstr>   В 2020 году  были приобретены современные учебные пособия по ПДД </vt:lpstr>
      <vt:lpstr>   В 2021 году ДОУ продолжает пополнять  материально – техническую базу по ПДД </vt:lpstr>
      <vt:lpstr>  Участие  команды  ЮПИД в конкурсах 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«Лик Святого в житийной литературе»</dc:title>
  <dc:creator>кЫся</dc:creator>
  <cp:lastModifiedBy>Ira</cp:lastModifiedBy>
  <cp:revision>70</cp:revision>
  <dcterms:created xsi:type="dcterms:W3CDTF">2007-01-23T07:02:37Z</dcterms:created>
  <dcterms:modified xsi:type="dcterms:W3CDTF">2021-11-05T19:21:08Z</dcterms:modified>
</cp:coreProperties>
</file>