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70" r:id="rId2"/>
    <p:sldId id="256" r:id="rId3"/>
    <p:sldId id="269" r:id="rId4"/>
    <p:sldId id="261" r:id="rId5"/>
    <p:sldId id="268" r:id="rId6"/>
    <p:sldId id="267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Люблю предмет:</a:t>
            </a:r>
          </a:p>
        </c:rich>
      </c:tx>
      <c:layout>
        <c:manualLayout>
          <c:xMode val="edge"/>
          <c:yMode val="edge"/>
          <c:x val="0.3571941638608305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8192776407999501E-2"/>
          <c:y val="0.10358789055477655"/>
          <c:w val="0.49697674958771748"/>
          <c:h val="0.7984602754039631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Люблю предмет: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чтение </c:v>
                </c:pt>
                <c:pt idx="1">
                  <c:v>русский язык</c:v>
                </c:pt>
                <c:pt idx="2">
                  <c:v>математика</c:v>
                </c:pt>
                <c:pt idx="3">
                  <c:v>технология</c:v>
                </c:pt>
                <c:pt idx="4">
                  <c:v>изо</c:v>
                </c:pt>
                <c:pt idx="5">
                  <c:v>окр. мир</c:v>
                </c:pt>
                <c:pt idx="6">
                  <c:v>англ. язык</c:v>
                </c:pt>
                <c:pt idx="7">
                  <c:v>музыка</c:v>
                </c:pt>
                <c:pt idx="8">
                  <c:v>физ-ра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1.2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чтение </c:v>
                </c:pt>
                <c:pt idx="1">
                  <c:v>русский язык</c:v>
                </c:pt>
                <c:pt idx="2">
                  <c:v>математика</c:v>
                </c:pt>
                <c:pt idx="3">
                  <c:v>технология</c:v>
                </c:pt>
                <c:pt idx="4">
                  <c:v>изо</c:v>
                </c:pt>
                <c:pt idx="5">
                  <c:v>окр. мир</c:v>
                </c:pt>
                <c:pt idx="6">
                  <c:v>англ. язык</c:v>
                </c:pt>
                <c:pt idx="7">
                  <c:v>музыка</c:v>
                </c:pt>
                <c:pt idx="8">
                  <c:v>физ-ра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1080534125153543"/>
          <c:y val="9.1191888685147229E-2"/>
          <c:w val="0.36300555864860323"/>
          <c:h val="0.8673035325837188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 algn="just"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0027447996136154"/>
          <c:y val="0.1856055808334226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825468537614323"/>
          <c:y val="0.12566415295328845"/>
          <c:w val="0.31416617663826424"/>
          <c:h val="0.7964241290502774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Любишь ли ты читать?</c:v>
                </c:pt>
              </c:strCache>
            </c:strRef>
          </c:tx>
          <c:explosion val="25"/>
          <c:dPt>
            <c:idx val="1"/>
            <c:bubble3D val="0"/>
            <c:explosion val="2"/>
          </c:dPt>
          <c:dPt>
            <c:idx val="2"/>
            <c:bubble3D val="0"/>
            <c:explosion val="6"/>
          </c:dPt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очень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8293970921138094"/>
          <c:y val="0.42180532686393146"/>
          <c:w val="0.20306257548912746"/>
          <c:h val="0.3478757326548678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Люблю предмет: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915856376848599"/>
          <c:y val="0.14059232026143792"/>
          <c:w val="0.3191408972651425"/>
          <c:h val="0.7556495098039215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Люблю предмет: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чтение </c:v>
                </c:pt>
                <c:pt idx="1">
                  <c:v>русский язык</c:v>
                </c:pt>
                <c:pt idx="2">
                  <c:v>математика</c:v>
                </c:pt>
                <c:pt idx="3">
                  <c:v>технология</c:v>
                </c:pt>
                <c:pt idx="4">
                  <c:v>изо</c:v>
                </c:pt>
                <c:pt idx="5">
                  <c:v>окр. мир</c:v>
                </c:pt>
                <c:pt idx="6">
                  <c:v>англ. язык</c:v>
                </c:pt>
                <c:pt idx="7">
                  <c:v>музыка</c:v>
                </c:pt>
                <c:pt idx="8">
                  <c:v>физ-ра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1.2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чтение </c:v>
                </c:pt>
                <c:pt idx="1">
                  <c:v>русский язык</c:v>
                </c:pt>
                <c:pt idx="2">
                  <c:v>математика</c:v>
                </c:pt>
                <c:pt idx="3">
                  <c:v>технология</c:v>
                </c:pt>
                <c:pt idx="4">
                  <c:v>изо</c:v>
                </c:pt>
                <c:pt idx="5">
                  <c:v>окр. мир</c:v>
                </c:pt>
                <c:pt idx="6">
                  <c:v>англ. язык</c:v>
                </c:pt>
                <c:pt idx="7">
                  <c:v>музыка</c:v>
                </c:pt>
                <c:pt idx="8">
                  <c:v>физ-ра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3826593381763832"/>
          <c:y val="0.1566638418079096"/>
          <c:w val="0.27372767220953137"/>
          <c:h val="0.8392790032679738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Любишь ли ты читать?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очень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0166738911778195"/>
          <c:y val="0.29860296874655373"/>
          <c:w val="0.13964741579937462"/>
          <c:h val="0.2569855724108255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21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9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134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124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1362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528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798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86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84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35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33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89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32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57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94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FCE2F-B44E-4B33-89AC-BE34756C27E1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23DD53-ABEB-4AFD-B0C2-BD33BA955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43746" y="2132463"/>
            <a:ext cx="7667205" cy="2262781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интереса к чтению у детей младшего школьного возраста в процессе ознакомления с литературной анималистической сказкой ХХ века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8596" y="5076968"/>
            <a:ext cx="4599297" cy="1226064"/>
          </a:xfrm>
        </p:spPr>
        <p:txBody>
          <a:bodyPr>
            <a:normAutofit/>
          </a:bodyPr>
          <a:lstStyle/>
          <a:p>
            <a:pPr lvl="0" algn="r" defTabSz="914400">
              <a:spcBef>
                <a:spcPts val="0"/>
              </a:spcBef>
              <a:buClrTx/>
            </a:pPr>
            <a:r>
              <a:rPr lang="ru-RU" sz="2400" dirty="0" smtClean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Гурина Анна Викторовна</a:t>
            </a:r>
          </a:p>
          <a:p>
            <a:pPr lvl="0" algn="r" defTabSz="914400">
              <a:spcBef>
                <a:spcPts val="0"/>
              </a:spcBef>
              <a:buClrTx/>
            </a:pPr>
            <a:r>
              <a:rPr lang="ru-RU" sz="2400" dirty="0" smtClean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воспитатель ГПД</a:t>
            </a:r>
            <a:endParaRPr lang="ru-RU" sz="2400" dirty="0">
              <a:ln w="0"/>
              <a:gradFill>
                <a:gsLst>
                  <a:gs pos="0">
                    <a:srgbClr val="C42F1A">
                      <a:lumMod val="50000"/>
                    </a:srgbClr>
                  </a:gs>
                  <a:gs pos="50000">
                    <a:srgbClr val="C42F1A"/>
                  </a:gs>
                  <a:gs pos="100000">
                    <a:srgbClr val="C42F1A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rebuchet MS" panose="020B0603020202020204"/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856094" y="109181"/>
            <a:ext cx="9416957" cy="8424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20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«Средняя общеобразовательная школа №1» г. Бологое, Тверской области.</a:t>
            </a:r>
            <a:endParaRPr lang="ru-RU" sz="2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xn--2-7sbatokhsbe1awe6e.xn--p1ai/usr/templates/images/136903152695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3" y="1418842"/>
            <a:ext cx="2743200" cy="2976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78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1130" y="873457"/>
            <a:ext cx="9730852" cy="5382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исследования:</a:t>
            </a:r>
          </a:p>
          <a:p>
            <a:pPr indent="450215" algn="ctr">
              <a:spcAft>
                <a:spcPts val="0"/>
              </a:spcAft>
            </a:pP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ориентация современного образования на формирование универсальных учебных действий,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новых ценностей: ценности саморазвития и самообразования, которые становятся основой личностно-ориентированного обучения;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творческой личности;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закономерности развития человеческой психики, в частности мышления и интереса, формируемых в процессе обучения. 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9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3239" y="1053027"/>
            <a:ext cx="325580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ПОЗНАВАТЕЛЬНЫЙИНТЕРЕС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Стрелка вправо 6"/>
          <p:cNvSpPr>
            <a:spLocks noChangeArrowheads="1"/>
          </p:cNvSpPr>
          <p:nvPr/>
        </p:nvSpPr>
        <p:spPr bwMode="auto">
          <a:xfrm rot="5400000">
            <a:off x="2405812" y="1918135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122816" y="185011"/>
            <a:ext cx="1946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543657" y="2410258"/>
            <a:ext cx="19319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НАВЫК ЧТЕНИЯ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Стрелка вправо 14"/>
          <p:cNvSpPr>
            <a:spLocks noChangeArrowheads="1"/>
          </p:cNvSpPr>
          <p:nvPr/>
        </p:nvSpPr>
        <p:spPr bwMode="auto">
          <a:xfrm rot="5400000">
            <a:off x="2405812" y="3238394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396440" y="3661090"/>
            <a:ext cx="247139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 К ЧТЕНИЮ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541588" y="849273"/>
            <a:ext cx="14210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5873574" y="1240436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813977" y="1794576"/>
            <a:ext cx="247793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ВООБРАЖЕНИЕ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Стрелка вправо 20"/>
          <p:cNvSpPr>
            <a:spLocks noChangeArrowheads="1"/>
          </p:cNvSpPr>
          <p:nvPr/>
        </p:nvSpPr>
        <p:spPr bwMode="auto">
          <a:xfrm rot="5400000">
            <a:off x="5884123" y="2265384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4813977" y="2706553"/>
            <a:ext cx="256462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МЫШЛЕНИЯ И ФАНТАЗИИ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Стрелка вправо 22"/>
          <p:cNvSpPr>
            <a:spLocks noChangeArrowheads="1"/>
          </p:cNvSpPr>
          <p:nvPr/>
        </p:nvSpPr>
        <p:spPr bwMode="auto">
          <a:xfrm rot="5400000">
            <a:off x="5891017" y="3936830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563931" y="4379619"/>
            <a:ext cx="339219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САМОСТОЯТЕЛЬНЫЙ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ОТВЕТОВ НА ВОПРОСЫ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Стрелка вправо 24"/>
          <p:cNvSpPr>
            <a:spLocks noChangeArrowheads="1"/>
          </p:cNvSpPr>
          <p:nvPr/>
        </p:nvSpPr>
        <p:spPr bwMode="auto">
          <a:xfrm rot="5400000">
            <a:off x="5884122" y="5452136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8418311" y="938639"/>
            <a:ext cx="254384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ОБСУЖДЕНИЕ СКАЗКИ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Стрелка вправо 26"/>
          <p:cNvSpPr>
            <a:spLocks noChangeArrowheads="1"/>
          </p:cNvSpPr>
          <p:nvPr/>
        </p:nvSpPr>
        <p:spPr bwMode="auto">
          <a:xfrm rot="5400000">
            <a:off x="9528309" y="1815118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8791269" y="2322948"/>
            <a:ext cx="216170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МОНОЛОГ И ДИАЛОГ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Стрелка вправо 28"/>
          <p:cNvSpPr>
            <a:spLocks noChangeArrowheads="1"/>
          </p:cNvSpPr>
          <p:nvPr/>
        </p:nvSpPr>
        <p:spPr bwMode="auto">
          <a:xfrm rot="5400000">
            <a:off x="9547277" y="3199427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8436426" y="3642398"/>
            <a:ext cx="258178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605765" y="5920169"/>
            <a:ext cx="9292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НРАВСТВЕННЫХ КАЧЕСТВ ЛИЧНОСТИ</a:t>
            </a:r>
            <a:endParaRPr lang="ru-RU" sz="2800" dirty="0"/>
          </a:p>
        </p:txBody>
      </p:sp>
      <p:sp>
        <p:nvSpPr>
          <p:cNvPr id="38" name="Выгнутая влево стрелка 37"/>
          <p:cNvSpPr>
            <a:spLocks noChangeArrowheads="1"/>
          </p:cNvSpPr>
          <p:nvPr/>
        </p:nvSpPr>
        <p:spPr bwMode="auto">
          <a:xfrm>
            <a:off x="829109" y="3853056"/>
            <a:ext cx="654361" cy="2328723"/>
          </a:xfrm>
          <a:prstGeom prst="curvedRightArrow">
            <a:avLst>
              <a:gd name="adj1" fmla="val 71709"/>
              <a:gd name="adj2" fmla="val 143418"/>
              <a:gd name="adj3" fmla="val 34634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39" name="Выгнутая вправо стрелка 38"/>
          <p:cNvSpPr>
            <a:spLocks noChangeArrowheads="1"/>
          </p:cNvSpPr>
          <p:nvPr/>
        </p:nvSpPr>
        <p:spPr bwMode="auto">
          <a:xfrm>
            <a:off x="10849745" y="3853056"/>
            <a:ext cx="696096" cy="2325791"/>
          </a:xfrm>
          <a:prstGeom prst="curvedLeftArrow">
            <a:avLst>
              <a:gd name="adj1" fmla="val 65424"/>
              <a:gd name="adj2" fmla="val 130847"/>
              <a:gd name="adj3" fmla="val 33333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4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6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1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26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1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7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7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75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4" grpId="0"/>
      <p:bldP spid="15" grpId="0" animBg="1"/>
      <p:bldP spid="16" grpId="0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7" grpId="0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36" y="1956916"/>
            <a:ext cx="4289945" cy="258511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-829195" y="131058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Диаграмма 1. Характеристика отношения </a:t>
            </a:r>
            <a:endParaRPr lang="ru-RU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обучащихся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уроку литературного чтения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99966407"/>
              </p:ext>
            </p:extLst>
          </p:nvPr>
        </p:nvGraphicFramePr>
        <p:xfrm>
          <a:off x="6714699" y="1972562"/>
          <a:ext cx="4254406" cy="256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36608" y="1310585"/>
            <a:ext cx="538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Диаграмма 2. Характеристика отношения учащихся к учению и учебным предметам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68694" y="367711"/>
            <a:ext cx="70557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Констатирующий этап исследования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41040798"/>
              </p:ext>
            </p:extLst>
          </p:nvPr>
        </p:nvGraphicFramePr>
        <p:xfrm>
          <a:off x="3067786" y="4557672"/>
          <a:ext cx="6244536" cy="246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160894" y="4557672"/>
            <a:ext cx="7151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Диаграмма 3. Характеристика отношения учащихся к чтению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7356" y="1127921"/>
            <a:ext cx="908940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работы над сказкой А.Милна «Винни-Пух и все-все-все»: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по знакомству с автором и его творчеством.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Чтение одной из глав сказки («Глава третьея, в которой Пух и Пятачок отправились на охоту и чуть-чуть не поймали Буку»), подробный анализ.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Игровые задания к урокам русского языка: «Сочини стихотворение», «Составление новых слов», составление рифмовок, считалок, небылиц, перевертышей, продолжение отрывка сказки.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Занимательные задачи на уроках математики.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Изображение персонажей / сюжета сказки (урок изобразительного искусства).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Беседы по произведению.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Урок-КВН по содержанию сказки.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9649" y="272955"/>
            <a:ext cx="6844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Формирующий этап исследования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4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8549" y="1166843"/>
            <a:ext cx="97308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работы над сказками С.Козлова: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7780" algn="l"/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знакомства с автором и его творчеством.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Урок-фантазия (на основе сказок «В сладком морковном лесу», «Удивительная бочка», «Заяц, Ослик, Медвежонок и чудесные облака», «Осенняя сказка»).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Чтение сказок (по выбору учащихся), их подробный анализ.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Урок-викторина «Времена года»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сказкам «Необыкновенная весна», «Осенняя сказка», «Осенняя песня травы», «Лисичка»).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Изготовление карнавальных масок персонажей сказок (художественный труд).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Театрализованный урок. Инсценировка отрывка сказки «Снежный цветок»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изобразительного искусства на тему «В кого могут превратиться знакомые предметы».   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9649" y="272955"/>
            <a:ext cx="6844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Формирующий этап исследования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79416" y="1290734"/>
            <a:ext cx="5322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Диаграмма 4. Характеристика отношения учащихся к уроку литературного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чтения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86854" y="2402006"/>
            <a:ext cx="11723427" cy="67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238627"/>
              </p:ext>
            </p:extLst>
          </p:nvPr>
        </p:nvGraphicFramePr>
        <p:xfrm>
          <a:off x="750983" y="2508884"/>
          <a:ext cx="5158943" cy="3530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r:id="rId3" imgW="3419526" imgH="2276458" progId="MSGraph.Chart.8">
                  <p:embed/>
                </p:oleObj>
              </mc:Choice>
              <mc:Fallback>
                <p:oleObj r:id="rId3" imgW="3419526" imgH="2276458" progId="MSGraph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983" y="2508884"/>
                        <a:ext cx="5158943" cy="35307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949440" y="2859207"/>
            <a:ext cx="12080088" cy="77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738254"/>
              </p:ext>
            </p:extLst>
          </p:nvPr>
        </p:nvGraphicFramePr>
        <p:xfrm>
          <a:off x="5909926" y="2549718"/>
          <a:ext cx="5866828" cy="3662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r:id="rId5" imgW="3447999" imgH="2152616" progId="MSGraph.Chart.8">
                  <p:embed/>
                </p:oleObj>
              </mc:Choice>
              <mc:Fallback>
                <p:oleObj r:id="rId5" imgW="3447999" imgH="2152616" progId="MSGraph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9926" y="2549718"/>
                        <a:ext cx="5866828" cy="36627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909926" y="129073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Диаграмма 5. Сравнительный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данных методики «Лесенка уроков», полученных на констатирующем и контрольном этапах эксперимента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40555" y="272955"/>
            <a:ext cx="6583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Контрольный этап исследования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37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32691481"/>
              </p:ext>
            </p:extLst>
          </p:nvPr>
        </p:nvGraphicFramePr>
        <p:xfrm>
          <a:off x="272955" y="2661312"/>
          <a:ext cx="6305266" cy="3289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64275" y="1639671"/>
            <a:ext cx="5109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Диаграмма 6. Характеристика отношения учащихся к учению и учебным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предметам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59105905"/>
              </p:ext>
            </p:extLst>
          </p:nvPr>
        </p:nvGraphicFramePr>
        <p:xfrm>
          <a:off x="6095999" y="2661312"/>
          <a:ext cx="6096001" cy="3070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78801" y="1627963"/>
            <a:ext cx="52686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Диаграмма 7. Характеристика отношения учащихся к чтению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0555" y="272955"/>
            <a:ext cx="6583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Контрольный этап исследования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97" y="256299"/>
            <a:ext cx="5145204" cy="4778608"/>
          </a:xfrm>
          <a:prstGeom prst="rect">
            <a:avLst/>
          </a:prstGeom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3766783" y="4790364"/>
            <a:ext cx="7874759" cy="12260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00">
              <a:spcBef>
                <a:spcPts val="0"/>
              </a:spcBef>
              <a:buClrTx/>
              <a:buNone/>
            </a:pPr>
            <a:r>
              <a:rPr lang="ru-RU" sz="2800" dirty="0" smtClean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Люди, ко</a:t>
            </a:r>
            <a:r>
              <a:rPr lang="ru-RU" sz="2800" dirty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торые читают книги</a:t>
            </a:r>
            <a:r>
              <a:rPr lang="ru-RU" sz="2800" dirty="0" smtClean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,</a:t>
            </a:r>
            <a:r>
              <a:rPr lang="ru-RU" sz="2800" dirty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 </a:t>
            </a:r>
            <a:r>
              <a:rPr lang="ru-RU" sz="2800" dirty="0" smtClean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всегда будут управлять теми, кто смотрит телевизор.</a:t>
            </a:r>
          </a:p>
          <a:p>
            <a:pPr marL="0" indent="0" algn="r" defTabSz="914400">
              <a:spcBef>
                <a:spcPts val="0"/>
              </a:spcBef>
              <a:buClrTx/>
              <a:buNone/>
            </a:pPr>
            <a:r>
              <a:rPr lang="ru-RU" sz="2800" dirty="0" smtClean="0">
                <a:ln w="0"/>
                <a:gradFill>
                  <a:gsLst>
                    <a:gs pos="0">
                      <a:srgbClr val="C42F1A">
                        <a:lumMod val="50000"/>
                      </a:srgbClr>
                    </a:gs>
                    <a:gs pos="50000">
                      <a:srgbClr val="C42F1A"/>
                    </a:gs>
                    <a:gs pos="100000">
                      <a:srgbClr val="C42F1A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 MS" panose="020B0603020202020204"/>
              </a:rPr>
              <a:t>Ф. Жанлис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082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257</TotalTime>
  <Words>454</Words>
  <Application>Microsoft Office PowerPoint</Application>
  <PresentationFormat>Широкоэкранный</PresentationFormat>
  <Paragraphs>61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Symbol</vt:lpstr>
      <vt:lpstr>Times New Roman</vt:lpstr>
      <vt:lpstr>Trebuchet MS</vt:lpstr>
      <vt:lpstr>Wingdings 3</vt:lpstr>
      <vt:lpstr>Легкий дым</vt:lpstr>
      <vt:lpstr>Microsoft Graph Chart</vt:lpstr>
      <vt:lpstr>Формирование интереса к чтению у детей младшего школьного возраста в процессе ознакомления с литературной анималистической сказкой ХХ века.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DJ Mult</dc:creator>
  <cp:lastModifiedBy>Пользователь</cp:lastModifiedBy>
  <cp:revision>26</cp:revision>
  <dcterms:created xsi:type="dcterms:W3CDTF">2018-03-26T19:29:41Z</dcterms:created>
  <dcterms:modified xsi:type="dcterms:W3CDTF">2021-11-23T18:50:49Z</dcterms:modified>
</cp:coreProperties>
</file>