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71" r:id="rId11"/>
    <p:sldId id="272" r:id="rId12"/>
    <p:sldId id="273" r:id="rId13"/>
    <p:sldId id="274" r:id="rId14"/>
    <p:sldId id="275" r:id="rId15"/>
    <p:sldId id="276" r:id="rId16"/>
    <p:sldId id="264" r:id="rId17"/>
    <p:sldId id="265" r:id="rId18"/>
    <p:sldId id="270" r:id="rId19"/>
    <p:sldId id="266" r:id="rId20"/>
    <p:sldId id="267" r:id="rId21"/>
    <p:sldId id="26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71" autoAdjust="0"/>
  </p:normalViewPr>
  <p:slideViewPr>
    <p:cSldViewPr>
      <p:cViewPr varScale="1">
        <p:scale>
          <a:sx n="105" d="100"/>
          <a:sy n="105" d="100"/>
        </p:scale>
        <p:origin x="-17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C62B2-DFBB-4FC9-8714-D956E4354587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D6A6C-99F8-47F8-AB52-CF4A879C9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454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D6A6C-99F8-47F8-AB52-CF4A879C9DF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537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D6A6C-99F8-47F8-AB52-CF4A879C9DF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354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D6A6C-99F8-47F8-AB52-CF4A879C9DF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77B4-58AF-4883-BEA7-54F131BC1823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E98A8B-3FA9-4660-9B78-2F72E2DF6A5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77B4-58AF-4883-BEA7-54F131BC1823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8A8B-3FA9-4660-9B78-2F72E2DF6A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77B4-58AF-4883-BEA7-54F131BC1823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8A8B-3FA9-4660-9B78-2F72E2DF6A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F077B4-58AF-4883-BEA7-54F131BC1823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0E98A8B-3FA9-4660-9B78-2F72E2DF6A5E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77B4-58AF-4883-BEA7-54F131BC1823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E98A8B-3FA9-4660-9B78-2F72E2DF6A5E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DF077B4-58AF-4883-BEA7-54F131BC1823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0E98A8B-3FA9-4660-9B78-2F72E2DF6A5E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DF077B4-58AF-4883-BEA7-54F131BC1823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0E98A8B-3FA9-4660-9B78-2F72E2DF6A5E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77B4-58AF-4883-BEA7-54F131BC1823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E98A8B-3FA9-4660-9B78-2F72E2DF6A5E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77B4-58AF-4883-BEA7-54F131BC1823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E98A8B-3FA9-4660-9B78-2F72E2DF6A5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DF077B4-58AF-4883-BEA7-54F131BC1823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0E98A8B-3FA9-4660-9B78-2F72E2DF6A5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F077B4-58AF-4883-BEA7-54F131BC1823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0E98A8B-3FA9-4660-9B78-2F72E2DF6A5E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DDF077B4-58AF-4883-BEA7-54F131BC1823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A0E98A8B-3FA9-4660-9B78-2F72E2DF6A5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8791574" cy="1184176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/>
              <a:t>     </a:t>
            </a:r>
            <a:r>
              <a:rPr lang="ru-RU" sz="6700" b="1" dirty="0" smtClean="0"/>
              <a:t>Пагубная привычка</a:t>
            </a:r>
            <a:endParaRPr lang="ru-RU" sz="67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6912768" cy="39604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699792" y="5157192"/>
            <a:ext cx="6408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838995"/>
              </a:buClr>
            </a:pPr>
            <a:r>
              <a:rPr lang="ru-RU" sz="2000" b="1" i="1" spc="120" dirty="0" smtClean="0">
                <a:solidFill>
                  <a:srgbClr val="FFFFFF"/>
                </a:solidFill>
                <a:cs typeface="Tahoma" pitchFamily="34" charset="0"/>
              </a:rPr>
              <a:t>Презентацию подготовила </a:t>
            </a:r>
          </a:p>
          <a:p>
            <a:pPr lvl="0" algn="r">
              <a:buClr>
                <a:srgbClr val="838995"/>
              </a:buClr>
            </a:pPr>
            <a:r>
              <a:rPr lang="ru-RU" sz="2000" b="1" i="1" spc="120" dirty="0" smtClean="0">
                <a:solidFill>
                  <a:srgbClr val="FFFFFF"/>
                </a:solidFill>
                <a:cs typeface="Tahoma" pitchFamily="34" charset="0"/>
              </a:rPr>
              <a:t>обучающаяся объединения</a:t>
            </a:r>
          </a:p>
          <a:p>
            <a:pPr lvl="0" algn="r">
              <a:buClr>
                <a:srgbClr val="838995"/>
              </a:buClr>
            </a:pPr>
            <a:r>
              <a:rPr lang="ru-RU" sz="2000" b="1" i="1" spc="120" dirty="0" smtClean="0">
                <a:solidFill>
                  <a:srgbClr val="FFFFFF"/>
                </a:solidFill>
                <a:cs typeface="Tahoma" pitchFamily="34" charset="0"/>
              </a:rPr>
              <a:t> «Основы медико-санитарной подготовки»</a:t>
            </a:r>
          </a:p>
          <a:p>
            <a:pPr lvl="0" algn="r">
              <a:buClr>
                <a:srgbClr val="838995"/>
              </a:buClr>
            </a:pPr>
            <a:r>
              <a:rPr lang="ru-RU" sz="2000" b="1" i="1" spc="120" dirty="0" smtClean="0">
                <a:solidFill>
                  <a:srgbClr val="FFFFFF"/>
                </a:solidFill>
                <a:cs typeface="Tahoma" pitchFamily="34" charset="0"/>
              </a:rPr>
              <a:t>.</a:t>
            </a:r>
            <a:endParaRPr lang="ru-RU" sz="2000" b="1" i="1" spc="120" dirty="0">
              <a:solidFill>
                <a:srgbClr val="FFFFFF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56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8035998" cy="824136"/>
          </a:xfrm>
        </p:spPr>
        <p:txBody>
          <a:bodyPr/>
          <a:lstStyle/>
          <a:p>
            <a:pPr algn="ctr"/>
            <a:r>
              <a:rPr lang="ru-RU" b="1" dirty="0" smtClean="0"/>
              <a:t>Влияние на кровеносную систему</a:t>
            </a:r>
            <a:endParaRPr lang="ru-RU" b="1" dirty="0"/>
          </a:p>
        </p:txBody>
      </p:sp>
      <p:pic>
        <p:nvPicPr>
          <p:cNvPr id="1026" name="Picture 2" descr="heart-ischaemia-henning-dalho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68" y="1700808"/>
            <a:ext cx="3456385" cy="4374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1" y="1859341"/>
            <a:ext cx="53285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b="1" dirty="0">
                <a:latin typeface="Arial Black" pitchFamily="34" charset="0"/>
                <a:ea typeface="Times New Roman"/>
              </a:rPr>
              <a:t>Никотин повреждает стенки </a:t>
            </a:r>
            <a:r>
              <a:rPr lang="ru-RU" b="1" dirty="0" smtClean="0">
                <a:latin typeface="Arial Black" pitchFamily="34" charset="0"/>
                <a:ea typeface="Times New Roman"/>
              </a:rPr>
              <a:t>артерий</a:t>
            </a:r>
          </a:p>
          <a:p>
            <a:pPr lvl="0">
              <a:spcAft>
                <a:spcPts val="0"/>
              </a:spcAft>
            </a:pPr>
            <a:endParaRPr lang="ru-RU" b="1" dirty="0">
              <a:latin typeface="Arial Black" pitchFamily="34" charset="0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b="1" dirty="0">
                <a:latin typeface="Arial Black" pitchFamily="34" charset="0"/>
                <a:ea typeface="Times New Roman"/>
              </a:rPr>
              <a:t>Никотин заставляет сердечную мышцу работать с повышенной </a:t>
            </a:r>
            <a:r>
              <a:rPr lang="ru-RU" b="1" dirty="0" smtClean="0">
                <a:latin typeface="Arial Black" pitchFamily="34" charset="0"/>
                <a:ea typeface="Times New Roman"/>
              </a:rPr>
              <a:t>нагрузкой</a:t>
            </a:r>
          </a:p>
          <a:p>
            <a:pPr lvl="0">
              <a:spcAft>
                <a:spcPts val="0"/>
              </a:spcAft>
            </a:pPr>
            <a:endParaRPr lang="ru-RU" b="1" dirty="0">
              <a:latin typeface="Arial Black" pitchFamily="34" charset="0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b="1" dirty="0">
                <a:latin typeface="Arial Black" pitchFamily="34" charset="0"/>
                <a:ea typeface="Times New Roman"/>
              </a:rPr>
              <a:t>Никотин ведёт к отложению </a:t>
            </a:r>
            <a:r>
              <a:rPr lang="ru-RU" b="1" dirty="0" smtClean="0">
                <a:latin typeface="Arial Black" pitchFamily="34" charset="0"/>
                <a:ea typeface="Times New Roman"/>
              </a:rPr>
              <a:t>холестерина </a:t>
            </a:r>
            <a:r>
              <a:rPr lang="ru-RU" b="1" dirty="0">
                <a:latin typeface="Arial Black" pitchFamily="34" charset="0"/>
                <a:ea typeface="Times New Roman"/>
              </a:rPr>
              <a:t>на стенках кровеносных </a:t>
            </a:r>
            <a:r>
              <a:rPr lang="ru-RU" b="1" dirty="0" smtClean="0">
                <a:latin typeface="Arial Black" pitchFamily="34" charset="0"/>
                <a:ea typeface="Times New Roman"/>
              </a:rPr>
              <a:t>сосудов</a:t>
            </a:r>
          </a:p>
          <a:p>
            <a:pPr lvl="0">
              <a:spcAft>
                <a:spcPts val="0"/>
              </a:spcAft>
            </a:pPr>
            <a:endParaRPr lang="ru-RU" b="1" dirty="0">
              <a:latin typeface="Arial Black" pitchFamily="34" charset="0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b="1" dirty="0">
                <a:latin typeface="Arial Black" pitchFamily="34" charset="0"/>
                <a:ea typeface="Times New Roman"/>
              </a:rPr>
              <a:t>Никотин вызывает сужение кровеносных </a:t>
            </a:r>
            <a:r>
              <a:rPr lang="ru-RU" b="1" dirty="0" smtClean="0">
                <a:latin typeface="Arial Black" pitchFamily="34" charset="0"/>
                <a:ea typeface="Times New Roman"/>
              </a:rPr>
              <a:t>сосудов</a:t>
            </a:r>
          </a:p>
          <a:p>
            <a:pPr lvl="0">
              <a:spcAft>
                <a:spcPts val="0"/>
              </a:spcAft>
            </a:pPr>
            <a:endParaRPr lang="ru-RU" b="1" dirty="0">
              <a:latin typeface="Arial Black" pitchFamily="34" charset="0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b="1" dirty="0">
                <a:latin typeface="Arial Black" pitchFamily="34" charset="0"/>
                <a:ea typeface="Times New Roman"/>
              </a:rPr>
              <a:t>Никотин заставляет сердечную мышцу работать с повышенной нагрузкой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Arial Black" pitchFamily="34" charset="0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5792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08" y="228600"/>
            <a:ext cx="9000492" cy="96815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Arial Black" pitchFamily="34" charset="0"/>
              </a:rPr>
              <a:t>Влияние на работу щитовидной железы</a:t>
            </a:r>
            <a:endParaRPr lang="ru-RU" sz="3200" b="1" dirty="0">
              <a:latin typeface="Arial Black" pitchFamily="34" charset="0"/>
            </a:endParaRPr>
          </a:p>
        </p:txBody>
      </p:sp>
      <p:pic>
        <p:nvPicPr>
          <p:cNvPr id="2050" name="Picture 2" descr="kakkurenievliyaetnamuzhskuyupotentsiyuvi_2D1F9DB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56792"/>
            <a:ext cx="2448272" cy="2657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3508" y="1196752"/>
            <a:ext cx="65527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2400" dirty="0" smtClean="0">
              <a:latin typeface="Arial Black" pitchFamily="34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Arial Black" pitchFamily="34" charset="0"/>
                <a:ea typeface="Times New Roman"/>
              </a:rPr>
              <a:t>Затрудняется </a:t>
            </a:r>
            <a:r>
              <a:rPr lang="ru-RU" sz="2400" dirty="0">
                <a:latin typeface="Arial Black" pitchFamily="34" charset="0"/>
                <a:ea typeface="Times New Roman"/>
              </a:rPr>
              <a:t>подача йода, на этой почве развивается базедова болезнь (пучеглазие). При лечении этой болезни обязательным условием является отказ от курения</a:t>
            </a:r>
            <a:r>
              <a:rPr lang="ru-RU" sz="2400" dirty="0">
                <a:latin typeface="Times New Roman"/>
                <a:ea typeface="Times New Roman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 </a:t>
            </a:r>
            <a:endParaRPr lang="ru-RU" sz="2400" b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1" name="Рисунок 1" descr="Описание: http://sovets.net/photos/uploads/120/2417781-1simptomyi-bazedovoy-bolez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89040"/>
            <a:ext cx="4896544" cy="2962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619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8457802" cy="7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Влияние на органы дыхания 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3074" name="Picture 2" descr="healthy_disease_l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05294"/>
            <a:ext cx="2952328" cy="202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6641" y="1196752"/>
            <a:ext cx="87849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sz="1400" dirty="0" smtClean="0">
              <a:latin typeface="Arial Black" pitchFamily="34" charset="0"/>
            </a:endParaRP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sz="1400" dirty="0" smtClean="0">
                <a:latin typeface="Arial Black" pitchFamily="34" charset="0"/>
              </a:rPr>
              <a:t>органы дыхания при курении страдают больше всего, именно они принимают тяжелейший удар всех тех ядов, которыми курильщик наслаждается в процессе курения. От ядов страдают: слизистая гортани и голосовые связки (притупляются вкусовые рецепторы, садится голос и с пением в душе придётся завязывать, в дальнейшем возможно развитие рака)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sz="1400" dirty="0" smtClean="0">
                <a:latin typeface="Arial Black" pitchFamily="34" charset="0"/>
              </a:rPr>
              <a:t>из-за воздействия ядов организм становится ослабленным, курильщики подвержены различным легочным заболеваниям, поэтому часто страдают бронхитом, а о постоянном кашле вообще молчу</a:t>
            </a:r>
            <a:endParaRPr lang="ru-RU" sz="1400" b="1" dirty="0" smtClean="0">
              <a:latin typeface="Arial Black" pitchFamily="34" charset="0"/>
            </a:endParaRP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sz="1400" b="1" dirty="0" smtClean="0">
                <a:latin typeface="Arial Black" pitchFamily="34" charset="0"/>
              </a:rPr>
              <a:t>вдвое больше подвержены туберкулёзу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sz="1400" dirty="0" smtClean="0">
                <a:latin typeface="Arial Black" pitchFamily="34" charset="0"/>
              </a:rPr>
              <a:t>основная причина развития в организме рака лёгких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sz="1400" dirty="0" smtClean="0">
                <a:latin typeface="Arial Black" pitchFamily="34" charset="0"/>
              </a:rPr>
              <a:t>рак от курения может образоваться не только в лёгких, другие органы тоже могут пострадать, и желудок не исключение (всё что проглатывается после курения попадает в желудок, вот и делайте выводы)</a:t>
            </a:r>
            <a:endParaRPr lang="ru-RU" sz="1400" b="0" i="0" dirty="0">
              <a:effectLst/>
              <a:latin typeface="Arial Black" pitchFamily="34" charset="0"/>
            </a:endParaRPr>
          </a:p>
        </p:txBody>
      </p:sp>
      <p:pic>
        <p:nvPicPr>
          <p:cNvPr id="6" name="Picture 3" descr="Dyhatelnaja-sistema-1024x6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98846"/>
            <a:ext cx="4536504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083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g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56084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104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80512" cy="6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Влияние на органы пищеварения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122" name="Picture 2" descr="sensisee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7200800" cy="250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052736"/>
            <a:ext cx="8856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Arial Black" pitchFamily="34" charset="0"/>
                <a:ea typeface="Times New Roman"/>
              </a:rPr>
              <a:t>Вследствие раздражения никотином нервных окончаний слюнных желез повышается слюноотделение. Дёсны становятся рыхлыми, кровоточат, повреждается зубная эмаль.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Arial Black" pitchFamily="34" charset="0"/>
                <a:ea typeface="Times New Roman"/>
              </a:rPr>
              <a:t>Двигательная, сократительная деятельность желудка спустя 15 минут после начала курения прекращается, и переваривание пищи задерживается  на несколько минут. Никотин нарушает процесс выделения желудочного сока, вызывает </a:t>
            </a:r>
            <a:r>
              <a:rPr lang="ru-RU" dirty="0" smtClean="0">
                <a:latin typeface="Arial Black" pitchFamily="34" charset="0"/>
                <a:ea typeface="Times New Roman"/>
              </a:rPr>
              <a:t>спазм сосудов</a:t>
            </a:r>
            <a:r>
              <a:rPr lang="ru-RU" dirty="0">
                <a:latin typeface="Arial Black" pitchFamily="34" charset="0"/>
                <a:ea typeface="Times New Roman"/>
              </a:rPr>
              <a:t>, нарушение питания стенки желудка и кишечника, что приводит к развитию гастрита и язвенной болезни.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738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8252022" cy="6081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Влияние на нервную систему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6146" name="Picture 2" descr="male-brain-anatomy-nervous-system-d-art-illustration-362202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2736304" cy="44644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47864" y="1859340"/>
            <a:ext cx="56886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dirty="0">
                <a:latin typeface="Arial Black" pitchFamily="34" charset="0"/>
                <a:ea typeface="Times New Roman"/>
              </a:rPr>
              <a:t>Никотин расширяет сосуды мозга а затем резко снижает их</a:t>
            </a:r>
            <a:r>
              <a:rPr lang="ru-RU" dirty="0" smtClean="0">
                <a:latin typeface="Arial Black" pitchFamily="34" charset="0"/>
                <a:ea typeface="Times New Roman"/>
              </a:rPr>
              <a:t>.</a:t>
            </a:r>
          </a:p>
          <a:p>
            <a:pPr lvl="0">
              <a:spcAft>
                <a:spcPts val="0"/>
              </a:spcAft>
            </a:pPr>
            <a:endParaRPr lang="ru-RU" dirty="0">
              <a:latin typeface="Arial Black" pitchFamily="34" charset="0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dirty="0">
                <a:latin typeface="Arial Black" pitchFamily="34" charset="0"/>
                <a:ea typeface="Times New Roman"/>
              </a:rPr>
              <a:t>Ухудшает память, появляется бессонница, головные боли</a:t>
            </a:r>
            <a:r>
              <a:rPr lang="ru-RU" dirty="0" smtClean="0">
                <a:latin typeface="Arial Black" pitchFamily="34" charset="0"/>
                <a:ea typeface="Times New Roman"/>
              </a:rPr>
              <a:t>.</a:t>
            </a:r>
          </a:p>
          <a:p>
            <a:pPr lvl="0">
              <a:spcAft>
                <a:spcPts val="0"/>
              </a:spcAft>
            </a:pPr>
            <a:endParaRPr lang="ru-RU" dirty="0">
              <a:latin typeface="Arial Black" pitchFamily="34" charset="0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dirty="0">
                <a:latin typeface="Arial Black" pitchFamily="34" charset="0"/>
                <a:ea typeface="Times New Roman"/>
              </a:rPr>
              <a:t>Курящие подростки отстают в учебе, становятся нервными, раздражительными, рассеянными и грубыми</a:t>
            </a:r>
            <a:r>
              <a:rPr lang="ru-RU" dirty="0" smtClean="0">
                <a:latin typeface="Arial Black" pitchFamily="34" charset="0"/>
                <a:ea typeface="Times New Roman"/>
              </a:rPr>
              <a:t>.</a:t>
            </a:r>
          </a:p>
          <a:p>
            <a:pPr lvl="0">
              <a:spcAft>
                <a:spcPts val="0"/>
              </a:spcAft>
            </a:pPr>
            <a:endParaRPr lang="ru-RU" dirty="0">
              <a:latin typeface="Arial Black" pitchFamily="34" charset="0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dirty="0">
                <a:latin typeface="Arial Black" pitchFamily="34" charset="0"/>
                <a:ea typeface="Times New Roman"/>
              </a:rPr>
              <a:t> Развивается нервное заболевание – </a:t>
            </a:r>
            <a:r>
              <a:rPr lang="ru-RU" b="1" dirty="0">
                <a:latin typeface="Arial Black" pitchFamily="34" charset="0"/>
                <a:ea typeface="Times New Roman"/>
              </a:rPr>
              <a:t>Неврит</a:t>
            </a:r>
            <a:r>
              <a:rPr lang="ru-RU" b="1" dirty="0" smtClean="0">
                <a:latin typeface="Arial Black" pitchFamily="34" charset="0"/>
                <a:ea typeface="Times New Roman"/>
              </a:rPr>
              <a:t>.</a:t>
            </a:r>
            <a:endParaRPr lang="ru-RU" b="1" dirty="0">
              <a:latin typeface="Arial Black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0941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970508"/>
            <a:ext cx="8964488" cy="5216932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Arial Black" pitchFamily="34" charset="0"/>
              </a:rPr>
              <a:t>Прекращение курения приносит огромную и немалую пользу для здоровья человека любого возраста. Это касается и тех, у кого уже есть болезни, связанные с курением, и тех, у кого таких болезней нет. Бывшие курильщики живут дольше. Не меньший вред приносит и пассивное курение – когда некурящий вынужден дышать табачным дымом. При курении в  воздух выбрасывается полоний, радиоактивный свинец и висмут, отравляющие воздух, которым дышат окружающие. Брошенные окурки засоряют нашу среду. А 20 % пожаров происходит от не затушенной сигареты.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3544" y="260648"/>
            <a:ext cx="8178896" cy="6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Сделай правильный выбор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645024"/>
            <a:ext cx="3096344" cy="25530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284985"/>
            <a:ext cx="2736304" cy="31683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96250"/>
            <a:ext cx="2736304" cy="27703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93144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6" y="1124744"/>
            <a:ext cx="8324030" cy="5062696"/>
          </a:xfrm>
        </p:spPr>
        <p:txBody>
          <a:bodyPr>
            <a:normAutofit fontScale="92500" lnSpcReduction="10000"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 Black" pitchFamily="34" charset="0"/>
              </a:rPr>
              <a:t>У детей до 2-х лет, проживающих с курящими родителями, в 2 раза чаще возникают заболевания легких, астматические состояния.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 Black" pitchFamily="34" charset="0"/>
              </a:rPr>
              <a:t>За год курящий 1 сигарет в день поглощают легкими 700 граммов дегтя, содержащего 30 канцерогенных веществ, в том числе </a:t>
            </a:r>
            <a:r>
              <a:rPr lang="ru-RU" dirty="0" err="1" smtClean="0">
                <a:latin typeface="Arial Black" pitchFamily="34" charset="0"/>
              </a:rPr>
              <a:t>бензопирен</a:t>
            </a:r>
            <a:r>
              <a:rPr lang="ru-RU" dirty="0" smtClean="0">
                <a:latin typeface="Arial Black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 Black" pitchFamily="34" charset="0"/>
              </a:rPr>
              <a:t>Если табачной смолой смазать ухо кролика, то у него через 3-4 месяца начинается рост раковой опухоли.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 Black" pitchFamily="34" charset="0"/>
              </a:rPr>
              <a:t>Медицинская пиявка, насосавшись крови у курильщика, умирает.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 Black" pitchFamily="34" charset="0"/>
              </a:rPr>
              <a:t>Курение повышает кровяное давление, одна выкуренная сигарета повышает его на 10 мм ртутного столба, страдает память. Снижается её объём. Скорость заучивания.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 Black" pitchFamily="34" charset="0"/>
              </a:rPr>
              <a:t>Смертность рака лёгкого у курильщиков в 20 раз выше, чем у некурящего.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 Black" pitchFamily="34" charset="0"/>
              </a:rPr>
              <a:t>Продолжительность жизни у курящих на 5-7 лет меньше, чем у некурящих.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Информация для размышления</a:t>
            </a:r>
            <a:endParaRPr lang="ru-RU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0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260648"/>
            <a:ext cx="89289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lvl="0" indent="-324000" algn="just" hangingPunct="0">
              <a:buClr>
                <a:srgbClr val="0E594D"/>
              </a:buClr>
              <a:buSzPct val="45000"/>
            </a:pPr>
            <a:r>
              <a:rPr lang="ru-RU" sz="2000" kern="0" dirty="0" smtClean="0">
                <a:latin typeface="Arial Black" pitchFamily="34" charset="0"/>
                <a:ea typeface="Arial Unicode MS" pitchFamily="2"/>
                <a:cs typeface="Tahoma" pitchFamily="2"/>
              </a:rPr>
              <a:t>    Во </a:t>
            </a:r>
            <a:r>
              <a:rPr lang="ru-RU" sz="2000" kern="0" dirty="0">
                <a:latin typeface="Arial Black" pitchFamily="34" charset="0"/>
                <a:ea typeface="Arial Unicode MS" pitchFamily="2"/>
                <a:cs typeface="Tahoma" pitchFamily="2"/>
              </a:rPr>
              <a:t>всем мире никотин относится к </a:t>
            </a:r>
            <a:r>
              <a:rPr lang="ru-RU" sz="2000" kern="0" dirty="0" smtClean="0">
                <a:latin typeface="Arial Black" pitchFamily="34" charset="0"/>
                <a:ea typeface="Arial Unicode MS" pitchFamily="2"/>
                <a:cs typeface="Tahoma" pitchFamily="2"/>
              </a:rPr>
              <a:t>разрешенному наркотику</a:t>
            </a:r>
            <a:r>
              <a:rPr lang="ru-RU" sz="2000" kern="0" dirty="0">
                <a:latin typeface="Arial Black" pitchFamily="34" charset="0"/>
                <a:ea typeface="Arial Unicode MS" pitchFamily="2"/>
                <a:cs typeface="Tahoma" pitchFamily="2"/>
              </a:rPr>
              <a:t>, от него так же как от героина и других тяжелых наркотиков развивается зависимость, но коварство его в том, что это происходит незаметно и относительно длительно. Наши курящие граждане ежегодно выкуривают 265 миллиардов сигарет в год, это около 1800 сигарет на душу населения и цифра эта продолжает каждый год расти.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27584" y="2924944"/>
            <a:ext cx="7520024" cy="36724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6957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79512" y="764704"/>
            <a:ext cx="6408712" cy="576064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700" dirty="0" smtClean="0">
                <a:latin typeface="Arial Black" pitchFamily="34" charset="0"/>
              </a:rPr>
              <a:t>Через 20 минут давление и пульс приходят в норму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700" dirty="0" smtClean="0">
                <a:latin typeface="Arial Black" pitchFamily="34" charset="0"/>
              </a:rPr>
              <a:t>Через 8 часов уровень углерода и никотина в крови уменьшается в два раза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700" dirty="0" smtClean="0">
                <a:latin typeface="Arial Black" pitchFamily="34" charset="0"/>
              </a:rPr>
              <a:t>Через 24 часа организм полностью очищается от окиси углерода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700" dirty="0" smtClean="0">
                <a:latin typeface="Arial Black" pitchFamily="34" charset="0"/>
              </a:rPr>
              <a:t>Через 48 часов никотин полностью выходит из организма, улучшается обоняние и вкус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700" dirty="0" smtClean="0">
                <a:latin typeface="Arial Black" pitchFamily="34" charset="0"/>
              </a:rPr>
              <a:t>Через 72 часа дыхание становится ровным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700" dirty="0" smtClean="0">
                <a:latin typeface="Arial Black" pitchFamily="34" charset="0"/>
              </a:rPr>
              <a:t>Через 2-12 недель улучшается кровообращение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700" dirty="0" smtClean="0">
                <a:latin typeface="Arial Black" pitchFamily="34" charset="0"/>
              </a:rPr>
              <a:t>Через 3-9 месяцев проблемы с дыханием вообще пропадают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700" dirty="0" smtClean="0">
                <a:latin typeface="Arial Black" pitchFamily="34" charset="0"/>
              </a:rPr>
              <a:t>Через 5 лет вероятность возникновения сердечного приступа становится в 2 раза меньше , чем у курильщика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116632"/>
            <a:ext cx="7680960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Если вы бросили курить: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743569"/>
            <a:ext cx="3240360" cy="19857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7" y="188640"/>
            <a:ext cx="2880320" cy="1562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74" y="1750740"/>
            <a:ext cx="2987824" cy="29969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587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7788" y="211799"/>
            <a:ext cx="8820472" cy="2232248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Arial Black" pitchFamily="34" charset="0"/>
              </a:rPr>
              <a:t/>
            </a:r>
            <a:br>
              <a:rPr lang="ru-RU" sz="2700" b="1" i="1" dirty="0" smtClean="0">
                <a:latin typeface="Arial Black" pitchFamily="34" charset="0"/>
              </a:rPr>
            </a:br>
            <a:r>
              <a:rPr lang="ru-RU" sz="2700" b="1" i="1" dirty="0">
                <a:latin typeface="Arial Black" pitchFamily="34" charset="0"/>
              </a:rPr>
              <a:t/>
            </a:r>
            <a:br>
              <a:rPr lang="ru-RU" sz="2700" b="1" i="1" dirty="0">
                <a:latin typeface="Arial Black" pitchFamily="34" charset="0"/>
              </a:rPr>
            </a:br>
            <a:r>
              <a:rPr lang="ru-RU" sz="2700" b="1" i="1" dirty="0" smtClean="0">
                <a:latin typeface="Arial Black" pitchFamily="34" charset="0"/>
              </a:rPr>
              <a:t>Введение : </a:t>
            </a:r>
            <a:r>
              <a:rPr lang="ru-RU" sz="2200" dirty="0" smtClean="0">
                <a:latin typeface="Arial Black" pitchFamily="34" charset="0"/>
              </a:rPr>
              <a:t>все острее на повестке дня стоит проблема подросткового курения. Врачи считают, что если человечеству не удастся остановить распространение табака среди молодежи, то в конечном счете, курение юных приведет к «</a:t>
            </a:r>
            <a:r>
              <a:rPr lang="ru-RU" sz="2200" dirty="0">
                <a:latin typeface="Arial Black" pitchFamily="34" charset="0"/>
              </a:rPr>
              <a:t>с</a:t>
            </a:r>
            <a:r>
              <a:rPr lang="ru-RU" sz="2200" dirty="0" smtClean="0">
                <a:latin typeface="Arial Black" pitchFamily="34" charset="0"/>
              </a:rPr>
              <a:t>анитарной  катастрофе 3-го тысячелетия».</a:t>
            </a:r>
            <a:endParaRPr lang="ru-RU" sz="2200" dirty="0"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20888"/>
            <a:ext cx="3672408" cy="36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 descr="http://gl.weburg.net/00/news/8/38030/bigposter/525915.jpg"/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91315"/>
            <a:ext cx="3528392" cy="345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377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05947" y="908720"/>
            <a:ext cx="9036496" cy="18002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1600" dirty="0" smtClean="0">
                <a:latin typeface="Arial Black" pitchFamily="34" charset="0"/>
              </a:rPr>
              <a:t>Во многих странах уже вошло в моду не курить. </a:t>
            </a: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latin typeface="Arial Black" pitchFamily="34" charset="0"/>
              </a:rPr>
              <a:t>Быть крутым – это значит быть физически здоровым, иметь сильное развитое тело, успевать в жизни, а не курить!</a:t>
            </a: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latin typeface="Arial Black" pitchFamily="34" charset="0"/>
              </a:rPr>
              <a:t>Сигаретный дым тает легко, а проблемы остаются. Наверное , до тех пор, пока в руках вместо сигареты не будет настоящего дела.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60811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Заключение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32856"/>
            <a:ext cx="4320480" cy="4464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4904"/>
            <a:ext cx="3744416" cy="36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57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 smtClean="0"/>
              <a:t>Спасибо за внимание!</a:t>
            </a:r>
            <a:endParaRPr lang="ru-RU" sz="54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6984776" cy="479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698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Arial Black" pitchFamily="34" charset="0"/>
              </a:rPr>
              <a:t>Цель работы: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Arial Black" pitchFamily="34" charset="0"/>
              </a:rPr>
              <a:t>Показать глобальность и актуальность проблемы;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Arial Black" pitchFamily="34" charset="0"/>
              </a:rPr>
              <a:t>Привлечь внимание к </a:t>
            </a:r>
            <a:r>
              <a:rPr lang="ru-RU" sz="2400" dirty="0" smtClean="0">
                <a:latin typeface="Arial Black" pitchFamily="34" charset="0"/>
              </a:rPr>
              <a:t>проблеме </a:t>
            </a:r>
            <a:r>
              <a:rPr lang="ru-RU" sz="2400" dirty="0">
                <a:latin typeface="Arial Black" pitchFamily="34" charset="0"/>
              </a:rPr>
              <a:t>подросткового </a:t>
            </a:r>
            <a:r>
              <a:rPr lang="ru-RU" sz="2400" dirty="0" smtClean="0">
                <a:latin typeface="Arial Black" pitchFamily="34" charset="0"/>
              </a:rPr>
              <a:t>курения</a:t>
            </a:r>
            <a:r>
              <a:rPr lang="ru-RU" sz="2400" dirty="0">
                <a:latin typeface="Arial Black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Arial Black" pitchFamily="34" charset="0"/>
              </a:rPr>
              <a:t>Внести свой вклад в борьбу с курением</a:t>
            </a:r>
          </a:p>
        </p:txBody>
      </p:sp>
      <p:pic>
        <p:nvPicPr>
          <p:cNvPr id="4" name="Рисунок 3" descr="http://centervasilenko.ru/images/template/teen_couple_smokin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96952"/>
            <a:ext cx="5084966" cy="345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9045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6" y="764704"/>
            <a:ext cx="8684070" cy="576064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1900" dirty="0" smtClean="0">
                <a:latin typeface="Arial Black" pitchFamily="34" charset="0"/>
              </a:rPr>
              <a:t>Табак родом из Америки. 12 октября 1492 года флотилия Христофора Колумба причалила к берегам «Новой Земли». В качестве подарка местные аборигены преподнесли Колумбу сушеные листья табака. Так Колумб и его команда стали первыми курильщиками – европейцами. С этого времени табак начал распространяться в Европе. И поначалу считалось, что табак обладает целебными свойствами, и его курили, чтобы защититься от болезней. 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sz="2200" dirty="0" smtClean="0">
              <a:latin typeface="Arial Black" pitchFamily="34" charset="0"/>
            </a:endParaRPr>
          </a:p>
          <a:p>
            <a:pPr algn="just"/>
            <a:r>
              <a:rPr lang="ru-RU" sz="2200" dirty="0" smtClean="0">
                <a:latin typeface="Arial Black" pitchFamily="34" charset="0"/>
              </a:rPr>
              <a:t>Курение табака, а также его применение в качестве лекарства часто вызывало отравление, нередко заканчивающееся смертью. Поэтому стали применять жестокие меры борьбы с курением. Так, в Италии табак был объявлен «забавой дьявола», и уличенных в курении замуровывали заживо в монастырской стене. А в Англии по указу Елисаветы 1 приравнивали к ворам и водили по улицам с веревкой на шее. После ее смерти на престол взошел яков 1. и он же написал первую книгу в 1604 году о вреде курения.</a:t>
            </a:r>
            <a:endParaRPr lang="ru-RU" sz="2200" dirty="0"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116632"/>
            <a:ext cx="7819974" cy="648072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Arial Black" pitchFamily="34" charset="0"/>
              </a:rPr>
              <a:t>История</a:t>
            </a:r>
            <a:endParaRPr lang="ru-RU" sz="3600" b="1" i="1" dirty="0"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165757"/>
            <a:ext cx="3456384" cy="208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6" y="2204864"/>
            <a:ext cx="3888432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3716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179512" y="2937013"/>
            <a:ext cx="87849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838995"/>
              </a:buClr>
            </a:pPr>
            <a:endParaRPr lang="ru-RU" dirty="0" smtClean="0"/>
          </a:p>
          <a:p>
            <a:pPr lvl="0" algn="just">
              <a:buClr>
                <a:srgbClr val="838995"/>
              </a:buClr>
            </a:pPr>
            <a:r>
              <a:rPr lang="ru-RU" dirty="0" smtClean="0">
                <a:latin typeface="Arial Black" pitchFamily="34" charset="0"/>
              </a:rPr>
              <a:t>К </a:t>
            </a:r>
            <a:r>
              <a:rPr lang="ru-RU" dirty="0">
                <a:latin typeface="Arial Black" pitchFamily="34" charset="0"/>
              </a:rPr>
              <a:t>концу 16 века курение табака проникло в Испанию, Португалию, Францию, Англию, Россию, Голландию, Германию и Швецию. Примерно в это же время и началась борьба с курением</a:t>
            </a:r>
            <a:r>
              <a:rPr lang="ru-RU" dirty="0" smtClean="0">
                <a:latin typeface="Arial Black" pitchFamily="34" charset="0"/>
              </a:rPr>
              <a:t>.</a:t>
            </a:r>
            <a:r>
              <a:rPr lang="ru-RU" spc="30" dirty="0">
                <a:solidFill>
                  <a:srgbClr val="FFFFFF"/>
                </a:solidFill>
                <a:latin typeface="Arial Black" pitchFamily="34" charset="0"/>
                <a:cs typeface="Tahoma" pitchFamily="34" charset="0"/>
              </a:rPr>
              <a:t> </a:t>
            </a:r>
            <a:r>
              <a:rPr lang="ru-RU" spc="30" dirty="0" smtClean="0">
                <a:solidFill>
                  <a:srgbClr val="FFFFFF"/>
                </a:solidFill>
                <a:latin typeface="Arial Black" pitchFamily="34" charset="0"/>
                <a:cs typeface="Tahoma" pitchFamily="34" charset="0"/>
              </a:rPr>
              <a:t>Курение </a:t>
            </a:r>
            <a:r>
              <a:rPr lang="ru-RU" spc="30" dirty="0">
                <a:solidFill>
                  <a:srgbClr val="FFFFFF"/>
                </a:solidFill>
                <a:latin typeface="Arial Black" pitchFamily="34" charset="0"/>
                <a:cs typeface="Tahoma" pitchFamily="34" charset="0"/>
              </a:rPr>
              <a:t>табака, а также его применение в качестве лекарства часто вызывало отравление, нередко заканчивающееся смертью. Поэтому стали применять жестокие меры борьбы с курением. Так, в Италии табак был объявлен «забавой дьявола», и уличенных в курении замуровывали заживо в монастырской стене. А в Англии по указу Елисаветы </a:t>
            </a:r>
            <a:r>
              <a:rPr lang="en-US" spc="30" dirty="0" smtClean="0">
                <a:solidFill>
                  <a:srgbClr val="FFFFFF"/>
                </a:solidFill>
                <a:latin typeface="Arial Black" pitchFamily="34" charset="0"/>
                <a:cs typeface="Tahoma" pitchFamily="34" charset="0"/>
              </a:rPr>
              <a:t>I</a:t>
            </a:r>
            <a:r>
              <a:rPr lang="ru-RU" spc="30" dirty="0" smtClean="0">
                <a:solidFill>
                  <a:srgbClr val="FFFFFF"/>
                </a:solidFill>
                <a:latin typeface="Arial Black" pitchFamily="34" charset="0"/>
                <a:cs typeface="Tahoma" pitchFamily="34" charset="0"/>
              </a:rPr>
              <a:t> </a:t>
            </a:r>
            <a:r>
              <a:rPr lang="ru-RU" spc="30" dirty="0">
                <a:solidFill>
                  <a:srgbClr val="FFFFFF"/>
                </a:solidFill>
                <a:latin typeface="Arial Black" pitchFamily="34" charset="0"/>
                <a:cs typeface="Tahoma" pitchFamily="34" charset="0"/>
              </a:rPr>
              <a:t>приравнивали к ворам и водили по улицам с веревкой на шее. После ее смерти на престол взошел яков </a:t>
            </a:r>
            <a:r>
              <a:rPr lang="en-US" spc="30" dirty="0" smtClean="0">
                <a:solidFill>
                  <a:srgbClr val="FFFFFF"/>
                </a:solidFill>
                <a:latin typeface="Arial Black" pitchFamily="34" charset="0"/>
                <a:cs typeface="Tahoma" pitchFamily="34" charset="0"/>
              </a:rPr>
              <a:t>I</a:t>
            </a:r>
            <a:r>
              <a:rPr lang="ru-RU" spc="30" dirty="0" smtClean="0">
                <a:solidFill>
                  <a:srgbClr val="FFFFFF"/>
                </a:solidFill>
                <a:latin typeface="Arial Black" pitchFamily="34" charset="0"/>
                <a:cs typeface="Tahoma" pitchFamily="34" charset="0"/>
              </a:rPr>
              <a:t>. </a:t>
            </a:r>
            <a:r>
              <a:rPr lang="ru-RU" spc="30" dirty="0">
                <a:solidFill>
                  <a:srgbClr val="FFFFFF"/>
                </a:solidFill>
                <a:latin typeface="Arial Black" pitchFamily="34" charset="0"/>
                <a:cs typeface="Tahoma" pitchFamily="34" charset="0"/>
              </a:rPr>
              <a:t>и он же написал первую книгу в 1604 году о вреде курения.</a:t>
            </a:r>
          </a:p>
          <a:p>
            <a:pPr algn="just"/>
            <a:endParaRPr lang="ru-RU" dirty="0">
              <a:latin typeface="Arial Black" pitchFamily="34" charset="0"/>
            </a:endParaRPr>
          </a:p>
        </p:txBody>
      </p:sp>
      <p:pic>
        <p:nvPicPr>
          <p:cNvPr id="4" name="Рисунок 3" descr="http://shoyher.narod.ru/Portret/Yakov_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5040560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9914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2564904"/>
            <a:ext cx="6192688" cy="34563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400" dirty="0" smtClean="0">
                <a:latin typeface="Arial Black" pitchFamily="34" charset="0"/>
              </a:rPr>
              <a:t>В России при царе Михаиле Федоровиче уличенных в курении в первый раз наказывали ударами плетью, а после отрезали уши и нос. При царствовании Алексея Михайловича борьба с курением еще более усилилась . Торговцев табаком повелевалось «пороть, резать носы, ссылать в дальние города».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При Петре </a:t>
            </a:r>
            <a:r>
              <a:rPr lang="en-US" sz="1400" dirty="0" smtClean="0">
                <a:latin typeface="Arial Black" pitchFamily="34" charset="0"/>
              </a:rPr>
              <a:t>I</a:t>
            </a:r>
            <a:r>
              <a:rPr lang="ru-RU" sz="1400" dirty="0" smtClean="0">
                <a:latin typeface="Arial Black" pitchFamily="34" charset="0"/>
              </a:rPr>
              <a:t> же табак и курение были разрешены, а императрица Екатерина </a:t>
            </a:r>
            <a:r>
              <a:rPr lang="en-US" sz="1400" dirty="0" smtClean="0">
                <a:latin typeface="Arial Black" pitchFamily="34" charset="0"/>
              </a:rPr>
              <a:t>II</a:t>
            </a:r>
            <a:r>
              <a:rPr lang="ru-RU" sz="1400" dirty="0" smtClean="0">
                <a:latin typeface="Arial Black" pitchFamily="34" charset="0"/>
              </a:rPr>
              <a:t> сделала табак традиционной сельскохозяйственной культурой. 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В середине прошлого века курение начало стремительно распространяться по миру, хотя в начале курили только мужчины; до 80-х годов 19 века для женщин курение считалось неприличным во всех странах. 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К середине 20 века число курящих женщин стало догонять число курящих мужчин, а в некоторых странах разница по половому признаку и совсем исчезла.</a:t>
            </a:r>
            <a:endParaRPr lang="ru-RU" sz="1400" dirty="0">
              <a:latin typeface="Arial Black" pitchFamily="34" charset="0"/>
            </a:endParaRPr>
          </a:p>
        </p:txBody>
      </p:sp>
      <p:pic>
        <p:nvPicPr>
          <p:cNvPr id="7" name="Рисунок 6" descr="http://funlib.ru/cimg/2014/102317/093243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5256583" cy="1872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http://img-fotki.yandex.ru/get/6837/200096112.51/0_e8ac6_73ced41d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10258"/>
            <a:ext cx="2741341" cy="4824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0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52426" y="764704"/>
            <a:ext cx="8612062" cy="2016224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dirty="0" smtClean="0">
                <a:latin typeface="Arial Black" pitchFamily="34" charset="0"/>
              </a:rPr>
              <a:t>Очень часто на этот вопрос отвечают: «не знаю», «все курят и я», «за компанию». Мода на курение среди юношей связана со стремление копировать поступки взрослых. У многих дома курят родители и ребята начинают подражать им.</a:t>
            </a:r>
          </a:p>
          <a:p>
            <a:pPr algn="just">
              <a:spcBef>
                <a:spcPts val="0"/>
              </a:spcBef>
            </a:pPr>
            <a:r>
              <a:rPr lang="ru-RU" dirty="0" smtClean="0">
                <a:latin typeface="Arial Black" pitchFamily="34" charset="0"/>
              </a:rPr>
              <a:t>У девушек курение связано с кокетством, стремлением нравиться парням. Некоторым это кажется красивым, модным, привлекательным.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4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Почему люди курят?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24944"/>
            <a:ext cx="2952329" cy="3118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501008"/>
            <a:ext cx="2664296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861048"/>
            <a:ext cx="2592288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712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252022" cy="7521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    </a:t>
            </a:r>
            <a:r>
              <a:rPr lang="ru-RU" b="1" dirty="0" smtClean="0"/>
              <a:t>Курение вредит вашему здоровью!</a:t>
            </a:r>
            <a:endParaRPr lang="ru-RU" b="1" dirty="0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65138" y="1747837"/>
            <a:ext cx="8229600" cy="45307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mtClean="0"/>
              <a:t>                      </a:t>
            </a: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65138" y="1484784"/>
            <a:ext cx="8229600" cy="4675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7973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7680960" cy="720080"/>
          </a:xfrm>
        </p:spPr>
        <p:txBody>
          <a:bodyPr>
            <a:normAutofit/>
          </a:bodyPr>
          <a:lstStyle/>
          <a:p>
            <a:r>
              <a:rPr lang="ru-RU" b="1" dirty="0" smtClean="0"/>
              <a:t>Последствия курения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79512" y="1019146"/>
            <a:ext cx="4435598" cy="5760640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 Black" pitchFamily="34" charset="0"/>
              </a:rPr>
              <a:t>Больные зубы, с некрасивым желтым налетом; специфический запах изо рта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 Black" pitchFamily="34" charset="0"/>
              </a:rPr>
              <a:t>«Кашель курильщика», который сопровождается постоянными бронхитами, отхаркиванием мокроты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 Black" pitchFamily="34" charset="0"/>
              </a:rPr>
              <a:t>Раздражение голосовых связок, которое сказывается на тембре голоса; он теряет звучность, чистоту, особенно заметно у девушек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 Black" pitchFamily="34" charset="0"/>
              </a:rPr>
              <a:t>Тусклый цвет лица, ломкие волосы, пожелтевшие пальцы, одышка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 Black" pitchFamily="34" charset="0"/>
              </a:rPr>
              <a:t>Риск заболеть раком легких, </a:t>
            </a:r>
            <a:r>
              <a:rPr lang="ru-RU" dirty="0">
                <a:latin typeface="Arial Black" pitchFamily="34" charset="0"/>
              </a:rPr>
              <a:t>п</a:t>
            </a:r>
            <a:r>
              <a:rPr lang="ru-RU" dirty="0" smtClean="0">
                <a:latin typeface="Arial Black" pitchFamily="34" charset="0"/>
              </a:rPr>
              <a:t>олучить инсульт или инфаркт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 Black" pitchFamily="34" charset="0"/>
              </a:rPr>
              <a:t>Гипертония, стенокардия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 Black" pitchFamily="34" charset="0"/>
              </a:rPr>
              <a:t>Половое бессилие у мужчин, бесплодие у женщин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 Black" pitchFamily="34" charset="0"/>
              </a:rPr>
              <a:t>Преждевременное старение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 Black" pitchFamily="34" charset="0"/>
              </a:rPr>
              <a:t>Риск рождения больных или умственно отсталых детей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4509120"/>
            <a:ext cx="3960440" cy="23042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916832"/>
            <a:ext cx="2555776" cy="2938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005" y="116632"/>
            <a:ext cx="3613123" cy="20162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16" y="1628800"/>
            <a:ext cx="2690122" cy="29523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7319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471</TotalTime>
  <Words>1230</Words>
  <Application>Microsoft Office PowerPoint</Application>
  <PresentationFormat>Экран (4:3)</PresentationFormat>
  <Paragraphs>101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Mylar</vt:lpstr>
      <vt:lpstr>     Пагубная привычка</vt:lpstr>
      <vt:lpstr>  Введение : все острее на повестке дня стоит проблема подросткового курения. Врачи считают, что если человечеству не удастся остановить распространение табака среди молодежи, то в конечном счете, курение юных приведет к «санитарной  катастрофе 3-го тысячелетия».</vt:lpstr>
      <vt:lpstr>Презентация PowerPoint</vt:lpstr>
      <vt:lpstr>История</vt:lpstr>
      <vt:lpstr>Презентация PowerPoint</vt:lpstr>
      <vt:lpstr>  В России при царе Михаиле Федоровиче уличенных в курении в первый раз наказывали ударами плетью, а после отрезали уши и нос. При царствовании Алексея Михайловича борьба с курением еще более усилилась . Торговцев табаком повелевалось «пороть, резать носы, ссылать в дальние города». При Петре I же табак и курение были разрешены, а императрица Екатерина II сделала табак традиционной сельскохозяйственной культурой.  В середине прошлого века курение начало стремительно распространяться по миру, хотя в начале курили только мужчины; до 80-х годов 19 века для женщин курение считалось неприличным во всех странах.  К середине 20 века число курящих женщин стало догонять число курящих мужчин, а в некоторых странах разница по половому признаку и совсем исчезла.</vt:lpstr>
      <vt:lpstr>Почему люди курят?</vt:lpstr>
      <vt:lpstr>     Курение вредит вашему здоровью!</vt:lpstr>
      <vt:lpstr>Последствия курения</vt:lpstr>
      <vt:lpstr>Влияние на кровеносную систему</vt:lpstr>
      <vt:lpstr>Влияние на работу щитовидной железы</vt:lpstr>
      <vt:lpstr>Влияние на органы дыхания </vt:lpstr>
      <vt:lpstr>Презентация PowerPoint</vt:lpstr>
      <vt:lpstr>Влияние на органы пищеварения</vt:lpstr>
      <vt:lpstr>Влияние на нервную систему</vt:lpstr>
      <vt:lpstr>Сделай правильный выбор</vt:lpstr>
      <vt:lpstr>Информация для размышления</vt:lpstr>
      <vt:lpstr>Презентация PowerPoint</vt:lpstr>
      <vt:lpstr>Если вы бросили курить: 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по теме: О вреде курения</dc:title>
  <dc:creator>влад</dc:creator>
  <cp:lastModifiedBy>Larisa</cp:lastModifiedBy>
  <cp:revision>47</cp:revision>
  <dcterms:created xsi:type="dcterms:W3CDTF">2014-06-09T17:10:25Z</dcterms:created>
  <dcterms:modified xsi:type="dcterms:W3CDTF">2021-11-23T11:11:24Z</dcterms:modified>
</cp:coreProperties>
</file>