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y="6858000" cx="12192000"/>
  <p:notesSz cx="6858000" cy="9144000"/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2" Type="http://schemas.openxmlformats.org/officeDocument/2006/relationships/slide" Target="slides/slide9.xml"/><Relationship Id="rId9" Type="http://schemas.openxmlformats.org/officeDocument/2006/relationships/slide" Target="slides/slide6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4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81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4592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627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4646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67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185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0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0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13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1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15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86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4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dirty="0"/>
              <a:t>Цветочная клумба - на радость всем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b="1" dirty="0">
                <a:highlight>
                  <a:srgbClr val="FFFF00"/>
                </a:highlight>
              </a:rPr>
              <a:t>Проект учащихся 1 "а" класса </a:t>
            </a:r>
          </a:p>
          <a:p>
            <a:r>
              <a:rPr lang="ru-RU" sz="2800" b="1" dirty="0">
                <a:highlight>
                  <a:srgbClr val="FFFF00"/>
                </a:highlight>
              </a:rPr>
              <a:t>МОКУ С(К)ОШ-И № 34</a:t>
            </a: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C5E7EB-6482-441B-8220-6E221242C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ЦЕЛЬ: благоустройство территории школы-интерната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E638F4-A816-4AD2-949B-BA1ABD009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accent2"/>
                </a:solidFill>
              </a:rPr>
              <a:t>ЗАДАЧИ:</a:t>
            </a:r>
          </a:p>
          <a:p>
            <a:r>
              <a:rPr lang="ru-RU" sz="3200" dirty="0">
                <a:solidFill>
                  <a:schemeClr val="accent2"/>
                </a:solidFill>
              </a:rPr>
              <a:t>Принять участие в комплексном благоустройстве территории школы-интерната</a:t>
            </a:r>
          </a:p>
          <a:p>
            <a:r>
              <a:rPr lang="ru-RU" sz="3200" dirty="0">
                <a:solidFill>
                  <a:schemeClr val="accent2"/>
                </a:solidFill>
              </a:rPr>
              <a:t>Эстетическое оформление территории</a:t>
            </a:r>
          </a:p>
          <a:p>
            <a:r>
              <a:rPr lang="ru-RU" sz="3200" dirty="0">
                <a:solidFill>
                  <a:schemeClr val="accent2"/>
                </a:solidFill>
              </a:rPr>
              <a:t>Повышение экологической культуры учащихся</a:t>
            </a:r>
          </a:p>
          <a:p>
            <a:r>
              <a:rPr lang="ru-RU" sz="3200" dirty="0">
                <a:solidFill>
                  <a:schemeClr val="accent2"/>
                </a:solidFill>
              </a:rPr>
              <a:t>Пропаганда ЗОЖ</a:t>
            </a:r>
          </a:p>
          <a:p>
            <a:endParaRPr lang="ru-RU" sz="3200" dirty="0">
              <a:solidFill>
                <a:schemeClr val="accent2"/>
              </a:solidFill>
            </a:endParaRPr>
          </a:p>
          <a:p>
            <a:endParaRPr lang="ru-RU" sz="3200" dirty="0">
              <a:solidFill>
                <a:srgbClr val="54A02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01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9E87E1-5ED5-433E-B93B-EA65DAED6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13565"/>
            <a:ext cx="8596668" cy="562779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2800" dirty="0">
                <a:solidFill>
                  <a:schemeClr val="accent2"/>
                </a:solidFill>
              </a:rPr>
              <a:t>Активизация познавательной и творческой деятельности</a:t>
            </a:r>
          </a:p>
          <a:p>
            <a:r>
              <a:rPr lang="ru-RU" sz="2800" dirty="0">
                <a:solidFill>
                  <a:schemeClr val="accent2"/>
                </a:solidFill>
              </a:rPr>
              <a:t>Приучение к труду и формирование гражданской ответственности за экологическую обстановку</a:t>
            </a:r>
          </a:p>
          <a:p>
            <a:r>
              <a:rPr lang="ru-RU" sz="2800" dirty="0">
                <a:solidFill>
                  <a:schemeClr val="accent2"/>
                </a:solidFill>
                <a:ea typeface="+mn-lt"/>
                <a:cs typeface="+mn-lt"/>
              </a:rPr>
              <a:t>Создать дизайн клумб, цветников</a:t>
            </a:r>
          </a:p>
          <a:p>
            <a:r>
              <a:rPr lang="ru-RU" sz="2800" dirty="0">
                <a:solidFill>
                  <a:schemeClr val="accent2"/>
                </a:solidFill>
              </a:rPr>
              <a:t>Изучить литературу по цветоводству и выбрать цветы для саженцев</a:t>
            </a:r>
          </a:p>
          <a:p>
            <a:r>
              <a:rPr lang="ru-RU" sz="2800" dirty="0">
                <a:solidFill>
                  <a:schemeClr val="accent2"/>
                </a:solidFill>
              </a:rPr>
              <a:t>Воспитать желание создавать красоту своими руками</a:t>
            </a:r>
          </a:p>
          <a:p>
            <a:endParaRPr lang="ru-RU" dirty="0">
              <a:solidFill>
                <a:schemeClr val="accent2"/>
              </a:solidFill>
            </a:endParaRPr>
          </a:p>
          <a:p>
            <a:endParaRPr lang="ru-RU" dirty="0">
              <a:solidFill>
                <a:schemeClr val="accent2"/>
              </a:solidFill>
            </a:endParaRPr>
          </a:p>
          <a:p>
            <a:endParaRPr lang="ru-RU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48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D40DDA-E210-4D31-ACEA-C30786699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ru-RU">
                <a:ea typeface="+mj-lt"/>
                <a:cs typeface="+mj-lt"/>
              </a:rPr>
              <a:t>1. Бархатцы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9DFDBD-62D9-4536-BCF7-1EBDC02A2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79029"/>
            <a:ext cx="5533082" cy="596233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endParaRPr lang="ru-RU" sz="140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Как сажать:</a:t>
            </a:r>
            <a:r>
              <a:rPr lang="ru-RU" sz="2000" dirty="0">
                <a:ea typeface="+mn-lt"/>
                <a:cs typeface="+mn-lt"/>
              </a:rPr>
              <a:t> семенами или рассадой.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Когда сажать: </a:t>
            </a:r>
            <a:r>
              <a:rPr lang="ru-RU" sz="2000" dirty="0">
                <a:ea typeface="+mn-lt"/>
                <a:cs typeface="+mn-lt"/>
              </a:rPr>
              <a:t>семенами — во второй половине мая;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000" dirty="0">
                <a:ea typeface="+mn-lt"/>
                <a:cs typeface="+mn-lt"/>
              </a:rPr>
              <a:t> рассадой — в конце мая или начале июня.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Где сажать: </a:t>
            </a:r>
            <a:r>
              <a:rPr lang="ru-RU" sz="2000" dirty="0">
                <a:ea typeface="+mn-lt"/>
                <a:cs typeface="+mn-lt"/>
              </a:rPr>
              <a:t>в солнечном месте.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Как долго цветут: </a:t>
            </a:r>
            <a:r>
              <a:rPr lang="ru-RU" sz="2000" dirty="0">
                <a:ea typeface="+mn-lt"/>
                <a:cs typeface="+mn-lt"/>
              </a:rPr>
              <a:t>с июня (при посадке рассадой) или июля (при посадке семенами) до первых заморозков.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dirty="0">
                <a:ea typeface="+mn-lt"/>
                <a:cs typeface="+mn-lt"/>
              </a:rPr>
              <a:t>Очень часто из этих невысоких кустообразных цветов делают живой бордюр. Их высаживают и на овощных грядках, поскольку аромат бархатцев отпугивает садовых вредителей.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dirty="0">
                <a:ea typeface="+mn-lt"/>
                <a:cs typeface="+mn-lt"/>
              </a:rPr>
              <a:t>В период роста бархатцы нужно поливать раз в день, затем достаточно нескольких раз в неделю. Кроме того, следует раз в неделю рыхлить верхний слой земли и периодически срезать увядшие цветы.</a:t>
            </a:r>
            <a:endParaRPr lang="ru-RU" sz="2000" dirty="0"/>
          </a:p>
          <a:p>
            <a:pPr>
              <a:lnSpc>
                <a:spcPct val="90000"/>
              </a:lnSpc>
            </a:pPr>
            <a:endParaRPr lang="ru-RU" sz="1400"/>
          </a:p>
        </p:txBody>
      </p:sp>
      <p:pic>
        <p:nvPicPr>
          <p:cNvPr id="4" name="Рисунок 4" descr="Изображение выглядит как растение, цветок, бархатец, календула&#10;&#10;Автоматически созданное описание">
            <a:extLst>
              <a:ext uri="{FF2B5EF4-FFF2-40B4-BE49-F238E27FC236}">
                <a16:creationId xmlns:a16="http://schemas.microsoft.com/office/drawing/2014/main" id="{347FC9BB-3F7A-458E-8F39-747A381BC5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38" r="26297" b="-2"/>
          <a:stretch/>
        </p:blipFill>
        <p:spPr>
          <a:xfrm>
            <a:off x="203408" y="1573892"/>
            <a:ext cx="3618523" cy="445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699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062838-9F71-4842-BBA6-C0C68DFFD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ru-RU" dirty="0">
                <a:ea typeface="+mj-lt"/>
                <a:cs typeface="+mj-lt"/>
              </a:rPr>
              <a:t>2. Петуния</a:t>
            </a:r>
            <a:endParaRPr lang="ru-RU">
              <a:ea typeface="+mj-lt"/>
              <a:cs typeface="+mj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5E7D9F-6B6F-4CD6-84FC-2E241AA6C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515785"/>
            <a:ext cx="5421570" cy="552557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endParaRPr lang="ru-RU" sz="150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Как сажать: </a:t>
            </a:r>
            <a:r>
              <a:rPr lang="ru-RU" sz="2000" dirty="0">
                <a:ea typeface="+mn-lt"/>
                <a:cs typeface="+mn-lt"/>
              </a:rPr>
              <a:t>рассадой.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Когда сажать: </a:t>
            </a:r>
            <a:r>
              <a:rPr lang="ru-RU" sz="2000" dirty="0">
                <a:ea typeface="+mn-lt"/>
                <a:cs typeface="+mn-lt"/>
              </a:rPr>
              <a:t>в конце мая или начале июня.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Где сажать: </a:t>
            </a:r>
            <a:r>
              <a:rPr lang="ru-RU" sz="2000" dirty="0">
                <a:ea typeface="+mn-lt"/>
                <a:cs typeface="+mn-lt"/>
              </a:rPr>
              <a:t>в солнечном безветренном месте.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Как долго цветут:</a:t>
            </a:r>
            <a:r>
              <a:rPr lang="ru-RU" sz="2000" dirty="0">
                <a:ea typeface="+mn-lt"/>
                <a:cs typeface="+mn-lt"/>
              </a:rPr>
              <a:t> с июня до первых заморозков.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dirty="0">
                <a:ea typeface="+mn-lt"/>
                <a:cs typeface="+mn-lt"/>
              </a:rPr>
              <a:t>Петуния полюбилась многим садоводам за изобилие потрясающих оттенков. Кроме того, она довольно устойчива к болезням и вредителям.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dirty="0">
                <a:ea typeface="+mn-lt"/>
                <a:cs typeface="+mn-lt"/>
              </a:rPr>
              <a:t>Чтобы не повредить петунию, поливают её под корень. После пересадки делают это через день, затем — по мере высыхания почвы. Плюс растение нужно периодически пропалывать и убирать с него увядшие соцветия.</a:t>
            </a:r>
            <a:endParaRPr lang="ru-RU" sz="2000" dirty="0"/>
          </a:p>
          <a:p>
            <a:pPr>
              <a:lnSpc>
                <a:spcPct val="90000"/>
              </a:lnSpc>
            </a:pPr>
            <a:endParaRPr lang="ru-RU" sz="2000" dirty="0"/>
          </a:p>
        </p:txBody>
      </p:sp>
      <p:pic>
        <p:nvPicPr>
          <p:cNvPr id="4" name="Рисунок 4" descr="Изображение выглядит как растение, цветок, петуния, внешний&#10;&#10;Автоматически созданное описание">
            <a:extLst>
              <a:ext uri="{FF2B5EF4-FFF2-40B4-BE49-F238E27FC236}">
                <a16:creationId xmlns:a16="http://schemas.microsoft.com/office/drawing/2014/main" id="{3053B986-EB3F-43A8-8136-DFEF13A0E8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18" r="30687" b="-3"/>
          <a:stretch/>
        </p:blipFill>
        <p:spPr>
          <a:xfrm>
            <a:off x="138359" y="1490258"/>
            <a:ext cx="3683572" cy="454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76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235B4D-40F4-4BF4-B5E2-3201DF3D7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ru-RU" dirty="0">
                <a:ea typeface="+mj-lt"/>
                <a:cs typeface="+mj-lt"/>
              </a:rPr>
              <a:t>3. Настурция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BC3873-6D98-4290-A6DB-8B202D928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483" y="534370"/>
            <a:ext cx="5731809" cy="550699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endParaRPr lang="ru-RU" sz="100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Как сажать: </a:t>
            </a:r>
            <a:r>
              <a:rPr lang="ru-RU" sz="2000" dirty="0">
                <a:ea typeface="+mn-lt"/>
                <a:cs typeface="+mn-lt"/>
              </a:rPr>
              <a:t>семенами или рассадой.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Когда сажать: </a:t>
            </a:r>
            <a:r>
              <a:rPr lang="ru-RU" sz="2000" dirty="0">
                <a:ea typeface="+mn-lt"/>
                <a:cs typeface="+mn-lt"/>
              </a:rPr>
              <a:t>семенами — во второй половине мая; рассадой — в начале июня.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Где сажать: </a:t>
            </a:r>
            <a:r>
              <a:rPr lang="ru-RU" sz="2000" dirty="0">
                <a:ea typeface="+mn-lt"/>
                <a:cs typeface="+mn-lt"/>
              </a:rPr>
              <a:t>в солнечном безветренном месте.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Как долго цветут:</a:t>
            </a:r>
            <a:r>
              <a:rPr lang="ru-RU" sz="2000" dirty="0">
                <a:ea typeface="+mn-lt"/>
                <a:cs typeface="+mn-lt"/>
              </a:rPr>
              <a:t> с июня (при посадке рассадой) или июля (при посадке семенами) до конца лета.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dirty="0">
                <a:ea typeface="+mn-lt"/>
                <a:cs typeface="+mn-lt"/>
              </a:rPr>
              <a:t>Перед посевом семена лучше замочить в горячей воде на сутки, чтобы они проросли быстрее. А вот цветущее растение не любит слишком много влаги. Пока настурция растёт, её нужно поливать раз в 1–2 дня, а в период цветения — только при пересыхании почвы.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dirty="0">
                <a:ea typeface="+mn-lt"/>
                <a:cs typeface="+mn-lt"/>
              </a:rPr>
              <a:t>Ещё придётся иногда избавлять растение от сорняков, убирать с него увядшие цветы и рыхлить верхний слой земли.</a:t>
            </a:r>
            <a:endParaRPr lang="ru-RU" sz="2000" dirty="0"/>
          </a:p>
          <a:p>
            <a:pPr>
              <a:lnSpc>
                <a:spcPct val="90000"/>
              </a:lnSpc>
            </a:pPr>
            <a:endParaRPr lang="ru-RU" sz="2000" dirty="0"/>
          </a:p>
        </p:txBody>
      </p:sp>
      <p:pic>
        <p:nvPicPr>
          <p:cNvPr id="4" name="Рисунок 4" descr="Изображение выглядит как цветок, растение, красный, мак&#10;&#10;Автоматически созданное описание">
            <a:extLst>
              <a:ext uri="{FF2B5EF4-FFF2-40B4-BE49-F238E27FC236}">
                <a16:creationId xmlns:a16="http://schemas.microsoft.com/office/drawing/2014/main" id="{E4CAE8C4-AB70-4187-B801-D4366C5DB0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04" r="-2" b="-2"/>
          <a:stretch/>
        </p:blipFill>
        <p:spPr>
          <a:xfrm>
            <a:off x="138358" y="1434502"/>
            <a:ext cx="5423429" cy="388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143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31AF9D-D436-43E0-A22B-C65832DD5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ru-RU" dirty="0">
                <a:ea typeface="+mj-lt"/>
                <a:cs typeface="+mj-lt"/>
              </a:rPr>
              <a:t>4.Астра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9F06CA-3F0C-4657-B710-BCF867500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7" y="608711"/>
            <a:ext cx="4783957" cy="544194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endParaRPr lang="ru-RU" sz="110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Как сажать: </a:t>
            </a:r>
            <a:r>
              <a:rPr lang="ru-RU" sz="2000" dirty="0">
                <a:ea typeface="+mn-lt"/>
                <a:cs typeface="+mn-lt"/>
              </a:rPr>
              <a:t>семенами или рассадой.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Когда сажать: </a:t>
            </a:r>
            <a:r>
              <a:rPr lang="ru-RU" sz="2000" dirty="0">
                <a:ea typeface="+mn-lt"/>
                <a:cs typeface="+mn-lt"/>
              </a:rPr>
              <a:t>рассадой — во второй половине мая; семенами — в октябре — ноябре или в конце апреля — начале мая.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Где сажать: </a:t>
            </a:r>
            <a:r>
              <a:rPr lang="ru-RU" sz="2000" dirty="0">
                <a:ea typeface="+mn-lt"/>
                <a:cs typeface="+mn-lt"/>
              </a:rPr>
              <a:t>в солнечном месте или в полутени.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b="1" dirty="0">
                <a:ea typeface="+mn-lt"/>
                <a:cs typeface="+mn-lt"/>
              </a:rPr>
              <a:t>Как долго цветут: </a:t>
            </a:r>
            <a:r>
              <a:rPr lang="ru-RU" sz="2000" dirty="0">
                <a:ea typeface="+mn-lt"/>
                <a:cs typeface="+mn-lt"/>
              </a:rPr>
              <a:t>с июля по октябрь.</a:t>
            </a:r>
            <a:endParaRPr lang="ru-RU" sz="2000" dirty="0"/>
          </a:p>
          <a:p>
            <a:pPr>
              <a:lnSpc>
                <a:spcPct val="90000"/>
              </a:lnSpc>
            </a:pPr>
            <a:r>
              <a:rPr lang="ru-RU" sz="2000" dirty="0">
                <a:ea typeface="+mn-lt"/>
                <a:cs typeface="+mn-lt"/>
              </a:rPr>
              <a:t>Однолетние астры отлично подходят для создания букетов, поскольку в срезанном виде долго сохраняют красивый внешний вид. Цветы нужно поливать несколько раз в неделю, периодически пропалывать и рыхлить верхний слой почвы.</a:t>
            </a:r>
            <a:endParaRPr lang="ru-RU" sz="2000" dirty="0"/>
          </a:p>
          <a:p>
            <a:pPr>
              <a:lnSpc>
                <a:spcPct val="90000"/>
              </a:lnSpc>
            </a:pPr>
            <a:endParaRPr lang="ru-RU" sz="1100"/>
          </a:p>
        </p:txBody>
      </p:sp>
      <p:pic>
        <p:nvPicPr>
          <p:cNvPr id="4" name="Рисунок 4" descr="Изображение выглядит как растение, цветок&#10;&#10;Автоматически созданное описание">
            <a:extLst>
              <a:ext uri="{FF2B5EF4-FFF2-40B4-BE49-F238E27FC236}">
                <a16:creationId xmlns:a16="http://schemas.microsoft.com/office/drawing/2014/main" id="{1C0959D1-26E8-4CC4-A5D7-CF98F935A3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53" r="499" b="1"/>
          <a:stretch/>
        </p:blipFill>
        <p:spPr>
          <a:xfrm>
            <a:off x="677334" y="2159331"/>
            <a:ext cx="5423429" cy="388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969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EE5BE6-884D-4C5E-B5A6-B49985E4B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ДИЗАЙНЫ КЛУМБЫ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5D9444-2184-4CCE-A073-48A573788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070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DA873-7CC7-4307-98B5-1342DFFB0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6264"/>
          </a:xfrm>
        </p:spPr>
        <p:txBody>
          <a:bodyPr/>
          <a:lstStyle/>
          <a:p>
            <a:pPr algn="ctr"/>
            <a:r>
              <a:rPr lang="ru-RU" dirty="0"/>
              <a:t>ВЫВОДЫ: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055D04-F0AE-43C9-9C35-4756469EC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4248"/>
            <a:ext cx="8596668" cy="471711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chemeClr val="accent2"/>
                </a:solidFill>
                <a:ea typeface="+mn-lt"/>
                <a:cs typeface="+mn-lt"/>
              </a:rPr>
              <a:t>Благоустройство территории школы – дело занятное, интересное и благородное. К тому же, объединённые одной идеей, мы сплачиваемся как коллектив. Происходит сплочение и наших родителей между собой и с нами, детьми. Создание цветочной клумбы – не только необходимость украсить школьный участок, но и инициатива, творчество, фантазия, воображение. Творение прекрасного – замечательная идея! </a:t>
            </a:r>
            <a:endParaRPr lang="ru-RU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836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