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27"/>
  </p:notesMasterIdLst>
  <p:sldIdLst>
    <p:sldId id="281" r:id="rId7"/>
    <p:sldId id="272" r:id="rId8"/>
    <p:sldId id="256" r:id="rId9"/>
    <p:sldId id="257" r:id="rId10"/>
    <p:sldId id="269" r:id="rId11"/>
    <p:sldId id="275" r:id="rId12"/>
    <p:sldId id="279" r:id="rId13"/>
    <p:sldId id="277" r:id="rId14"/>
    <p:sldId id="278" r:id="rId15"/>
    <p:sldId id="258" r:id="rId16"/>
    <p:sldId id="261" r:id="rId17"/>
    <p:sldId id="270" r:id="rId18"/>
    <p:sldId id="264" r:id="rId19"/>
    <p:sldId id="265" r:id="rId20"/>
    <p:sldId id="271" r:id="rId21"/>
    <p:sldId id="266" r:id="rId22"/>
    <p:sldId id="268" r:id="rId23"/>
    <p:sldId id="267" r:id="rId24"/>
    <p:sldId id="26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F338-A65D-4D69-91B9-C1E00A4C0332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F1EA-03E2-4B14-BF39-84D1D8018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BF1EA-03E2-4B14-BF39-84D1D80183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7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4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2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2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5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9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2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11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7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45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8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50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75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82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9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8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83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0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08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56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63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1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4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85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37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42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78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62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71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2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4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7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77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72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02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03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99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11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88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46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1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24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79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2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2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3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8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E42197-FBA4-4E13-AC16-EB926292C0DD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617E82-C2E6-400A-ADC7-FA2B9877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7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707B-4FCD-403B-A01F-9A09DEEF6D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CF9B-8BE0-42EA-B85F-3789D187C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Дискуссия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 справедливости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42" y="5301208"/>
            <a:ext cx="8686800" cy="781547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 воспитатель ОБОУ «Школа-интернат №2 г. Курска»</a:t>
            </a:r>
          </a:p>
          <a:p>
            <a:pPr algn="r"/>
            <a:r>
              <a:rPr lang="ru-RU" sz="2000" dirty="0" err="1" smtClean="0"/>
              <a:t>Мелешенко</a:t>
            </a:r>
            <a:r>
              <a:rPr lang="ru-RU" sz="2000" dirty="0" smtClean="0"/>
              <a:t> Валентина Ивановна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5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4572000" cy="7200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</a:rPr>
              <a:t>Почему?</a:t>
            </a:r>
            <a:endParaRPr lang="ru-RU" sz="5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203848" y="0"/>
            <a:ext cx="5940152" cy="234888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Фемиду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–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богиню правосудия иногда изображают с повязкой на глазах, как символ беспристрастия, с мечом и весами в руках.</a:t>
            </a:r>
            <a:endParaRPr lang="ru-RU" sz="2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987824" y="2204864"/>
            <a:ext cx="6156176" cy="4653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Весы – древний символ меры и справедливости. На весах правосудия взвешиваются добро и зло, поступки совершенные людьми при жизни. Посмертная судьба людей зависела от того, какая чаша перевесит. Меч в руках Фемиды – символ возмездия. Он обоюдоострый, поскольку закон не только карает, но и предупреждает.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8083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50825" y="188640"/>
            <a:ext cx="8893175" cy="582453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 Narrow" pitchFamily="34" charset="0"/>
              </a:rPr>
              <a:t/>
            </a:r>
            <a:br>
              <a:rPr lang="ru-RU" sz="4900" b="1" dirty="0" smtClean="0">
                <a:latin typeface="Arial Narrow" pitchFamily="34" charset="0"/>
              </a:rPr>
            </a:br>
            <a:r>
              <a:rPr lang="ru-RU" sz="4900" b="1" dirty="0" smtClean="0">
                <a:solidFill>
                  <a:srgbClr val="00B050"/>
                </a:solidFill>
                <a:latin typeface="Arial Narrow" pitchFamily="34" charset="0"/>
              </a:rPr>
              <a:t>Справедливость</a:t>
            </a:r>
            <a:r>
              <a:rPr lang="ru-RU" sz="4000" b="1" dirty="0" smtClean="0">
                <a:solidFill>
                  <a:srgbClr val="00B050"/>
                </a:solidFill>
                <a:latin typeface="Arial Narrow" pitchFamily="34" charset="0"/>
              </a:rPr>
              <a:t> – это моральное правило, регулирующее отношения между людьми при распределении благ, наград и наказаний, доходов и т.п. </a:t>
            </a:r>
            <a:br>
              <a:rPr lang="ru-RU" sz="4000" b="1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 Narrow" pitchFamily="34" charset="0"/>
              </a:rPr>
              <a:t>Аристотель называл справедливость совершенной добродетелью.</a:t>
            </a:r>
            <a:r>
              <a:rPr lang="ru-RU" dirty="0" smtClean="0">
                <a:solidFill>
                  <a:srgbClr val="00B0F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Narrow" pitchFamily="34" charset="0"/>
              </a:rPr>
            </a:b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7686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Пословицы </a:t>
            </a: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справедливости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Справедливый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человек, словно памятник: отовсюду виден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 люди были справедливы, судьи бы ушли на отдых. (Арабская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endParaRPr lang="ru-RU" sz="36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 Божественная справедливость.</a:t>
            </a:r>
            <a:endParaRPr lang="ru-RU" sz="4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4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9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5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Переконструируйте предложения так, чтобы получились правила справедливости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 избегай в своих действиях зла и унижения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2. Смейся над недостатками других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3. Не признавай правоту других людей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4. Не сомневайся в собственной безусловной правоте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5. Не стремись найти решение, которое могло бы устроить всех.</a:t>
            </a:r>
          </a:p>
        </p:txBody>
      </p:sp>
    </p:spTree>
    <p:extLst>
      <p:ext uri="{BB962C8B-B14F-4D97-AF65-F5344CB8AC3E}">
        <p14:creationId xmlns:p14="http://schemas.microsoft.com/office/powerpoint/2010/main" val="26476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776864" cy="375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7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справедливости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ctr">
              <a:lnSpc>
                <a:spcPts val="147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70"/>
              </a:lnSpc>
              <a:spcAft>
                <a:spcPts val="0"/>
              </a:spcAft>
            </a:pPr>
            <a:endParaRPr lang="ru-RU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-Живите по правде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-Живите по закону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-Живите по совести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Живите во благо людей!</a:t>
            </a:r>
          </a:p>
        </p:txBody>
      </p:sp>
    </p:spTree>
    <p:extLst>
      <p:ext uri="{BB962C8B-B14F-4D97-AF65-F5344CB8AC3E}">
        <p14:creationId xmlns:p14="http://schemas.microsoft.com/office/powerpoint/2010/main" val="4329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r"/>
            <a:r>
              <a:rPr lang="ru-RU" sz="6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«Относись </a:t>
            </a:r>
            <a:r>
              <a:rPr lang="ru-RU" sz="6000" dirty="0">
                <a:solidFill>
                  <a:srgbClr val="FF0000"/>
                </a:solidFill>
                <a:latin typeface="Times New Roman"/>
                <a:ea typeface="Times New Roman"/>
              </a:rPr>
              <a:t>к людям так, как хочешь, чтобы они относились к тебе</a:t>
            </a:r>
            <a:r>
              <a:rPr lang="ru-RU" sz="6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.»       </a:t>
            </a:r>
            <a:r>
              <a:rPr lang="ru-RU" sz="6000" dirty="0">
                <a:solidFill>
                  <a:srgbClr val="FF0000"/>
                </a:solidFill>
                <a:latin typeface="Times New Roman"/>
                <a:ea typeface="Times New Roman"/>
              </a:rPr>
              <a:t>Э. Кант.</a:t>
            </a:r>
            <a:r>
              <a:rPr lang="ru-RU" sz="6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9/1/2/9121fb15637cf96971aae630bf7c4ec5f680175c/klassnyi-chas-kak-ia-ponimaiu-spraviedlivost_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3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9/1/2/9121fb15637cf96971aae630bf7c4ec5f680175c/klassnyi-chas-kak-ia-ponimaiu-spraviedlivost_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7150"/>
            <a:ext cx="63627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9/1/2/9121fb15637cf96971aae630bf7c4ec5f680175c/klassnyi-chas-kak-ia-ponimaiu-spraviedlivost_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1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8458200" cy="2735263"/>
          </a:xfrm>
        </p:spPr>
        <p:txBody>
          <a:bodyPr>
            <a:normAutofit/>
          </a:bodyPr>
          <a:lstStyle/>
          <a:p>
            <a:pPr algn="ctr"/>
            <a:r>
              <a:rPr lang="ru-RU" sz="7300" b="1" dirty="0" smtClean="0">
                <a:solidFill>
                  <a:srgbClr val="FF0000"/>
                </a:solidFill>
                <a:latin typeface="Arial Narrow" pitchFamily="34" charset="0"/>
              </a:rPr>
              <a:t>Удачи вам!</a:t>
            </a: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5800" y="333375"/>
            <a:ext cx="8458200" cy="1871663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А вам, ребята, остаётся только сделать правильный выбор, для того, чтобы не было стыдно за свои дела и поступки перед собой и перед окружающими вас людьми.</a:t>
            </a:r>
            <a:endParaRPr lang="ru-RU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3356992"/>
            <a:ext cx="54181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6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237626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Admin\Рабочий стол\d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212423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Admin\Рабочий стол\3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87220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Admin\Рабочий стол\2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7" y="3284984"/>
            <a:ext cx="191184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Admin\Рабочий стол\5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98" y="4005064"/>
            <a:ext cx="1852421" cy="182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Admin\Рабочий стол\r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173425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6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Bookman Old Style" pitchFamily="18" charset="0"/>
              </a:rPr>
              <a:t>Расскажи об этом другим!</a:t>
            </a:r>
          </a:p>
          <a:p>
            <a:pPr algn="ctr"/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C:\Users\Екатерина\Desktop\Новый учебный год\Socil justice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4893167" cy="288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6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8256" y="1412776"/>
            <a:ext cx="8925744" cy="194421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Справедливость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8458200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1412776"/>
            <a:ext cx="9144000" cy="5112568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/>
            </a:r>
            <a:br>
              <a:rPr lang="ru-RU" sz="33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</a:br>
            <a:r>
              <a:rPr lang="ru-RU" sz="3300" b="1" dirty="0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Если сила соединится со справедливостью, то, что может быть сильнее этого союза?           </a:t>
            </a:r>
            <a:br>
              <a:rPr lang="ru-RU" sz="3300" b="1" dirty="0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</a:br>
            <a:r>
              <a:rPr lang="ru-RU" sz="3300" b="1" dirty="0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                                                                     </a:t>
            </a:r>
            <a:r>
              <a:rPr lang="ru-RU" sz="3300" b="1" i="1" dirty="0" smtClean="0">
                <a:solidFill>
                  <a:srgbClr val="C00000"/>
                </a:solidFill>
                <a:latin typeface="Arial Narrow" pitchFamily="34" charset="0"/>
              </a:rPr>
              <a:t>(Эсхил)</a:t>
            </a:r>
            <a:r>
              <a:rPr lang="ru-RU" sz="3300" dirty="0" smtClean="0">
                <a:solidFill>
                  <a:srgbClr val="C00000"/>
                </a:solidFill>
              </a:rPr>
              <a:t/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/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>
                <a:solidFill>
                  <a:srgbClr val="00B0F0"/>
                </a:solidFill>
              </a:rPr>
              <a:t>Быть добрым очень легко, быть справедливым – вот что трудно  </a:t>
            </a:r>
            <a:br>
              <a:rPr lang="ru-RU" sz="3300" dirty="0" smtClean="0">
                <a:solidFill>
                  <a:srgbClr val="00B0F0"/>
                </a:solidFill>
              </a:rPr>
            </a:br>
            <a:r>
              <a:rPr lang="ru-RU" sz="3300" dirty="0" smtClean="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ru-RU" sz="3300" i="1" dirty="0" smtClean="0">
                <a:solidFill>
                  <a:srgbClr val="00B0F0"/>
                </a:solidFill>
              </a:rPr>
              <a:t>(В.Гюго).</a:t>
            </a:r>
            <a:r>
              <a:rPr lang="ru-RU" sz="3300" dirty="0" smtClean="0">
                <a:solidFill>
                  <a:srgbClr val="00B0F0"/>
                </a:solidFill>
              </a:rPr>
              <a:t/>
            </a:r>
            <a:br>
              <a:rPr lang="ru-RU" sz="3300" dirty="0" smtClean="0">
                <a:solidFill>
                  <a:srgbClr val="00B0F0"/>
                </a:solidFill>
              </a:rPr>
            </a:br>
            <a:r>
              <a:rPr lang="ru-RU" sz="3300" dirty="0" smtClean="0">
                <a:solidFill>
                  <a:srgbClr val="00B0F0"/>
                </a:solidFill>
              </a:rPr>
              <a:t> </a:t>
            </a:r>
            <a:br>
              <a:rPr lang="ru-RU" sz="3300" dirty="0" smtClean="0">
                <a:solidFill>
                  <a:srgbClr val="00B0F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>
                <a:solidFill>
                  <a:srgbClr val="00B050"/>
                </a:solidFill>
              </a:rPr>
              <a:t>Видеть несправедливость и молчать – это значит самому участвовать в ней.                      </a:t>
            </a:r>
            <a:br>
              <a:rPr lang="ru-RU" sz="3300" dirty="0" smtClean="0">
                <a:solidFill>
                  <a:srgbClr val="00B050"/>
                </a:solidFill>
              </a:rPr>
            </a:br>
            <a:r>
              <a:rPr lang="ru-RU" sz="3300" dirty="0" smtClean="0">
                <a:solidFill>
                  <a:srgbClr val="00B050"/>
                </a:solidFill>
              </a:rPr>
              <a:t/>
            </a:r>
            <a:br>
              <a:rPr lang="ru-RU" sz="3300" dirty="0" smtClean="0">
                <a:solidFill>
                  <a:srgbClr val="00B050"/>
                </a:solidFill>
              </a:rPr>
            </a:br>
            <a:r>
              <a:rPr lang="ru-RU" sz="3300" dirty="0" smtClean="0">
                <a:solidFill>
                  <a:srgbClr val="00B050"/>
                </a:solidFill>
              </a:rPr>
              <a:t>                                                            </a:t>
            </a:r>
            <a:r>
              <a:rPr lang="ru-RU" sz="3300" i="1" dirty="0" smtClean="0">
                <a:solidFill>
                  <a:srgbClr val="00B050"/>
                </a:solidFill>
              </a:rPr>
              <a:t>(Ж.Ж.Руссо)</a:t>
            </a:r>
            <a:br>
              <a:rPr lang="ru-RU" sz="3300" i="1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424936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Порой </a:t>
            </a:r>
            <a:r>
              <a:rPr lang="ru-RU" sz="36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Закон склоняется пред </a:t>
            </a:r>
            <a:r>
              <a:rPr lang="ru-RU" sz="36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Милостью,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Порою Солнце меркнет в лунной мгле</a:t>
            </a:r>
            <a:r>
              <a:rPr lang="ru-RU" sz="36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Так Воздух не важнее Справедливости</a:t>
            </a:r>
            <a:r>
              <a:rPr lang="ru-RU" sz="36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Она нужна, как хлеб насущный, мне</a:t>
            </a:r>
            <a:r>
              <a:rPr lang="ru-RU" sz="36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!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Елена Васильева</a:t>
            </a:r>
            <a:endParaRPr lang="ru-RU" sz="36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7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69294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Bookman Old Style" pitchFamily="18" charset="0"/>
              </a:rPr>
              <a:t>Всемирный день социальной </a:t>
            </a:r>
            <a:br>
              <a:rPr lang="ru-RU" sz="3600" b="1" dirty="0" smtClean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Bookman Old Style" pitchFamily="18" charset="0"/>
              </a:rPr>
              <a:t>справедливости </a:t>
            </a:r>
            <a: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  <a:t>(World Day of Social </a:t>
            </a:r>
            <a:r>
              <a:rPr lang="ru-RU" sz="4000" b="1" dirty="0" err="1" smtClean="0">
                <a:solidFill>
                  <a:prstClr val="black"/>
                </a:solidFill>
                <a:latin typeface="Bookman Old Style" pitchFamily="18" charset="0"/>
              </a:rPr>
              <a:t>Justice</a:t>
            </a:r>
            <a: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  <a:t>20 ФЕВРАЛЯ</a:t>
            </a:r>
            <a:endParaRPr lang="ru-RU" sz="4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Екатерина\Desktop\Новый учебный год\Socil justic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963" y="4653136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2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ownloads\2812114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072200" cy="4189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0001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Что такое справедливость?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Екатерина\Desktop\Новый учебный год\Socil justice\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564904"/>
            <a:ext cx="2964089" cy="3344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4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1" y="404664"/>
            <a:ext cx="5372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Справедливость –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это всегда наш выбор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Екатерина\Desktop\Новый учебный год\Socil justice\3002452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844824"/>
            <a:ext cx="4665673" cy="3594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6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316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Трек</vt:lpstr>
      <vt:lpstr>Тема Office</vt:lpstr>
      <vt:lpstr>2_Тема Office</vt:lpstr>
      <vt:lpstr>3_Тема Office</vt:lpstr>
      <vt:lpstr>4_Тема Office</vt:lpstr>
      <vt:lpstr>5_Тема Office</vt:lpstr>
      <vt:lpstr>        Дискуссия о справедливости </vt:lpstr>
      <vt:lpstr>Презентация PowerPoint</vt:lpstr>
      <vt:lpstr>Справедливость</vt:lpstr>
      <vt:lpstr> Если сила соединится со справедливостью, то, что может быть сильнее этого союза?                                                                                 (Эсхил)   Быть добрым очень легко, быть справедливым – вот что трудно                                                                   (В.Гюго).    Видеть несправедливость и молчать – это значит самому участвовать в ней.                                                                                    (Ж.Ж.Руссо)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Справедливость – это моральное правило, регулирующее отношения между людьми при распределении благ, наград и наказаний, доходов и т.п.  Аристотель называл справедливость совершенной добродетелью.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Удачи вам!  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</cp:lastModifiedBy>
  <cp:revision>41</cp:revision>
  <dcterms:created xsi:type="dcterms:W3CDTF">2018-01-13T17:17:39Z</dcterms:created>
  <dcterms:modified xsi:type="dcterms:W3CDTF">2020-03-07T17:38:44Z</dcterms:modified>
</cp:coreProperties>
</file>