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"/>
  </p:sldMasterIdLst>
  <p:sldIdLst>
    <p:sldId id="257" r:id="rId2"/>
    <p:sldId id="256" r:id="rId3"/>
    <p:sldId id="260" r:id="rId4"/>
    <p:sldId id="263" r:id="rId5"/>
    <p:sldId id="268" r:id="rId6"/>
    <p:sldId id="283" r:id="rId7"/>
    <p:sldId id="282" r:id="rId8"/>
    <p:sldId id="281" r:id="rId9"/>
    <p:sldId id="276" r:id="rId10"/>
    <p:sldId id="269" r:id="rId11"/>
    <p:sldId id="284" r:id="rId12"/>
    <p:sldId id="288" r:id="rId13"/>
    <p:sldId id="286" r:id="rId14"/>
    <p:sldId id="287" r:id="rId15"/>
    <p:sldId id="271" r:id="rId16"/>
    <p:sldId id="285" r:id="rId17"/>
    <p:sldId id="265" r:id="rId18"/>
    <p:sldId id="266" r:id="rId19"/>
    <p:sldId id="272" r:id="rId20"/>
    <p:sldId id="267" r:id="rId21"/>
    <p:sldId id="277" r:id="rId22"/>
    <p:sldId id="289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572" y="-4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29.10.2021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29.10.2021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29.10.2021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11000">
              <a:schemeClr val="tx2">
                <a:lumMod val="25000"/>
              </a:schemeClr>
            </a:gs>
            <a:gs pos="100000">
              <a:srgbClr val="156B13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29.10.2021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111\Desktop\Adventure_tourism_caucasas_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" y="29823"/>
            <a:ext cx="9138741" cy="685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6732" y="836712"/>
            <a:ext cx="913874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Краевой</a:t>
            </a:r>
            <a:r>
              <a:rPr lang="ru-RU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конкурс</a:t>
            </a:r>
            <a:r>
              <a:rPr lang="ru-RU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творческих</a:t>
            </a:r>
            <a:r>
              <a:rPr lang="ru-RU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работ</a:t>
            </a:r>
            <a:r>
              <a:rPr lang="ru-RU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endParaRPr lang="ru-RU" sz="28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3572" y="1844824"/>
            <a:ext cx="79450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6000" b="1" dirty="0" smtClean="0">
                <a:ln w="19050">
                  <a:solidFill>
                    <a:srgbClr val="FEFAC9">
                      <a:tint val="1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«Я живу на Кавказе»</a:t>
            </a:r>
            <a:endParaRPr lang="ru-RU" sz="6000" b="1" dirty="0">
              <a:ln w="19050">
                <a:solidFill>
                  <a:srgbClr val="FEFAC9">
                    <a:tint val="1000"/>
                  </a:srgbClr>
                </a:solidFill>
                <a:prstDash val="solid"/>
              </a:ln>
              <a:solidFill>
                <a:srgbClr val="00B0F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10288" y="3861048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400" b="1" dirty="0" smtClean="0">
                <a:ln w="19050">
                  <a:solidFill>
                    <a:srgbClr val="FEFAC9">
                      <a:tint val="1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Автор: </a:t>
            </a:r>
            <a:r>
              <a:rPr lang="ru-RU" sz="2400" b="1" dirty="0" err="1" smtClean="0">
                <a:ln w="19050">
                  <a:solidFill>
                    <a:srgbClr val="FEFAC9">
                      <a:tint val="1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Одениязова</a:t>
            </a:r>
            <a:r>
              <a:rPr lang="ru-RU" sz="2400" b="1" dirty="0" smtClean="0">
                <a:ln w="19050">
                  <a:solidFill>
                    <a:srgbClr val="FEFAC9">
                      <a:tint val="1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ln w="19050">
                  <a:solidFill>
                    <a:srgbClr val="FEFAC9">
                      <a:tint val="1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Алима</a:t>
            </a:r>
            <a:endParaRPr lang="ru-RU" sz="2400" b="1" dirty="0" smtClean="0">
              <a:ln w="19050">
                <a:solidFill>
                  <a:srgbClr val="FEFAC9">
                    <a:tint val="1000"/>
                  </a:srgbClr>
                </a:solidFill>
                <a:prstDash val="solid"/>
              </a:ln>
              <a:solidFill>
                <a:srgbClr val="C0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lvl="0" algn="ctr"/>
            <a:r>
              <a:rPr lang="ru-RU" sz="2400" b="1" dirty="0" smtClean="0">
                <a:ln w="19050">
                  <a:solidFill>
                    <a:srgbClr val="FEFAC9">
                      <a:tint val="1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Ученица 7 «г» класса</a:t>
            </a:r>
          </a:p>
          <a:p>
            <a:pPr lvl="0" algn="ctr"/>
            <a:r>
              <a:rPr lang="ru-RU" sz="2400" b="1" dirty="0" smtClean="0">
                <a:ln w="19050">
                  <a:solidFill>
                    <a:srgbClr val="FEFAC9">
                      <a:tint val="1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МКОУ СОШ № 16</a:t>
            </a:r>
          </a:p>
          <a:p>
            <a:pPr lvl="0" algn="ctr"/>
            <a:r>
              <a:rPr lang="ru-RU" sz="2400" b="1" dirty="0" smtClean="0">
                <a:ln w="19050">
                  <a:solidFill>
                    <a:srgbClr val="FEFAC9">
                      <a:tint val="1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с. Каясула </a:t>
            </a:r>
          </a:p>
          <a:p>
            <a:pPr lvl="0" algn="ctr"/>
            <a:r>
              <a:rPr lang="ru-RU" sz="2400" b="1" dirty="0" err="1" smtClean="0">
                <a:ln w="19050">
                  <a:solidFill>
                    <a:srgbClr val="FEFAC9">
                      <a:tint val="1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Нефтекумского</a:t>
            </a:r>
            <a:r>
              <a:rPr lang="ru-RU" sz="2400" b="1" dirty="0" smtClean="0">
                <a:ln w="19050">
                  <a:solidFill>
                    <a:srgbClr val="FEFAC9">
                      <a:tint val="1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городского округа</a:t>
            </a:r>
          </a:p>
          <a:p>
            <a:pPr lvl="0" algn="ctr"/>
            <a:r>
              <a:rPr lang="ru-RU" sz="2400" b="1" dirty="0" smtClean="0">
                <a:ln w="19050">
                  <a:solidFill>
                    <a:srgbClr val="FEFAC9">
                      <a:tint val="1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Ставропольского края</a:t>
            </a:r>
            <a:endParaRPr lang="ru-RU" sz="2400" b="1" dirty="0">
              <a:ln w="19050">
                <a:solidFill>
                  <a:srgbClr val="FEFAC9">
                    <a:tint val="1000"/>
                  </a:srgbClr>
                </a:solidFill>
                <a:prstDash val="solid"/>
              </a:ln>
              <a:solidFill>
                <a:srgbClr val="C0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6867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404663"/>
            <a:ext cx="35333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Фольклор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16386" name="Picture 2" descr="C:\Users\111\Desktop\Dmkp_Iuvw-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88" y="2132856"/>
            <a:ext cx="3390435" cy="339043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83968" y="620688"/>
            <a:ext cx="446449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b="1" dirty="0" smtClean="0">
                <a:latin typeface="Times New Roman"/>
                <a:ea typeface="Times New Roman"/>
              </a:rPr>
              <a:t>    На </a:t>
            </a:r>
            <a:r>
              <a:rPr lang="ru-RU" sz="2000" b="1" dirty="0">
                <a:latin typeface="Times New Roman"/>
                <a:ea typeface="Times New Roman"/>
              </a:rPr>
              <a:t>протяжении своей многовековой истории ногайский народ создал богатейший фольклор: языческие заклинания и заговоры, древняя календарная поэзия скотоводов и землепашцев. Среди них широко распространены песни: колыбельные, детские, игровые, трудовые, лирические. Фольклор отражает трудовые и военные дела, протест народа против произвола ханов</a:t>
            </a:r>
            <a:r>
              <a:rPr lang="ru-RU" sz="2000" b="1" dirty="0" smtClean="0">
                <a:latin typeface="Times New Roman"/>
                <a:ea typeface="Times New Roman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ru-RU" b="1" dirty="0" smtClean="0">
                <a:latin typeface="Times New Roman"/>
                <a:ea typeface="Times New Roman"/>
              </a:rPr>
              <a:t>      Одной </a:t>
            </a:r>
            <a:r>
              <a:rPr lang="ru-RU" b="1" dirty="0">
                <a:latin typeface="Times New Roman"/>
                <a:ea typeface="Times New Roman"/>
              </a:rPr>
              <a:t>из наиболее древних форм поэтического творчества является стихотворное обращение к силам природы: солнцу, дождю, воде, ветру и т.п. Многие календарно – обрядовые тексты трансформировались в детские развлекательные песни.</a:t>
            </a:r>
            <a:endParaRPr lang="ru-RU" sz="1600" b="1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endParaRPr lang="ru-RU" b="1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89558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80928"/>
            <a:ext cx="5145087" cy="385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39720"/>
            <a:ext cx="4498975" cy="379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439720"/>
            <a:ext cx="871296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9850" algn="just"/>
            <a:r>
              <a:rPr lang="ru-RU" dirty="0" smtClean="0">
                <a:latin typeface="Times New Roman"/>
                <a:ea typeface="Times New Roman"/>
                <a:cs typeface="Times New Roman"/>
              </a:rPr>
              <a:t>        </a:t>
            </a: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Одной </a:t>
            </a:r>
            <a:r>
              <a:rPr lang="ru-RU" b="1" dirty="0">
                <a:latin typeface="Times New Roman"/>
                <a:ea typeface="Times New Roman"/>
                <a:cs typeface="Times New Roman"/>
              </a:rPr>
              <a:t>из самых эмоциональных, интересных, необычных </a:t>
            </a:r>
            <a:r>
              <a:rPr lang="ru-RU" b="1" spc="-5" dirty="0">
                <a:latin typeface="Times New Roman"/>
                <a:ea typeface="Times New Roman"/>
                <a:cs typeface="Times New Roman"/>
              </a:rPr>
              <a:t>по содержанию жанров устного народного творчества является </a:t>
            </a:r>
            <a:r>
              <a:rPr lang="ru-RU" b="1" dirty="0">
                <a:latin typeface="Times New Roman"/>
                <a:ea typeface="Times New Roman"/>
                <a:cs typeface="Times New Roman"/>
              </a:rPr>
              <a:t>детский фольклор. Детский фольклор - это вид традиционного коллективного устного детского творчества, которое реализуется в системе устойчивых текстов, передаваемых непосредственно от поколения к поколению детей и имеющих  важное значение в регулировании их игровой и коммуникативной деятельности в группах сверстников.</a:t>
            </a:r>
            <a:endParaRPr lang="ru-RU" sz="1400" b="1" dirty="0">
              <a:latin typeface="Calibri"/>
              <a:ea typeface="Times New Roman"/>
              <a:cs typeface="Times New Roman"/>
            </a:endParaRPr>
          </a:p>
          <a:p>
            <a:pPr marR="69850" algn="just"/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      По </a:t>
            </a:r>
            <a:r>
              <a:rPr lang="ru-RU" b="1" dirty="0">
                <a:latin typeface="Times New Roman"/>
                <a:ea typeface="Times New Roman"/>
                <a:cs typeface="Times New Roman"/>
              </a:rPr>
              <a:t>своему жанру детский фольклор делится на дразнилки, шутки, страшные истории, считалки.</a:t>
            </a:r>
            <a:endParaRPr lang="ru-RU" sz="1400" b="1" dirty="0">
              <a:latin typeface="Calibri"/>
              <a:ea typeface="Times New Roman"/>
              <a:cs typeface="Times New Roman"/>
            </a:endParaRPr>
          </a:p>
          <a:p>
            <a:r>
              <a:rPr lang="ru-RU" b="1" dirty="0" smtClean="0">
                <a:latin typeface="Times New Roman"/>
                <a:ea typeface="Times New Roman"/>
              </a:rPr>
              <a:t>      </a:t>
            </a:r>
            <a:r>
              <a:rPr lang="ru-RU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Считалка </a:t>
            </a:r>
            <a:r>
              <a:rPr lang="ru-RU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это «рифмованный стишок, состоящий по большей части из выдуманных слов и созвучий с подчеркнуто строгим соблюдением ритма». </a:t>
            </a:r>
            <a:endParaRPr lang="ru-RU" b="1" dirty="0" smtClean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342900" lvl="0" indent="-342900">
              <a:buClr>
                <a:srgbClr val="F0A22E"/>
              </a:buClr>
              <a:buSzPct val="70000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Дразнилка – небольшой рифмованный стишок.  Насмешливая прибаутка, обычно рифмованная, употр. детьми для того, чтобы дразнить кого-нибудь, трунить над кем-нибудь,</a:t>
            </a:r>
          </a:p>
          <a:p>
            <a:pPr marL="342900" lvl="0" indent="-342900">
              <a:buClr>
                <a:srgbClr val="F0A22E"/>
              </a:buClr>
              <a:buSzPct val="70000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Шутка - это фраза или небольшой текст юмористического содержания. Она может быть в различных формах, таких, как вопрос/ответ или короткая байка.</a:t>
            </a:r>
          </a:p>
          <a:p>
            <a:pPr marL="342900" lvl="0" indent="-342900">
              <a:buClr>
                <a:srgbClr val="F0A22E"/>
              </a:buClr>
              <a:buSzPct val="70000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Страшные истории -  это жанр современного фольклора: короткие рассказы, цель которых — испугать слушателя.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112224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7" t="15443" r="27552" b="19546"/>
          <a:stretch/>
        </p:blipFill>
        <p:spPr bwMode="auto">
          <a:xfrm>
            <a:off x="-39470" y="0"/>
            <a:ext cx="91834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620688"/>
            <a:ext cx="7632848" cy="5535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90170" algn="l"/>
                <a:tab pos="5410200" algn="l"/>
              </a:tabLst>
            </a:pP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          </a:t>
            </a:r>
            <a:r>
              <a:rPr lang="ru-RU" b="1" dirty="0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Любимой </a:t>
            </a:r>
            <a:r>
              <a:rPr lang="ru-RU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игрой детей была игра "Кол </a:t>
            </a:r>
            <a:r>
              <a:rPr lang="ru-RU" b="1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ысласув</a:t>
            </a:r>
            <a:r>
              <a:rPr lang="ru-RU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":			</a:t>
            </a:r>
            <a:endParaRPr lang="ru-RU" sz="1400" b="1" dirty="0">
              <a:solidFill>
                <a:schemeClr val="bg1"/>
              </a:solidFill>
              <a:latin typeface="Calibri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90170" algn="l"/>
                <a:tab pos="5410200" algn="l"/>
              </a:tabLst>
            </a:pPr>
            <a:r>
              <a:rPr lang="ru-RU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ru-RU" b="1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Арпа</a:t>
            </a:r>
            <a:r>
              <a:rPr lang="ru-RU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ru-RU" b="1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бийдай</a:t>
            </a:r>
            <a:r>
              <a:rPr lang="ru-RU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биз</a:t>
            </a:r>
            <a:r>
              <a:rPr lang="ru-RU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шаштык</a:t>
            </a:r>
            <a:r>
              <a:rPr lang="ru-RU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ru-RU" b="1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биз</a:t>
            </a:r>
            <a:r>
              <a:rPr lang="ru-RU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шаштык</a:t>
            </a:r>
            <a:r>
              <a:rPr lang="ru-RU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ru-RU" sz="1400" b="1" dirty="0">
              <a:solidFill>
                <a:schemeClr val="bg1"/>
              </a:solidFill>
              <a:latin typeface="Calibri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90170" algn="l"/>
                <a:tab pos="5410200" algn="l"/>
              </a:tabLst>
            </a:pPr>
            <a:r>
              <a:rPr lang="ru-RU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- Не </a:t>
            </a:r>
            <a:r>
              <a:rPr lang="ru-RU" b="1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зат</a:t>
            </a:r>
            <a:r>
              <a:rPr lang="ru-RU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пынан</a:t>
            </a:r>
            <a:r>
              <a:rPr lang="ru-RU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шашкансыз</a:t>
            </a:r>
            <a:r>
              <a:rPr lang="ru-RU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ru-RU" b="1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шашкансыз</a:t>
            </a:r>
            <a:r>
              <a:rPr lang="ru-RU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? </a:t>
            </a:r>
            <a:endParaRPr lang="ru-RU" sz="1400" b="1" dirty="0">
              <a:solidFill>
                <a:schemeClr val="bg1"/>
              </a:solidFill>
              <a:latin typeface="Calibri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90170" algn="l"/>
                <a:tab pos="5410200" algn="l"/>
              </a:tabLst>
            </a:pPr>
            <a:r>
              <a:rPr lang="ru-RU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ru-RU" b="1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Атымыз</a:t>
            </a:r>
            <a:r>
              <a:rPr lang="ru-RU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бан</a:t>
            </a:r>
            <a:r>
              <a:rPr lang="ru-RU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шашканмыз</a:t>
            </a:r>
            <a:r>
              <a:rPr lang="ru-RU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ru-RU" b="1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шашканмыз</a:t>
            </a:r>
            <a:r>
              <a:rPr lang="ru-RU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!</a:t>
            </a:r>
            <a:endParaRPr lang="ru-RU" sz="1400" b="1" dirty="0">
              <a:solidFill>
                <a:schemeClr val="bg1"/>
              </a:solidFill>
              <a:latin typeface="Calibri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90170" algn="l"/>
                <a:tab pos="5410200" algn="l"/>
              </a:tabLst>
            </a:pPr>
            <a:r>
              <a:rPr lang="ru-RU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ru-RU" b="1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Аьше</a:t>
            </a:r>
            <a:r>
              <a:rPr lang="ru-RU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, не </a:t>
            </a:r>
            <a:r>
              <a:rPr lang="ru-RU" b="1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зат</a:t>
            </a:r>
            <a:r>
              <a:rPr lang="ru-RU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алгансыз</a:t>
            </a:r>
            <a:r>
              <a:rPr lang="ru-RU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ru-RU" b="1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алгансыз</a:t>
            </a:r>
            <a:r>
              <a:rPr lang="ru-RU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? </a:t>
            </a:r>
            <a:endParaRPr lang="ru-RU" sz="1400" b="1" dirty="0">
              <a:solidFill>
                <a:schemeClr val="bg1"/>
              </a:solidFill>
              <a:latin typeface="Calibri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90170" algn="l"/>
                <a:tab pos="5410200" algn="l"/>
              </a:tabLst>
            </a:pPr>
            <a:r>
              <a:rPr lang="ru-RU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ru-RU" b="1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Арпа</a:t>
            </a:r>
            <a:r>
              <a:rPr lang="ru-RU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ru-RU" b="1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бийдай</a:t>
            </a:r>
            <a:r>
              <a:rPr lang="ru-RU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алганмыз</a:t>
            </a:r>
            <a:r>
              <a:rPr lang="ru-RU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ru-RU" b="1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алганмыз</a:t>
            </a:r>
            <a:r>
              <a:rPr lang="ru-RU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!</a:t>
            </a:r>
            <a:endParaRPr lang="ru-RU" sz="1400" b="1" dirty="0">
              <a:solidFill>
                <a:schemeClr val="bg1"/>
              </a:solidFill>
              <a:latin typeface="Calibri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90170" algn="l"/>
                <a:tab pos="5410200" algn="l"/>
              </a:tabLst>
            </a:pPr>
            <a:r>
              <a:rPr lang="ru-RU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ru-RU" b="1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Аьше</a:t>
            </a:r>
            <a:r>
              <a:rPr lang="ru-RU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ru-RU" b="1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сизге</a:t>
            </a:r>
            <a:r>
              <a:rPr lang="ru-RU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не </a:t>
            </a:r>
            <a:r>
              <a:rPr lang="ru-RU" b="1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керек</a:t>
            </a:r>
            <a:r>
              <a:rPr lang="ru-RU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, не </a:t>
            </a:r>
            <a:r>
              <a:rPr lang="ru-RU" b="1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керек</a:t>
            </a:r>
            <a:r>
              <a:rPr lang="ru-RU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?</a:t>
            </a:r>
            <a:endParaRPr lang="ru-RU" sz="1400" b="1" dirty="0">
              <a:solidFill>
                <a:schemeClr val="bg1"/>
              </a:solidFill>
              <a:latin typeface="Calibri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90170" algn="l"/>
                <a:tab pos="5410200" algn="l"/>
              </a:tabLst>
            </a:pPr>
            <a:r>
              <a:rPr lang="ru-RU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ru-RU" b="1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Бир</a:t>
            </a:r>
            <a:r>
              <a:rPr lang="ru-RU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аласа</a:t>
            </a:r>
            <a:r>
              <a:rPr lang="ru-RU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тайынъызды</a:t>
            </a:r>
            <a:r>
              <a:rPr lang="ru-RU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берейик</a:t>
            </a:r>
            <a:r>
              <a:rPr lang="ru-RU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!</a:t>
            </a:r>
            <a:endParaRPr lang="ru-RU" sz="1400" b="1" dirty="0">
              <a:solidFill>
                <a:schemeClr val="bg1"/>
              </a:solidFill>
              <a:latin typeface="Calibri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90170" algn="l"/>
                <a:tab pos="5410200" algn="l"/>
              </a:tabLst>
            </a:pPr>
            <a:r>
              <a:rPr lang="ru-RU" b="1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Оннан</a:t>
            </a:r>
            <a:r>
              <a:rPr lang="ru-RU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сонъ</a:t>
            </a:r>
            <a:r>
              <a:rPr lang="ru-RU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да ким </a:t>
            </a:r>
            <a:r>
              <a:rPr lang="ru-RU" b="1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керек</a:t>
            </a:r>
            <a:r>
              <a:rPr lang="ru-RU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, ким </a:t>
            </a:r>
            <a:r>
              <a:rPr lang="ru-RU" b="1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керек</a:t>
            </a:r>
            <a:r>
              <a:rPr lang="ru-RU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?</a:t>
            </a:r>
            <a:endParaRPr lang="ru-RU" sz="1400" b="1" dirty="0">
              <a:solidFill>
                <a:schemeClr val="bg1"/>
              </a:solidFill>
              <a:latin typeface="Calibri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90170" algn="l"/>
                <a:tab pos="5410200" algn="l"/>
              </a:tabLst>
            </a:pPr>
            <a:r>
              <a:rPr lang="ru-RU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ru-RU" b="1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Копысып</a:t>
            </a:r>
            <a:r>
              <a:rPr lang="ru-RU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турган</a:t>
            </a:r>
            <a:r>
              <a:rPr lang="ru-RU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Асиат</a:t>
            </a:r>
            <a:r>
              <a:rPr lang="ru-RU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керек</a:t>
            </a:r>
            <a:r>
              <a:rPr lang="ru-RU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ru-RU" b="1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Асиат</a:t>
            </a:r>
            <a:r>
              <a:rPr lang="ru-RU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керек</a:t>
            </a:r>
            <a:r>
              <a:rPr lang="ru-RU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! </a:t>
            </a:r>
            <a:endParaRPr lang="ru-RU" sz="1400" b="1" dirty="0">
              <a:solidFill>
                <a:schemeClr val="bg1"/>
              </a:solidFill>
              <a:latin typeface="Calibri"/>
              <a:ea typeface="Times New Roman"/>
              <a:cs typeface="Times New Roman"/>
            </a:endParaRPr>
          </a:p>
          <a:p>
            <a:r>
              <a:rPr lang="ru-RU" b="1" dirty="0">
                <a:solidFill>
                  <a:schemeClr val="bg1"/>
                </a:solidFill>
                <a:latin typeface="Times New Roman"/>
                <a:ea typeface="Times New Roman"/>
              </a:rPr>
              <a:t>   В этой игре дети делились на две группы, становились друг против друга, держась за руки. Затем они по очереди двигались друг к другу приговаривая хором слова песенки. Потом, когда выбирали одного ведущего, другая группа крепко бралась за руки. Ведущий должен разбежаться и разнять руки. Если это ему удавалась, он с собой уводил  кого-нибудь одного. И так продолжалось, пока одна из группы не теряла всех своих игроков. 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136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9" descr="F:\реферат\Untitled1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877" y="980728"/>
            <a:ext cx="5465763" cy="364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2981536"/>
            <a:ext cx="8280919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spc="-30" dirty="0" smtClean="0">
                <a:latin typeface="Times New Roman"/>
                <a:ea typeface="Times New Roman"/>
              </a:rPr>
              <a:t>        </a:t>
            </a:r>
            <a:r>
              <a:rPr lang="ru-RU" sz="2000" b="1" spc="-30" dirty="0" smtClean="0">
                <a:latin typeface="Times New Roman"/>
                <a:ea typeface="Times New Roman"/>
              </a:rPr>
              <a:t>Очень </a:t>
            </a:r>
            <a:r>
              <a:rPr lang="ru-RU" sz="2000" b="1" spc="-30" dirty="0">
                <a:latin typeface="Times New Roman"/>
                <a:ea typeface="Times New Roman"/>
              </a:rPr>
              <a:t>важным моментом, сопровождающимся целым рядом религиозно-магических обрядов, было торжественное укладывание ребенка в колыбель («</a:t>
            </a:r>
            <a:r>
              <a:rPr lang="ru-RU" sz="2000" b="1" spc="-30" dirty="0" err="1">
                <a:latin typeface="Times New Roman"/>
                <a:ea typeface="Times New Roman"/>
              </a:rPr>
              <a:t>бесик</a:t>
            </a:r>
            <a:r>
              <a:rPr lang="ru-RU" sz="2000" b="1" spc="-30" dirty="0">
                <a:latin typeface="Times New Roman"/>
                <a:ea typeface="Times New Roman"/>
              </a:rPr>
              <a:t>»). Этот обряд совершали только в доме отца ребенка. В этот день собирались близкие родственники, которым хозяева дома устраивали богатое угощение</a:t>
            </a:r>
            <a:r>
              <a:rPr lang="ru-RU" sz="2000" b="1" spc="-30" dirty="0" smtClean="0">
                <a:latin typeface="Times New Roman"/>
                <a:ea typeface="Times New Roman"/>
              </a:rPr>
              <a:t>.</a:t>
            </a:r>
            <a:r>
              <a:rPr lang="ru-RU" sz="2000" spc="-30" dirty="0">
                <a:latin typeface="Times New Roman"/>
                <a:ea typeface="Times New Roman"/>
              </a:rPr>
              <a:t> </a:t>
            </a:r>
            <a:r>
              <a:rPr lang="ru-RU" sz="2000" b="1" spc="-30" dirty="0">
                <a:latin typeface="Times New Roman"/>
                <a:ea typeface="Times New Roman"/>
              </a:rPr>
              <a:t>Укладывая ребенка в колыбель, его привязывали широкими лямками («</a:t>
            </a:r>
            <a:r>
              <a:rPr lang="ru-RU" sz="2000" b="1" spc="-30" dirty="0" err="1">
                <a:latin typeface="Times New Roman"/>
                <a:ea typeface="Times New Roman"/>
              </a:rPr>
              <a:t>Тарткы</a:t>
            </a:r>
            <a:r>
              <a:rPr lang="ru-RU" sz="2000" b="1" spc="-30" dirty="0" smtClean="0">
                <a:latin typeface="Times New Roman"/>
                <a:ea typeface="Times New Roman"/>
              </a:rPr>
              <a:t>»). </a:t>
            </a:r>
            <a:r>
              <a:rPr lang="ru-RU" sz="2000" b="1" spc="-30" dirty="0">
                <a:latin typeface="Times New Roman"/>
                <a:ea typeface="Times New Roman"/>
              </a:rPr>
              <a:t>При этом у колен туго перетягивали, а на груди отпускали, чтобы ребенок дышал свободно. Ребенок лежал прямо, чтобы кости развивались нормально, без искривлений. Моча стекала по трубке из бедренной кости барана (</a:t>
            </a:r>
            <a:r>
              <a:rPr lang="ru-RU" sz="2000" b="1" spc="-30" dirty="0" err="1">
                <a:latin typeface="Times New Roman"/>
                <a:ea typeface="Times New Roman"/>
              </a:rPr>
              <a:t>симек</a:t>
            </a:r>
            <a:r>
              <a:rPr lang="ru-RU" sz="2000" b="1" spc="-30" dirty="0">
                <a:latin typeface="Times New Roman"/>
                <a:ea typeface="Times New Roman"/>
              </a:rPr>
              <a:t>), для кала делался войлочный мешочек (</a:t>
            </a:r>
            <a:r>
              <a:rPr lang="ru-RU" sz="2000" b="1" spc="-30" dirty="0" err="1">
                <a:latin typeface="Times New Roman"/>
                <a:ea typeface="Times New Roman"/>
              </a:rPr>
              <a:t>тубек</a:t>
            </a:r>
            <a:r>
              <a:rPr lang="ru-RU" sz="2000" b="1" spc="-30" dirty="0">
                <a:latin typeface="Times New Roman"/>
                <a:ea typeface="Times New Roman"/>
              </a:rPr>
              <a:t>).  </a:t>
            </a:r>
            <a:endParaRPr lang="ru-RU" sz="1200" b="1" dirty="0">
              <a:latin typeface="Arial"/>
              <a:ea typeface="Times New Roman"/>
            </a:endParaRPr>
          </a:p>
          <a:p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63493" y="332655"/>
            <a:ext cx="80849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spc="-30" dirty="0" smtClean="0">
                <a:solidFill>
                  <a:prstClr val="white"/>
                </a:solidFill>
                <a:latin typeface="Times New Roman"/>
                <a:ea typeface="Times New Roman"/>
              </a:rPr>
              <a:t>Обряд  «Укладывание ребенка в колыбель» (</a:t>
            </a:r>
            <a:r>
              <a:rPr lang="ru-RU" sz="2400" b="1" spc="-30" dirty="0" err="1" smtClean="0">
                <a:solidFill>
                  <a:prstClr val="white"/>
                </a:solidFill>
                <a:latin typeface="Times New Roman"/>
                <a:ea typeface="Times New Roman"/>
              </a:rPr>
              <a:t>Бесик</a:t>
            </a:r>
            <a:r>
              <a:rPr lang="ru-RU" sz="2400" b="1" spc="-30" dirty="0" smtClean="0">
                <a:solidFill>
                  <a:prstClr val="white"/>
                </a:solidFill>
                <a:latin typeface="Times New Roman"/>
                <a:ea typeface="Times New Roman"/>
              </a:rPr>
              <a:t> </a:t>
            </a:r>
            <a:r>
              <a:rPr lang="ru-RU" sz="2400" b="1" spc="-30" dirty="0" err="1" smtClean="0">
                <a:solidFill>
                  <a:prstClr val="white"/>
                </a:solidFill>
                <a:latin typeface="Times New Roman"/>
                <a:ea typeface="Times New Roman"/>
              </a:rPr>
              <a:t>салув</a:t>
            </a:r>
            <a:r>
              <a:rPr lang="ru-RU" sz="2400" b="1" spc="-30" dirty="0">
                <a:solidFill>
                  <a:prstClr val="white"/>
                </a:solidFill>
                <a:latin typeface="Times New Roman"/>
                <a:ea typeface="Times New Roman"/>
              </a:rPr>
              <a:t>)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776337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27984" y="820494"/>
            <a:ext cx="453650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pc="-30" dirty="0" smtClean="0">
                <a:latin typeface="Times New Roman"/>
                <a:ea typeface="Times New Roman"/>
              </a:rPr>
              <a:t>      </a:t>
            </a:r>
            <a:r>
              <a:rPr lang="ru-RU" sz="2400" b="1" spc="-30" dirty="0" smtClean="0">
                <a:latin typeface="Times New Roman"/>
                <a:ea typeface="Times New Roman"/>
              </a:rPr>
              <a:t>Годовалому </a:t>
            </a:r>
            <a:r>
              <a:rPr lang="ru-RU" sz="2400" b="1" spc="-30" dirty="0">
                <a:latin typeface="Times New Roman"/>
                <a:ea typeface="Times New Roman"/>
              </a:rPr>
              <a:t>ребенку впервые стригли волосы «</a:t>
            </a:r>
            <a:r>
              <a:rPr lang="ru-RU" sz="2400" b="1" spc="-30" dirty="0" err="1">
                <a:latin typeface="Times New Roman"/>
                <a:ea typeface="Times New Roman"/>
              </a:rPr>
              <a:t>Шаш</a:t>
            </a:r>
            <a:r>
              <a:rPr lang="ru-RU" sz="2400" b="1" spc="-30" dirty="0">
                <a:latin typeface="Times New Roman"/>
                <a:ea typeface="Times New Roman"/>
              </a:rPr>
              <a:t> </a:t>
            </a:r>
            <a:r>
              <a:rPr lang="ru-RU" sz="2400" b="1" spc="-30" dirty="0" err="1" smtClean="0">
                <a:latin typeface="Times New Roman"/>
                <a:ea typeface="Times New Roman"/>
              </a:rPr>
              <a:t>алув</a:t>
            </a:r>
            <a:r>
              <a:rPr lang="ru-RU" sz="2400" b="1" spc="-30" dirty="0" smtClean="0">
                <a:latin typeface="Times New Roman"/>
                <a:ea typeface="Times New Roman"/>
              </a:rPr>
              <a:t>». Для </a:t>
            </a:r>
            <a:r>
              <a:rPr lang="ru-RU" sz="2400" b="1" spc="-30" dirty="0">
                <a:latin typeface="Times New Roman"/>
                <a:ea typeface="Times New Roman"/>
              </a:rPr>
              <a:t>этого ребенка первенца везли к деду или к дяде матери, при этом преподносили ему новый нож. Стрижка происходит в торжественной обстановке с участием родственников ребенка как по отцу, так и по матери. Дед или дядя, совершавший стрижку, делал ребенку дорогой подарок – жеребенка, бычка, телку.</a:t>
            </a:r>
            <a:endParaRPr lang="ru-RU" sz="1400" b="1" dirty="0">
              <a:effectLst/>
              <a:latin typeface="Arial"/>
              <a:ea typeface="Times New Roman"/>
            </a:endParaRPr>
          </a:p>
        </p:txBody>
      </p:sp>
      <p:pic>
        <p:nvPicPr>
          <p:cNvPr id="10242" name="Рисунок 10" descr="F:\реферат\Untitled1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26106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4121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4574" y="4221088"/>
            <a:ext cx="837790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      </a:t>
            </a:r>
            <a:r>
              <a:rPr lang="ru-RU" sz="2000" b="1" dirty="0" smtClean="0"/>
              <a:t>Основным </a:t>
            </a:r>
            <a:r>
              <a:rPr lang="ru-RU" sz="2000" b="1" dirty="0" smtClean="0"/>
              <a:t>видом жилья ногайцев были юрты. Юрты </a:t>
            </a:r>
            <a:r>
              <a:rPr lang="ru-RU" sz="2000" b="1" dirty="0"/>
              <a:t>были приспособлены к кочевому быту народа. Юрты типа "</a:t>
            </a:r>
            <a:r>
              <a:rPr lang="ru-RU" sz="2000" b="1" dirty="0" err="1"/>
              <a:t>термэ</a:t>
            </a:r>
            <a:r>
              <a:rPr lang="ru-RU" sz="2000" b="1" dirty="0"/>
              <a:t>" была разборной, а типа "отав" - </a:t>
            </a:r>
            <a:r>
              <a:rPr lang="ru-RU" sz="2000" b="1" dirty="0" err="1"/>
              <a:t>неразобной</a:t>
            </a:r>
            <a:r>
              <a:rPr lang="ru-RU" sz="2000" b="1" dirty="0" smtClean="0"/>
              <a:t>. Промежуточный между этими типами – землянка или полуземлянка (</a:t>
            </a:r>
            <a:r>
              <a:rPr lang="ru-RU" sz="2000" b="1" dirty="0" err="1" smtClean="0"/>
              <a:t>манъгазы</a:t>
            </a:r>
            <a:r>
              <a:rPr lang="ru-RU" sz="2000" b="1" dirty="0" smtClean="0"/>
              <a:t>).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Их саманные дома, как правило, состояли из нескольких комнат, расположенных в ряд.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подтвердили, что ногайцы самостоятельно создали такой тип жилья.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111\Desktop\уц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76" y="1330595"/>
            <a:ext cx="3926284" cy="27744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111\Desktop\1348267489_088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330595"/>
            <a:ext cx="3548732" cy="27744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2780" y="404663"/>
            <a:ext cx="24336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Жилье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758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4" descr="E:\рамазан\DSC03180прп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4716138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948722" y="133513"/>
            <a:ext cx="417634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pc="-50" dirty="0" smtClean="0">
                <a:latin typeface="Times New Roman"/>
                <a:ea typeface="Times New Roman"/>
              </a:rPr>
              <a:t>        </a:t>
            </a:r>
            <a:r>
              <a:rPr lang="ru-RU" b="1" spc="-50" dirty="0" smtClean="0">
                <a:latin typeface="Times New Roman"/>
                <a:ea typeface="Times New Roman"/>
              </a:rPr>
              <a:t>Первоначальным </a:t>
            </a:r>
            <a:r>
              <a:rPr lang="ru-RU" b="1" spc="-50" dirty="0">
                <a:latin typeface="Times New Roman"/>
                <a:ea typeface="Times New Roman"/>
              </a:rPr>
              <a:t>типом поселений ногайцев являлись временные стоянки –</a:t>
            </a:r>
            <a:r>
              <a:rPr lang="ru-RU" b="1" spc="-55" dirty="0">
                <a:latin typeface="Times New Roman"/>
                <a:ea typeface="Times New Roman"/>
              </a:rPr>
              <a:t>кочевья.  Для </a:t>
            </a:r>
            <a:r>
              <a:rPr lang="en-US" b="1" spc="-55" dirty="0">
                <a:latin typeface="Times New Roman"/>
                <a:ea typeface="Times New Roman"/>
              </a:rPr>
              <a:t>XIX </a:t>
            </a:r>
            <a:r>
              <a:rPr lang="ru-RU" b="1" spc="-55" dirty="0">
                <a:latin typeface="Times New Roman"/>
                <a:ea typeface="Times New Roman"/>
              </a:rPr>
              <a:t>– начала </a:t>
            </a:r>
            <a:r>
              <a:rPr lang="en-US" b="1" spc="-55" dirty="0">
                <a:latin typeface="Times New Roman"/>
                <a:ea typeface="Times New Roman"/>
              </a:rPr>
              <a:t>XX</a:t>
            </a:r>
            <a:r>
              <a:rPr lang="ru-RU" b="1" spc="-55" dirty="0">
                <a:latin typeface="Times New Roman"/>
                <a:ea typeface="Times New Roman"/>
              </a:rPr>
              <a:t> веков известны, два вида кочевания: более или </a:t>
            </a:r>
            <a:r>
              <a:rPr lang="ru-RU" b="1" dirty="0">
                <a:latin typeface="Times New Roman"/>
                <a:ea typeface="Times New Roman"/>
              </a:rPr>
              <a:t>менее большими группами и в одиночку, изолированно. </a:t>
            </a:r>
            <a:r>
              <a:rPr lang="ru-RU" b="1" spc="-45" dirty="0">
                <a:latin typeface="Times New Roman"/>
                <a:ea typeface="Times New Roman"/>
              </a:rPr>
              <a:t>Поселение составляла группа юрт  разбросанных часто без чёткого плана, но </a:t>
            </a:r>
            <a:r>
              <a:rPr lang="ru-RU" b="1" dirty="0">
                <a:latin typeface="Times New Roman"/>
                <a:ea typeface="Times New Roman"/>
              </a:rPr>
              <a:t>определённому родовому или территориальному </a:t>
            </a:r>
            <a:r>
              <a:rPr lang="ru-RU" b="1" dirty="0" smtClean="0">
                <a:latin typeface="Times New Roman"/>
                <a:ea typeface="Times New Roman"/>
              </a:rPr>
              <a:t>принципу.</a:t>
            </a:r>
          </a:p>
          <a:p>
            <a:r>
              <a:rPr lang="ru-RU" dirty="0" smtClean="0">
                <a:latin typeface="Times New Roman"/>
                <a:ea typeface="Times New Roman"/>
              </a:rPr>
              <a:t>        </a:t>
            </a:r>
            <a:r>
              <a:rPr lang="ru-RU" b="1" dirty="0" smtClean="0">
                <a:latin typeface="Times New Roman"/>
                <a:ea typeface="Times New Roman"/>
              </a:rPr>
              <a:t>К </a:t>
            </a:r>
            <a:r>
              <a:rPr lang="ru-RU" b="1" dirty="0">
                <a:latin typeface="Times New Roman"/>
                <a:ea typeface="Times New Roman"/>
              </a:rPr>
              <a:t>этому </a:t>
            </a:r>
            <a:r>
              <a:rPr lang="ru-RU" b="1" spc="-55" dirty="0">
                <a:latin typeface="Times New Roman"/>
                <a:ea typeface="Times New Roman"/>
              </a:rPr>
              <a:t>времени у ногайцев существовали две формы </a:t>
            </a:r>
            <a:r>
              <a:rPr lang="ru-RU" b="1" spc="-40" dirty="0">
                <a:latin typeface="Times New Roman"/>
                <a:ea typeface="Times New Roman"/>
              </a:rPr>
              <a:t>патриархальной</a:t>
            </a:r>
            <a:r>
              <a:rPr lang="ru-RU" b="1" spc="-55" dirty="0">
                <a:latin typeface="Times New Roman"/>
                <a:ea typeface="Times New Roman"/>
              </a:rPr>
              <a:t> семьи: большая </a:t>
            </a:r>
            <a:r>
              <a:rPr lang="ru-RU" b="1" spc="-40" dirty="0">
                <a:latin typeface="Times New Roman"/>
                <a:ea typeface="Times New Roman"/>
              </a:rPr>
              <a:t>и малая. Большая семья называлась «</a:t>
            </a:r>
            <a:r>
              <a:rPr lang="ru-RU" b="1" spc="-40" dirty="0" err="1">
                <a:latin typeface="Times New Roman"/>
                <a:ea typeface="Times New Roman"/>
              </a:rPr>
              <a:t>бир</a:t>
            </a:r>
            <a:r>
              <a:rPr lang="ru-RU" b="1" spc="-40" dirty="0">
                <a:latin typeface="Times New Roman"/>
                <a:ea typeface="Times New Roman"/>
              </a:rPr>
              <a:t> </a:t>
            </a:r>
            <a:r>
              <a:rPr lang="ru-RU" b="1" spc="-40" dirty="0" err="1">
                <a:latin typeface="Times New Roman"/>
                <a:ea typeface="Times New Roman"/>
              </a:rPr>
              <a:t>казаннан</a:t>
            </a:r>
            <a:r>
              <a:rPr lang="ru-RU" b="1" spc="-40" dirty="0">
                <a:latin typeface="Times New Roman"/>
                <a:ea typeface="Times New Roman"/>
              </a:rPr>
              <a:t> ас </a:t>
            </a:r>
            <a:r>
              <a:rPr lang="ru-RU" b="1" spc="-40" dirty="0" err="1">
                <a:latin typeface="Times New Roman"/>
                <a:ea typeface="Times New Roman"/>
              </a:rPr>
              <a:t>ишетаганлар</a:t>
            </a:r>
            <a:r>
              <a:rPr lang="ru-RU" b="1" spc="-40" dirty="0">
                <a:latin typeface="Times New Roman"/>
                <a:ea typeface="Times New Roman"/>
              </a:rPr>
              <a:t>» (питающиеся из одного котла) и «</a:t>
            </a:r>
            <a:r>
              <a:rPr lang="ru-RU" b="1" spc="-40" dirty="0" err="1">
                <a:latin typeface="Times New Roman"/>
                <a:ea typeface="Times New Roman"/>
              </a:rPr>
              <a:t>бир</a:t>
            </a:r>
            <a:r>
              <a:rPr lang="ru-RU" b="1" spc="-40" dirty="0">
                <a:latin typeface="Times New Roman"/>
                <a:ea typeface="Times New Roman"/>
              </a:rPr>
              <a:t> </a:t>
            </a:r>
            <a:r>
              <a:rPr lang="ru-RU" b="1" spc="-40" dirty="0" err="1">
                <a:latin typeface="Times New Roman"/>
                <a:ea typeface="Times New Roman"/>
              </a:rPr>
              <a:t>атадынъ</a:t>
            </a:r>
            <a:r>
              <a:rPr lang="ru-RU" b="1" spc="-40" dirty="0">
                <a:latin typeface="Times New Roman"/>
                <a:ea typeface="Times New Roman"/>
              </a:rPr>
              <a:t> </a:t>
            </a:r>
            <a:r>
              <a:rPr lang="ru-RU" b="1" spc="-40" dirty="0" err="1">
                <a:latin typeface="Times New Roman"/>
                <a:ea typeface="Times New Roman"/>
              </a:rPr>
              <a:t>балалары</a:t>
            </a:r>
            <a:r>
              <a:rPr lang="ru-RU" b="1" spc="-40" dirty="0">
                <a:latin typeface="Times New Roman"/>
                <a:ea typeface="Times New Roman"/>
              </a:rPr>
              <a:t>» (дети одного отца). В большой семье имущество было нераздельным, а все ее члены жили и работали сообща. Вся власть в семье, семейной </a:t>
            </a:r>
            <a:r>
              <a:rPr lang="ru-RU" b="1" spc="-30" dirty="0">
                <a:latin typeface="Times New Roman"/>
                <a:ea typeface="Times New Roman"/>
              </a:rPr>
              <a:t>общине была сосредоточена в руках её главы – </a:t>
            </a:r>
            <a:r>
              <a:rPr lang="ru-RU" b="1" spc="-30" dirty="0" smtClean="0">
                <a:latin typeface="Times New Roman"/>
                <a:ea typeface="Times New Roman"/>
              </a:rPr>
              <a:t>старейшины.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590693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16016" y="476672"/>
            <a:ext cx="4086200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     Национальный </a:t>
            </a:r>
            <a:r>
              <a:rPr lang="ru-RU" sz="2400" b="1" dirty="0"/>
              <a:t>костюм ногайцев складывался в течение многих веков. Он характеризовался чертами типичными как для кочевого, так и для оседлого образа жизни народа. Одежду у ногайцев шили вручную женщины. Богатые женщины украшали одежду дорогими вышивками, носили золотые, серебряные украшения.</a:t>
            </a:r>
          </a:p>
          <a:p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42863" y="404663"/>
            <a:ext cx="27735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Одежда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9" t="10106" r="34023" b="12746"/>
          <a:stretch/>
        </p:blipFill>
        <p:spPr bwMode="auto">
          <a:xfrm>
            <a:off x="395536" y="1484784"/>
            <a:ext cx="4036942" cy="4317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6118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88640"/>
            <a:ext cx="437227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     Мужчины </a:t>
            </a:r>
            <a:r>
              <a:rPr lang="ru-RU" sz="2400" b="1" dirty="0"/>
              <a:t>одевали нательную рубаху, которая доходила до колен и заправлялась шаровары</a:t>
            </a:r>
            <a:r>
              <a:rPr lang="ru-RU" sz="2400" b="1" dirty="0" smtClean="0"/>
              <a:t>. Штаны </a:t>
            </a:r>
            <a:r>
              <a:rPr lang="ru-RU" sz="2400" b="1" dirty="0"/>
              <a:t>заправлялись в сапоги. Они были широкие, удобные для езды на лошади. </a:t>
            </a:r>
            <a:r>
              <a:rPr lang="ru-RU" sz="2400" b="1" dirty="0" smtClean="0"/>
              <a:t>Пояс был </a:t>
            </a:r>
            <a:r>
              <a:rPr lang="ru-RU" sz="2400" b="1" dirty="0"/>
              <a:t>узким с металлической пряжкой и ременными </a:t>
            </a:r>
            <a:r>
              <a:rPr lang="ru-RU" sz="2400" b="1" dirty="0" smtClean="0"/>
              <a:t>подвесками</a:t>
            </a:r>
            <a:r>
              <a:rPr lang="ru-RU" sz="2400" b="1" dirty="0" smtClean="0"/>
              <a:t>.  На </a:t>
            </a:r>
            <a:r>
              <a:rPr lang="ru-RU" sz="2400" b="1" dirty="0"/>
              <a:t>поясе висел нож или кинжал в </a:t>
            </a:r>
            <a:r>
              <a:rPr lang="ru-RU" sz="2400" b="1" dirty="0" smtClean="0"/>
              <a:t>ножнах</a:t>
            </a:r>
            <a:r>
              <a:rPr lang="ru-RU" sz="2400" b="1" dirty="0"/>
              <a:t>. На рубаху ногайцы надевали куртку-безрукавку. Существовал и кафтан без подкладки. 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5" t="10000" r="40745" b="12308"/>
          <a:stretch/>
        </p:blipFill>
        <p:spPr bwMode="auto">
          <a:xfrm>
            <a:off x="4735773" y="7699"/>
            <a:ext cx="4408227" cy="6660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1815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94920" y="548680"/>
            <a:ext cx="372616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     Богатые </a:t>
            </a:r>
            <a:r>
              <a:rPr lang="ru-RU" sz="2400" b="1" dirty="0"/>
              <a:t>ногайцы носили бешмет. </a:t>
            </a:r>
            <a:r>
              <a:rPr lang="ru-RU" sz="2400" b="1" dirty="0" smtClean="0"/>
              <a:t>Верхнюю </a:t>
            </a:r>
            <a:r>
              <a:rPr lang="ru-RU" sz="2400" b="1" dirty="0"/>
              <a:t>мужскую одежду дополняла длинная бурка из тонкого войлока с широкими </a:t>
            </a:r>
            <a:r>
              <a:rPr lang="ru-RU" sz="2400" b="1" dirty="0" err="1"/>
              <a:t>плехами</a:t>
            </a:r>
            <a:r>
              <a:rPr lang="ru-RU" sz="2400" b="1" dirty="0"/>
              <a:t>. Зимой поверх легкой одежды надевали шубу из разных шкур. Разнообразными были и головные уборы. Мужскую одежду дополняло </a:t>
            </a:r>
            <a:r>
              <a:rPr lang="ru-RU" sz="2400" b="1" dirty="0" smtClean="0"/>
              <a:t>оружие </a:t>
            </a:r>
            <a:r>
              <a:rPr lang="ru-RU" sz="2400" b="1" dirty="0"/>
              <a:t>и воинские доспехи. </a:t>
            </a:r>
          </a:p>
          <a:p>
            <a:endParaRPr lang="ru-RU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7" t="10666" r="34328" b="12916"/>
          <a:stretch/>
        </p:blipFill>
        <p:spPr bwMode="auto">
          <a:xfrm>
            <a:off x="412064" y="548680"/>
            <a:ext cx="4556384" cy="5582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5435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1835" y="4149080"/>
            <a:ext cx="8856985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     Ногайцы </a:t>
            </a:r>
            <a:r>
              <a:rPr lang="ru-RU" sz="2400" b="1" dirty="0"/>
              <a:t>- одна из малочисленных тюрко-язычных </a:t>
            </a:r>
            <a:r>
              <a:rPr lang="ru-RU" sz="2400" b="1" dirty="0" smtClean="0"/>
              <a:t>народов нашей страны. Большинство их населяет Ногайские степи – </a:t>
            </a:r>
            <a:r>
              <a:rPr lang="ru-RU" sz="2400" b="1" dirty="0" err="1" smtClean="0"/>
              <a:t>Нефтекумский</a:t>
            </a:r>
            <a:r>
              <a:rPr lang="ru-RU" sz="2400" b="1" dirty="0" smtClean="0"/>
              <a:t> район Ставропольского края; в пределах Дагестана они занимают Ногайский, </a:t>
            </a:r>
            <a:r>
              <a:rPr lang="ru-RU" sz="2400" b="1" dirty="0" err="1" smtClean="0"/>
              <a:t>Тарумовский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Кизлярский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Бабаюртовский</a:t>
            </a:r>
            <a:r>
              <a:rPr lang="ru-RU" sz="2400" b="1" dirty="0" smtClean="0"/>
              <a:t> районы, а также рыболовецкие поселки </a:t>
            </a:r>
            <a:r>
              <a:rPr lang="ru-RU" sz="2400" b="1" dirty="0" err="1" smtClean="0"/>
              <a:t>Главсулак</a:t>
            </a:r>
            <a:r>
              <a:rPr lang="ru-RU" sz="2400" b="1" dirty="0" smtClean="0"/>
              <a:t> и </a:t>
            </a:r>
            <a:r>
              <a:rPr lang="ru-RU" sz="2400" b="1" dirty="0" err="1" smtClean="0"/>
              <a:t>Главлопатин</a:t>
            </a:r>
            <a:r>
              <a:rPr lang="ru-RU" sz="2400" b="1" dirty="0" smtClean="0"/>
              <a:t>.</a:t>
            </a:r>
            <a:endParaRPr lang="ru-RU" sz="2400" b="1" dirty="0"/>
          </a:p>
          <a:p>
            <a:endParaRPr lang="ru-RU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040" y="476672"/>
            <a:ext cx="6242671" cy="352839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765748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3" t="26993" r="31642" b="21672"/>
          <a:stretch/>
        </p:blipFill>
        <p:spPr bwMode="auto">
          <a:xfrm>
            <a:off x="846555" y="116632"/>
            <a:ext cx="6987654" cy="4400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9976" y="3645024"/>
            <a:ext cx="85689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     </a:t>
            </a:r>
            <a:r>
              <a:rPr lang="ru-RU" sz="2400" b="1" dirty="0" smtClean="0">
                <a:solidFill>
                  <a:schemeClr val="bg1"/>
                </a:solidFill>
              </a:rPr>
              <a:t>Женская </a:t>
            </a:r>
            <a:r>
              <a:rPr lang="ru-RU" sz="2400" b="1" dirty="0" smtClean="0">
                <a:solidFill>
                  <a:schemeClr val="bg1"/>
                </a:solidFill>
              </a:rPr>
              <a:t>одежда была очень нарядна. Ниже пояса женщины носили длинные юбки с искусной вышивкой. На тело надевали рубаху. На </a:t>
            </a:r>
            <a:r>
              <a:rPr lang="ru-RU" sz="2400" b="1" dirty="0">
                <a:solidFill>
                  <a:schemeClr val="bg1"/>
                </a:solidFill>
              </a:rPr>
              <a:t>нательную рубаху надевали короткий шелковый кафтан, который плотно облегал фигуру. Зимой носили меховые шубы. </a:t>
            </a:r>
            <a:r>
              <a:rPr lang="ru-RU" sz="2400" b="1" dirty="0" smtClean="0">
                <a:solidFill>
                  <a:schemeClr val="bg1"/>
                </a:solidFill>
              </a:rPr>
              <a:t>Женщины </a:t>
            </a:r>
            <a:r>
              <a:rPr lang="ru-RU" sz="2400" b="1" dirty="0">
                <a:solidFill>
                  <a:schemeClr val="bg1"/>
                </a:solidFill>
              </a:rPr>
              <a:t>никогда не ходили с открытой головой. Традиционные женские головные уборы были разнообразны. Иногда женщины надевали чалму. </a:t>
            </a:r>
          </a:p>
        </p:txBody>
      </p:sp>
    </p:spTree>
    <p:extLst>
      <p:ext uri="{BB962C8B-B14F-4D97-AF65-F5344CB8AC3E}">
        <p14:creationId xmlns:p14="http://schemas.microsoft.com/office/powerpoint/2010/main" val="42667584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47864" y="404663"/>
            <a:ext cx="54006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 </a:t>
            </a:r>
            <a:r>
              <a:rPr lang="ru-RU" sz="2400" dirty="0" smtClean="0"/>
              <a:t>      Проживая </a:t>
            </a:r>
            <a:r>
              <a:rPr lang="ru-RU" sz="2400" dirty="0"/>
              <a:t>рядом с черкесами, абазинами и русскими, ногайцы готовят практически те же блюда. Однако их своеобразие заключается в том, что в пище ногайцев преимущественно используется конина. Популярна, например, </a:t>
            </a:r>
            <a:r>
              <a:rPr lang="ru-RU" sz="2400" dirty="0" err="1"/>
              <a:t>казы</a:t>
            </a:r>
            <a:r>
              <a:rPr lang="ru-RU" sz="2400" dirty="0"/>
              <a:t> — конская колбаса, </a:t>
            </a:r>
            <a:r>
              <a:rPr lang="ru-RU" sz="2400" dirty="0" err="1"/>
              <a:t>кувурмаш</a:t>
            </a:r>
            <a:r>
              <a:rPr lang="ru-RU" sz="2400" dirty="0"/>
              <a:t> (жареная конская колбаса), </a:t>
            </a:r>
            <a:r>
              <a:rPr lang="ru-RU" sz="2400" dirty="0" err="1"/>
              <a:t>кунырма</a:t>
            </a:r>
            <a:r>
              <a:rPr lang="ru-RU" sz="2400" dirty="0"/>
              <a:t> (ягнятина жареная), кал-</a:t>
            </a:r>
            <a:r>
              <a:rPr lang="ru-RU" sz="2400" dirty="0" err="1"/>
              <a:t>жа</a:t>
            </a:r>
            <a:r>
              <a:rPr lang="ru-RU" sz="2400" dirty="0"/>
              <a:t> (лапша из курятины), бешбармак, кумыс. Употребляют ногайцы в пищу каши, различные виды сыров, пирогов, яичницу. Своеобразно готовится </a:t>
            </a:r>
            <a:r>
              <a:rPr lang="ru-RU" sz="2400" dirty="0" err="1"/>
              <a:t>ногашай</a:t>
            </a:r>
            <a:r>
              <a:rPr lang="ru-RU" sz="2400" dirty="0"/>
              <a:t> (ногайский чай), имеющий хорошие вкусовые качества</a:t>
            </a:r>
            <a:r>
              <a:rPr lang="ru-RU" sz="2400" dirty="0" smtClean="0"/>
              <a:t>. </a:t>
            </a:r>
            <a:endParaRPr lang="ru-RU" sz="2400" dirty="0"/>
          </a:p>
        </p:txBody>
      </p:sp>
      <p:pic>
        <p:nvPicPr>
          <p:cNvPr id="11266" name="Picture 2" descr="C:\Users\111\Desktop\13911_61_06s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2844146" cy="30357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6" y="4708505"/>
            <a:ext cx="21480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        </a:t>
            </a:r>
            <a:r>
              <a:rPr lang="ru-RU" dirty="0" err="1" smtClean="0"/>
              <a:t>Мамырза</a:t>
            </a:r>
            <a:r>
              <a:rPr lang="ru-RU" dirty="0" smtClean="0"/>
              <a:t> </a:t>
            </a:r>
          </a:p>
          <a:p>
            <a:r>
              <a:rPr lang="ru-RU" dirty="0" smtClean="0"/>
              <a:t>(</a:t>
            </a:r>
            <a:r>
              <a:rPr lang="ru-RU" dirty="0"/>
              <a:t>кукурузная каша)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33198" y="404663"/>
            <a:ext cx="21928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Кухня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0605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0" t="12259" r="26766" b="18488"/>
          <a:stretch/>
        </p:blipFill>
        <p:spPr bwMode="auto">
          <a:xfrm>
            <a:off x="0" y="0"/>
            <a:ext cx="920545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3700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99992" y="548679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/>
              <a:t>Ногайцы как и многие </a:t>
            </a:r>
            <a:r>
              <a:rPr lang="ru-RU" sz="2400" b="1" dirty="0" err="1"/>
              <a:t>тюркоязычные</a:t>
            </a:r>
            <a:r>
              <a:rPr lang="ru-RU" sz="2400" b="1" dirty="0"/>
              <a:t> народы </a:t>
            </a:r>
            <a:r>
              <a:rPr lang="ru-RU" sz="2400" b="1" dirty="0" smtClean="0"/>
              <a:t>сформировались в </a:t>
            </a:r>
            <a:r>
              <a:rPr lang="ru-RU" sz="2400" b="1" dirty="0"/>
              <a:t>процессе длительного исторического развития. </a:t>
            </a:r>
            <a:r>
              <a:rPr lang="ru-RU" sz="2400" b="1" dirty="0" smtClean="0"/>
              <a:t>История </a:t>
            </a:r>
            <a:r>
              <a:rPr lang="ru-RU" sz="2400" b="1" dirty="0"/>
              <a:t>ногайцев связана с историей целого ряда племен и народов, некогда входивших в состав Тюркского каганата, империи монголов, государства Золотой Орды, а также с историей более древних племенных объединений таких, как болгары, хазары, печенеги</a:t>
            </a:r>
            <a:r>
              <a:rPr lang="ru-RU" sz="2400" b="1" dirty="0" smtClean="0"/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7639" y="404663"/>
            <a:ext cx="30039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История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12291" name="Picture 3" descr="C:\Users\111\Desktop\в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53" y="1988840"/>
            <a:ext cx="3600400" cy="345638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745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2252" y="3401187"/>
            <a:ext cx="888424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      После </a:t>
            </a:r>
            <a:r>
              <a:rPr lang="ru-RU" sz="2400" dirty="0"/>
              <a:t>распада Золотой орды на северо-западе нынешнего Казахстана возникло новое государственное объединение — Ногайская Орда. </a:t>
            </a:r>
          </a:p>
          <a:p>
            <a:r>
              <a:rPr lang="ru-RU" sz="2400" dirty="0" smtClean="0"/>
              <a:t>       Название </a:t>
            </a:r>
            <a:r>
              <a:rPr lang="ru-RU" sz="2400" dirty="0"/>
              <a:t>Ногайской Орды происходит от имени военачальника Золотой Орды — </a:t>
            </a:r>
            <a:r>
              <a:rPr lang="ru-RU" sz="2400" dirty="0" err="1"/>
              <a:t>Ногая</a:t>
            </a:r>
            <a:r>
              <a:rPr lang="ru-RU" sz="2400" dirty="0"/>
              <a:t>, который сыграл очень важную роль в истории Золотой Орды. </a:t>
            </a:r>
            <a:r>
              <a:rPr lang="ru-RU" sz="2400" dirty="0" err="1"/>
              <a:t>Ногай</a:t>
            </a:r>
            <a:r>
              <a:rPr lang="ru-RU" sz="2400" dirty="0"/>
              <a:t> участвовал в завоевательных походах Батыя, был военачальником у пяти ханов Золотой орды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2051" name="Picture 3" descr="C:\Users\111\Desktop\nog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60647"/>
            <a:ext cx="5328592" cy="31092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4923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4797152"/>
            <a:ext cx="82809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/>
          </a:p>
          <a:p>
            <a:pPr algn="ctr"/>
            <a:r>
              <a:rPr lang="ru-RU" sz="2400" b="1" dirty="0"/>
              <a:t>Действительным же основателем государства ногайцев – Ногайской Орды, и династии ногайских правителей </a:t>
            </a:r>
            <a:r>
              <a:rPr lang="ru-RU" sz="2400" b="1" dirty="0" smtClean="0"/>
              <a:t>считается </a:t>
            </a:r>
            <a:r>
              <a:rPr lang="ru-RU" sz="2400" b="1" dirty="0"/>
              <a:t>эмир </a:t>
            </a:r>
            <a:r>
              <a:rPr lang="ru-RU" sz="2400" b="1" dirty="0" err="1"/>
              <a:t>Едигей</a:t>
            </a:r>
            <a:r>
              <a:rPr lang="ru-RU" sz="2400" b="1" dirty="0"/>
              <a:t>. </a:t>
            </a:r>
          </a:p>
        </p:txBody>
      </p:sp>
      <p:pic>
        <p:nvPicPr>
          <p:cNvPr id="4098" name="Picture 2" descr="C:\Users\111\Desktop\nogayавп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7" y="476672"/>
            <a:ext cx="5352807" cy="43204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710112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564904"/>
            <a:ext cx="855069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1">
                    <a:lumMod val="95000"/>
                  </a:schemeClr>
                </a:solidFill>
                <a:latin typeface="Arial"/>
              </a:rPr>
              <a:t>        Каясула</a:t>
            </a:r>
            <a:r>
              <a:rPr lang="ru-RU" b="1" dirty="0">
                <a:solidFill>
                  <a:schemeClr val="tx1">
                    <a:lumMod val="95000"/>
                  </a:schemeClr>
                </a:solidFill>
                <a:latin typeface="Arial"/>
              </a:rPr>
              <a:t> — аул в Нефтекумском районе Ставропольского края, образованный ногайцами, когда они стали переходить к </a:t>
            </a:r>
            <a:r>
              <a:rPr lang="ru-RU" b="1" dirty="0" err="1">
                <a:solidFill>
                  <a:schemeClr val="tx1">
                    <a:lumMod val="95000"/>
                  </a:schemeClr>
                </a:solidFill>
                <a:latin typeface="Arial"/>
              </a:rPr>
              <a:t>осёдлой</a:t>
            </a:r>
            <a:r>
              <a:rPr lang="ru-RU" b="1" dirty="0">
                <a:solidFill>
                  <a:schemeClr val="tx1">
                    <a:lumMod val="95000"/>
                  </a:schemeClr>
                </a:solidFill>
                <a:latin typeface="Arial"/>
              </a:rPr>
              <a:t> жизни.</a:t>
            </a:r>
          </a:p>
          <a:p>
            <a:pPr algn="just"/>
            <a:r>
              <a:rPr lang="ru-RU" b="1" dirty="0">
                <a:solidFill>
                  <a:schemeClr val="tx1">
                    <a:lumMod val="95000"/>
                  </a:schemeClr>
                </a:solidFill>
                <a:latin typeface="Arial"/>
              </a:rPr>
              <a:t>По одной из версий, название аула пошло от имени богатого туркмена Кой </a:t>
            </a:r>
            <a:r>
              <a:rPr lang="ru-RU" b="1" dirty="0" err="1">
                <a:solidFill>
                  <a:schemeClr val="tx1">
                    <a:lumMod val="95000"/>
                  </a:schemeClr>
                </a:solidFill>
                <a:latin typeface="Arial"/>
              </a:rPr>
              <a:t>Ассула</a:t>
            </a:r>
            <a:r>
              <a:rPr lang="ru-RU" b="1" dirty="0">
                <a:solidFill>
                  <a:schemeClr val="tx1">
                    <a:lumMod val="95000"/>
                  </a:schemeClr>
                </a:solidFill>
                <a:latin typeface="Arial"/>
              </a:rPr>
              <a:t>, якобы основателя аула. </a:t>
            </a:r>
            <a:endParaRPr lang="ru-RU" b="1" dirty="0" smtClean="0">
              <a:solidFill>
                <a:schemeClr val="tx1">
                  <a:lumMod val="95000"/>
                </a:schemeClr>
              </a:solidFill>
              <a:latin typeface="Arial"/>
            </a:endParaRPr>
          </a:p>
          <a:p>
            <a:pPr algn="just"/>
            <a:r>
              <a:rPr lang="ru-RU" b="1" dirty="0">
                <a:solidFill>
                  <a:schemeClr val="tx1">
                    <a:lumMod val="95000"/>
                  </a:schemeClr>
                </a:solidFill>
                <a:latin typeface="Arial"/>
              </a:rPr>
              <a:t> </a:t>
            </a:r>
            <a:r>
              <a:rPr lang="ru-RU" b="1" dirty="0" smtClean="0">
                <a:solidFill>
                  <a:schemeClr val="tx1">
                    <a:lumMod val="95000"/>
                  </a:schemeClr>
                </a:solidFill>
                <a:latin typeface="Arial"/>
              </a:rPr>
              <a:t>       По </a:t>
            </a:r>
            <a:r>
              <a:rPr lang="ru-RU" b="1" dirty="0">
                <a:solidFill>
                  <a:schemeClr val="tx1">
                    <a:lumMod val="95000"/>
                  </a:schemeClr>
                </a:solidFill>
                <a:latin typeface="Arial"/>
              </a:rPr>
              <a:t>другой версии, аул основан предположительно в 1909 году возле озера </a:t>
            </a:r>
            <a:r>
              <a:rPr lang="ru-RU" b="1" dirty="0" err="1">
                <a:solidFill>
                  <a:schemeClr val="tx1">
                    <a:lumMod val="95000"/>
                  </a:schemeClr>
                </a:solidFill>
                <a:latin typeface="Arial"/>
              </a:rPr>
              <a:t>Шатели</a:t>
            </a:r>
            <a:r>
              <a:rPr lang="ru-RU" b="1" dirty="0">
                <a:solidFill>
                  <a:schemeClr val="tx1">
                    <a:lumMod val="95000"/>
                  </a:schemeClr>
                </a:solidFill>
                <a:latin typeface="Arial"/>
              </a:rPr>
              <a:t> жителями кочевого аула </a:t>
            </a:r>
            <a:r>
              <a:rPr lang="ru-RU" b="1" dirty="0" err="1">
                <a:solidFill>
                  <a:schemeClr val="tx1">
                    <a:lumMod val="95000"/>
                  </a:schemeClr>
                </a:solidFill>
                <a:latin typeface="Arial"/>
              </a:rPr>
              <a:t>Къойассыл</a:t>
            </a:r>
            <a:r>
              <a:rPr lang="ru-RU" b="1" dirty="0">
                <a:solidFill>
                  <a:schemeClr val="tx1">
                    <a:lumMod val="95000"/>
                  </a:schemeClr>
                </a:solidFill>
                <a:latin typeface="Arial"/>
              </a:rPr>
              <a:t>.</a:t>
            </a:r>
          </a:p>
          <a:p>
            <a:pPr algn="just"/>
            <a:r>
              <a:rPr lang="ru-RU" b="1" dirty="0" smtClean="0">
                <a:solidFill>
                  <a:schemeClr val="tx1">
                    <a:lumMod val="95000"/>
                  </a:schemeClr>
                </a:solidFill>
                <a:latin typeface="Arial"/>
              </a:rPr>
              <a:t>        По </a:t>
            </a:r>
            <a:r>
              <a:rPr lang="ru-RU" b="1" dirty="0">
                <a:solidFill>
                  <a:schemeClr val="tx1">
                    <a:lumMod val="95000"/>
                  </a:schemeClr>
                </a:solidFill>
                <a:latin typeface="Arial"/>
              </a:rPr>
              <a:t>третьей версии, что топоним «</a:t>
            </a:r>
            <a:r>
              <a:rPr lang="ru-RU" b="1" dirty="0" err="1">
                <a:solidFill>
                  <a:schemeClr val="tx1">
                    <a:lumMod val="95000"/>
                  </a:schemeClr>
                </a:solidFill>
                <a:latin typeface="Arial"/>
              </a:rPr>
              <a:t>каясула</a:t>
            </a:r>
            <a:r>
              <a:rPr lang="ru-RU" b="1" dirty="0">
                <a:solidFill>
                  <a:schemeClr val="tx1">
                    <a:lumMod val="95000"/>
                  </a:schemeClr>
                </a:solidFill>
                <a:latin typeface="Arial"/>
              </a:rPr>
              <a:t>» представлял название ногайского племени. Под таким названием были аулы и в других кочевых районах ногайцев на месте зимовок. Название озера </a:t>
            </a:r>
            <a:r>
              <a:rPr lang="ru-RU" b="1" dirty="0" err="1">
                <a:solidFill>
                  <a:schemeClr val="tx1">
                    <a:lumMod val="95000"/>
                  </a:schemeClr>
                </a:solidFill>
                <a:latin typeface="Arial"/>
              </a:rPr>
              <a:t>Шатели</a:t>
            </a:r>
            <a:r>
              <a:rPr lang="ru-RU" b="1" dirty="0">
                <a:solidFill>
                  <a:schemeClr val="tx1">
                    <a:lumMod val="95000"/>
                  </a:schemeClr>
                </a:solidFill>
                <a:latin typeface="Arial"/>
              </a:rPr>
              <a:t> переводится как «</a:t>
            </a:r>
            <a:r>
              <a:rPr lang="ru-RU" b="1" dirty="0" err="1">
                <a:solidFill>
                  <a:schemeClr val="tx1">
                    <a:lumMod val="95000"/>
                  </a:schemeClr>
                </a:solidFill>
                <a:latin typeface="Arial"/>
              </a:rPr>
              <a:t>шет</a:t>
            </a:r>
            <a:r>
              <a:rPr lang="ru-RU" b="1" dirty="0">
                <a:solidFill>
                  <a:schemeClr val="tx1">
                    <a:lumMod val="95000"/>
                  </a:schemeClr>
                </a:solidFill>
                <a:latin typeface="Arial"/>
              </a:rPr>
              <a:t> </a:t>
            </a:r>
            <a:r>
              <a:rPr lang="ru-RU" b="1" dirty="0" err="1">
                <a:solidFill>
                  <a:schemeClr val="tx1">
                    <a:lumMod val="95000"/>
                  </a:schemeClr>
                </a:solidFill>
                <a:latin typeface="Arial"/>
              </a:rPr>
              <a:t>элл</a:t>
            </a:r>
            <a:r>
              <a:rPr lang="ru-RU" b="1" dirty="0">
                <a:solidFill>
                  <a:schemeClr val="tx1">
                    <a:lumMod val="95000"/>
                  </a:schemeClr>
                </a:solidFill>
                <a:latin typeface="Arial"/>
              </a:rPr>
              <a:t>» — «поселение на краю озера», «крайнее поселение». Название Каясула в переводе с </a:t>
            </a:r>
            <a:r>
              <a:rPr lang="ru-RU" b="1" dirty="0" err="1">
                <a:solidFill>
                  <a:schemeClr val="tx1">
                    <a:lumMod val="95000"/>
                  </a:schemeClr>
                </a:solidFill>
                <a:latin typeface="Arial"/>
              </a:rPr>
              <a:t>тюрского</a:t>
            </a:r>
            <a:r>
              <a:rPr lang="ru-RU" b="1" dirty="0">
                <a:solidFill>
                  <a:schemeClr val="tx1">
                    <a:lumMod val="95000"/>
                  </a:schemeClr>
                </a:solidFill>
                <a:latin typeface="Arial"/>
              </a:rPr>
              <a:t> означает «водопой овец» («</a:t>
            </a:r>
            <a:r>
              <a:rPr lang="ru-RU" b="1" dirty="0" err="1">
                <a:solidFill>
                  <a:schemeClr val="tx1">
                    <a:lumMod val="95000"/>
                  </a:schemeClr>
                </a:solidFill>
                <a:latin typeface="Arial"/>
              </a:rPr>
              <a:t>къой</a:t>
            </a:r>
            <a:r>
              <a:rPr lang="ru-RU" b="1" dirty="0">
                <a:solidFill>
                  <a:schemeClr val="tx1">
                    <a:lumMod val="95000"/>
                  </a:schemeClr>
                </a:solidFill>
                <a:latin typeface="Arial"/>
              </a:rPr>
              <a:t>» — овца, баран и «</a:t>
            </a:r>
            <a:r>
              <a:rPr lang="ru-RU" b="1" dirty="0" err="1">
                <a:solidFill>
                  <a:schemeClr val="tx1">
                    <a:lumMod val="95000"/>
                  </a:schemeClr>
                </a:solidFill>
                <a:latin typeface="Arial"/>
              </a:rPr>
              <a:t>сула</a:t>
            </a:r>
            <a:r>
              <a:rPr lang="ru-RU" b="1" dirty="0">
                <a:solidFill>
                  <a:schemeClr val="tx1">
                    <a:lumMod val="95000"/>
                  </a:schemeClr>
                </a:solidFill>
                <a:latin typeface="Arial"/>
              </a:rPr>
              <a:t>» — вода), или же «гора с водой» («кая» — скала, «</a:t>
            </a:r>
            <a:r>
              <a:rPr lang="ru-RU" b="1" dirty="0" err="1">
                <a:solidFill>
                  <a:schemeClr val="tx1">
                    <a:lumMod val="95000"/>
                  </a:schemeClr>
                </a:solidFill>
                <a:latin typeface="Arial"/>
              </a:rPr>
              <a:t>сула</a:t>
            </a:r>
            <a:r>
              <a:rPr lang="ru-RU" b="1" dirty="0">
                <a:solidFill>
                  <a:schemeClr val="tx1">
                    <a:lumMod val="95000"/>
                  </a:schemeClr>
                </a:solidFill>
                <a:latin typeface="Arial"/>
              </a:rPr>
              <a:t>» — вода), или «</a:t>
            </a:r>
            <a:r>
              <a:rPr lang="ru-RU" b="1" dirty="0" err="1">
                <a:solidFill>
                  <a:schemeClr val="tx1">
                    <a:lumMod val="95000"/>
                  </a:schemeClr>
                </a:solidFill>
                <a:latin typeface="Arial"/>
              </a:rPr>
              <a:t>къой</a:t>
            </a:r>
            <a:r>
              <a:rPr lang="ru-RU" b="1" dirty="0">
                <a:solidFill>
                  <a:schemeClr val="tx1">
                    <a:lumMod val="95000"/>
                  </a:schemeClr>
                </a:solidFill>
                <a:latin typeface="Arial"/>
              </a:rPr>
              <a:t> </a:t>
            </a:r>
            <a:r>
              <a:rPr lang="ru-RU" b="1" dirty="0" err="1">
                <a:solidFill>
                  <a:schemeClr val="tx1">
                    <a:lumMod val="95000"/>
                  </a:schemeClr>
                </a:solidFill>
                <a:latin typeface="Arial"/>
              </a:rPr>
              <a:t>ассыл</a:t>
            </a:r>
            <a:r>
              <a:rPr lang="ru-RU" b="1" dirty="0">
                <a:solidFill>
                  <a:schemeClr val="tx1">
                    <a:lumMod val="95000"/>
                  </a:schemeClr>
                </a:solidFill>
                <a:latin typeface="Arial"/>
              </a:rPr>
              <a:t>» — «добротные овцы».</a:t>
            </a:r>
            <a:endParaRPr lang="ru-RU" b="1" i="0" dirty="0">
              <a:solidFill>
                <a:schemeClr val="tx1">
                  <a:lumMod val="95000"/>
                </a:schemeClr>
              </a:solidFill>
              <a:effectLst/>
              <a:latin typeface="Arial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4468"/>
          <a:stretch/>
        </p:blipFill>
        <p:spPr bwMode="auto">
          <a:xfrm>
            <a:off x="2546685" y="436568"/>
            <a:ext cx="3816350" cy="1884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0491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764704"/>
            <a:ext cx="4104456" cy="5507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latin typeface="Calibri"/>
                <a:ea typeface="Calibri"/>
                <a:cs typeface="Times New Roman"/>
              </a:rPr>
              <a:t>        Точная </a:t>
            </a:r>
            <a:r>
              <a:rPr lang="ru-RU" b="1" dirty="0">
                <a:latin typeface="Calibri"/>
                <a:ea typeface="Calibri"/>
                <a:cs typeface="Times New Roman"/>
              </a:rPr>
              <a:t>дата образования села Каясула в никаких документах не значится. В 1909-1910 годах началось переселение жителей нескольких мелких аулов таких, как </a:t>
            </a:r>
            <a:r>
              <a:rPr lang="ru-RU" b="1" dirty="0" err="1">
                <a:latin typeface="Calibri"/>
                <a:ea typeface="Calibri"/>
                <a:cs typeface="Times New Roman"/>
              </a:rPr>
              <a:t>Казый</a:t>
            </a:r>
            <a:r>
              <a:rPr lang="ru-RU" b="1" dirty="0">
                <a:latin typeface="Calibri"/>
                <a:ea typeface="Calibri"/>
                <a:cs typeface="Times New Roman"/>
              </a:rPr>
              <a:t>-хан аул, Казан-Кулак аул, </a:t>
            </a:r>
            <a:r>
              <a:rPr lang="ru-RU" b="1" dirty="0" err="1">
                <a:latin typeface="Calibri"/>
                <a:ea typeface="Calibri"/>
                <a:cs typeface="Times New Roman"/>
              </a:rPr>
              <a:t>Эмсыйык</a:t>
            </a:r>
            <a:r>
              <a:rPr lang="ru-RU" b="1" dirty="0">
                <a:latin typeface="Calibri"/>
                <a:ea typeface="Calibri"/>
                <a:cs typeface="Times New Roman"/>
              </a:rPr>
              <a:t> аул, Кара-Торы аул, Мурза аул, </a:t>
            </a:r>
            <a:r>
              <a:rPr lang="ru-RU" b="1" dirty="0" err="1">
                <a:latin typeface="Calibri"/>
                <a:ea typeface="Calibri"/>
                <a:cs typeface="Times New Roman"/>
              </a:rPr>
              <a:t>Алаш</a:t>
            </a:r>
            <a:r>
              <a:rPr lang="ru-RU" b="1" dirty="0">
                <a:latin typeface="Calibri"/>
                <a:ea typeface="Calibri"/>
                <a:cs typeface="Times New Roman"/>
              </a:rPr>
              <a:t> аул, </a:t>
            </a:r>
            <a:r>
              <a:rPr lang="ru-RU" b="1" dirty="0" err="1">
                <a:latin typeface="Calibri"/>
                <a:ea typeface="Calibri"/>
                <a:cs typeface="Times New Roman"/>
              </a:rPr>
              <a:t>Белал</a:t>
            </a:r>
            <a:r>
              <a:rPr lang="ru-RU" b="1" dirty="0">
                <a:latin typeface="Calibri"/>
                <a:ea typeface="Calibri"/>
                <a:cs typeface="Times New Roman"/>
              </a:rPr>
              <a:t> аул, </a:t>
            </a:r>
            <a:r>
              <a:rPr lang="ru-RU" b="1" dirty="0" err="1">
                <a:latin typeface="Calibri"/>
                <a:ea typeface="Calibri"/>
                <a:cs typeface="Times New Roman"/>
              </a:rPr>
              <a:t>Орыншы</a:t>
            </a:r>
            <a:r>
              <a:rPr lang="ru-RU" b="1" dirty="0">
                <a:latin typeface="Calibri"/>
                <a:ea typeface="Calibri"/>
                <a:cs typeface="Times New Roman"/>
              </a:rPr>
              <a:t>-Мурза аул, </a:t>
            </a:r>
            <a:r>
              <a:rPr lang="ru-RU" b="1" dirty="0" err="1">
                <a:latin typeface="Calibri"/>
                <a:ea typeface="Calibri"/>
                <a:cs typeface="Times New Roman"/>
              </a:rPr>
              <a:t>Джумакиси</a:t>
            </a:r>
            <a:r>
              <a:rPr lang="ru-RU" b="1" dirty="0">
                <a:latin typeface="Calibri"/>
                <a:ea typeface="Calibri"/>
                <a:cs typeface="Times New Roman"/>
              </a:rPr>
              <a:t> аул, которые раньше располагались в нескольких километрах друг от друга, в места зимовок вокруг аула Каясула (Кой </a:t>
            </a:r>
            <a:r>
              <a:rPr lang="ru-RU" b="1" dirty="0" err="1">
                <a:latin typeface="Calibri"/>
                <a:ea typeface="Calibri"/>
                <a:cs typeface="Times New Roman"/>
              </a:rPr>
              <a:t>асыл</a:t>
            </a:r>
            <a:r>
              <a:rPr lang="ru-RU" b="1" dirty="0">
                <a:latin typeface="Calibri"/>
                <a:ea typeface="Calibri"/>
                <a:cs typeface="Times New Roman"/>
              </a:rPr>
              <a:t>). Каждый аул занимал «свой» участок, и переселение проходило не одновременно. Основным видом жилья в </a:t>
            </a:r>
            <a:r>
              <a:rPr lang="ru-RU" b="1" dirty="0" err="1">
                <a:latin typeface="Calibri"/>
                <a:ea typeface="Calibri"/>
                <a:cs typeface="Times New Roman"/>
              </a:rPr>
              <a:t>Каясуле</a:t>
            </a:r>
            <a:r>
              <a:rPr lang="ru-RU" b="1" dirty="0">
                <a:latin typeface="Calibri"/>
                <a:ea typeface="Calibri"/>
                <a:cs typeface="Times New Roman"/>
              </a:rPr>
              <a:t> еще были юрты, где  жили люди  и в летние месяцы.</a:t>
            </a:r>
            <a:endParaRPr lang="ru-RU" b="1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029" name="Рисунок 1" descr="E:\рамазан\DSC0317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" t="933" r="5350"/>
          <a:stretch/>
        </p:blipFill>
        <p:spPr bwMode="auto">
          <a:xfrm>
            <a:off x="4572000" y="476672"/>
            <a:ext cx="4289465" cy="619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6415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2132856"/>
            <a:ext cx="8229600" cy="388843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sz="2800" dirty="0" smtClean="0">
                <a:latin typeface="Calibri"/>
                <a:ea typeface="Times New Roman"/>
                <a:cs typeface="Times New Roman"/>
              </a:rPr>
              <a:t>    </a:t>
            </a:r>
            <a:r>
              <a:rPr lang="ru-RU" sz="3100" dirty="0" smtClean="0">
                <a:latin typeface="Calibri"/>
                <a:ea typeface="Times New Roman"/>
                <a:cs typeface="Times New Roman"/>
              </a:rPr>
              <a:t>Обычаи </a:t>
            </a:r>
            <a:r>
              <a:rPr lang="ru-RU" sz="3100" dirty="0">
                <a:latin typeface="Calibri"/>
                <a:ea typeface="Times New Roman"/>
                <a:cs typeface="Times New Roman"/>
              </a:rPr>
              <a:t>и обряды у ногайцев представляют собой богатый и сложный по своему содержанию этнокультурный комплекс. В нём переплелись обычаи и обряды, возникшие в различные исторические эпохи, на разных уровнях социально-экономического и культурного развития. В традициях ногайцев отражаются верования и образ жизни этих людей, их ценности и нравы. Этот народ Северного Кавказа свято хранит старинные обычаи, отмечает праздники, что насчитывают уже не </a:t>
            </a:r>
            <a:r>
              <a:rPr lang="ru-RU" sz="3100" dirty="0" smtClean="0">
                <a:latin typeface="Calibri"/>
                <a:ea typeface="Times New Roman"/>
                <a:cs typeface="Times New Roman"/>
              </a:rPr>
              <a:t>одно поколение.</a:t>
            </a:r>
            <a:endParaRPr lang="ru-RU" sz="31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219200"/>
          </a:xfrm>
        </p:spPr>
        <p:txBody>
          <a:bodyPr>
            <a:normAutofit fontScale="90000"/>
          </a:bodyPr>
          <a:lstStyle/>
          <a:p>
            <a:pPr lvl="0" algn="ctr">
              <a:spcBef>
                <a:spcPts val="0"/>
              </a:spcBef>
            </a:pPr>
            <a:r>
              <a:rPr lang="ru-RU" sz="5400" b="1" spc="0" dirty="0">
                <a:ln w="19050">
                  <a:solidFill>
                    <a:srgbClr val="FEFAC9">
                      <a:tint val="1000"/>
                    </a:srgbClr>
                  </a:solidFill>
                  <a:prstDash val="solid"/>
                </a:ln>
                <a:solidFill>
                  <a:srgbClr val="E7BC2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ea typeface="+mn-ea"/>
                <a:cs typeface="+mn-cs"/>
              </a:rPr>
              <a:t>Традиции и культура ногайского </a:t>
            </a:r>
            <a:r>
              <a:rPr lang="ru-RU" sz="5400" b="1" spc="0" dirty="0" smtClean="0">
                <a:ln w="19050">
                  <a:solidFill>
                    <a:srgbClr val="FEFAC9">
                      <a:tint val="1000"/>
                    </a:srgbClr>
                  </a:solidFill>
                  <a:prstDash val="solid"/>
                </a:ln>
                <a:solidFill>
                  <a:srgbClr val="E7BC2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ea typeface="+mn-ea"/>
                <a:cs typeface="+mn-cs"/>
              </a:rPr>
              <a:t>народа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7790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111\Desktop\noflag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511736"/>
            <a:ext cx="5728816" cy="3496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4293096"/>
            <a:ext cx="84249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      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Одним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символов ногайской культуры является изображение крылатой волчицы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Коьк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боьри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 появлением этого символа связана старинная тюркская легенда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верить истории, этот символ свойственен тюркам, которые по легенде, выжили благодаря волчице, спасшей от смерти последнего тюрка. 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393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298</TotalTime>
  <Words>1381</Words>
  <Application>Microsoft Office PowerPoint</Application>
  <PresentationFormat>Экран (4:3)</PresentationFormat>
  <Paragraphs>59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Бумажная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Традиции и культура ногайского народа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Denis</dc:creator>
  <cp:lastModifiedBy>Замира</cp:lastModifiedBy>
  <cp:revision>33</cp:revision>
  <dcterms:created xsi:type="dcterms:W3CDTF">2013-04-16T13:13:41Z</dcterms:created>
  <dcterms:modified xsi:type="dcterms:W3CDTF">2021-10-29T13:22:18Z</dcterms:modified>
</cp:coreProperties>
</file>