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8" r:id="rId2"/>
    <p:sldMasterId id="2147483792" r:id="rId3"/>
    <p:sldMasterId id="2147483816" r:id="rId4"/>
  </p:sldMasterIdLst>
  <p:sldIdLst>
    <p:sldId id="259" r:id="rId5"/>
    <p:sldId id="260" r:id="rId6"/>
    <p:sldId id="262" r:id="rId7"/>
    <p:sldId id="256" r:id="rId8"/>
    <p:sldId id="273" r:id="rId9"/>
    <p:sldId id="268" r:id="rId10"/>
    <p:sldId id="274" r:id="rId11"/>
    <p:sldId id="270" r:id="rId12"/>
    <p:sldId id="276" r:id="rId13"/>
    <p:sldId id="271" r:id="rId14"/>
    <p:sldId id="266" r:id="rId15"/>
    <p:sldId id="277" r:id="rId16"/>
    <p:sldId id="267" r:id="rId17"/>
    <p:sldId id="26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748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BC75C-20FF-4910-B8CF-DAA7682D12F5}" type="datetimeFigureOut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25.10.2021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6C5AA-D867-44E7-8B06-11BC494BF8C6}" type="slidenum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93447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BC75C-20FF-4910-B8CF-DAA7682D12F5}" type="datetimeFigureOut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25.10.2021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6C5AA-D867-44E7-8B06-11BC494BF8C6}" type="slidenum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75435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BC75C-20FF-4910-B8CF-DAA7682D12F5}" type="datetimeFigureOut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25.10.2021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6C5AA-D867-44E7-8B06-11BC494BF8C6}" type="slidenum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11141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BC75C-20FF-4910-B8CF-DAA7682D12F5}" type="datetimeFigureOut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25.10.2021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6C5AA-D867-44E7-8B06-11BC494BF8C6}" type="slidenum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70531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BC75C-20FF-4910-B8CF-DAA7682D12F5}" type="datetimeFigureOut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25.10.2021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6C5AA-D867-44E7-8B06-11BC494BF8C6}" type="slidenum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87124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BC75C-20FF-4910-B8CF-DAA7682D12F5}" type="datetimeFigureOut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25.10.2021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6C5AA-D867-44E7-8B06-11BC494BF8C6}" type="slidenum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52518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BC75C-20FF-4910-B8CF-DAA7682D12F5}" type="datetimeFigureOut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25.10.2021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6C5AA-D867-44E7-8B06-11BC494BF8C6}" type="slidenum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61428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BC75C-20FF-4910-B8CF-DAA7682D12F5}" type="datetimeFigureOut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25.10.2021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6C5AA-D867-44E7-8B06-11BC494BF8C6}" type="slidenum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64068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BC75C-20FF-4910-B8CF-DAA7682D12F5}" type="datetimeFigureOut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25.10.2021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6C5AA-D867-44E7-8B06-11BC494BF8C6}" type="slidenum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4862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BC75C-20FF-4910-B8CF-DAA7682D12F5}" type="datetimeFigureOut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25.10.2021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6C5AA-D867-44E7-8B06-11BC494BF8C6}" type="slidenum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6996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BC75C-20FF-4910-B8CF-DAA7682D12F5}" type="datetimeFigureOut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25.10.2021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6C5AA-D867-44E7-8B06-11BC494BF8C6}" type="slidenum">
              <a:rPr lang="ru-RU" smtClean="0">
                <a:solidFill>
                  <a:srgbClr val="444D2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44D2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13566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93447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75435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11141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70531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8712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52518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6142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64068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4862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6996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13566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93447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75435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11141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70531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87124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5251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61428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64068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4862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6996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70E1-D083-4242-80D9-971EB29E9A1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25.10.2021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BB86-FE23-415B-B45E-AD763F166A96}" type="slidenum">
              <a:rPr lang="ru-RU" smtClean="0">
                <a:solidFill>
                  <a:srgbClr val="B83D68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1356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heel spokes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&#1059;&#1095;&#1080;&#1090;&#1077;&#1083;&#1100;\&#1056;&#1072;&#1073;&#1086;&#1095;&#1080;&#1081;%20&#1089;&#1090;&#1086;&#1083;\&#1054;&#1082;&#1088;&#1091;&#1078;&#1072;&#1102;&#1097;&#1080;&#1081;%20&#1084;&#1080;&#1088;\Paul%20Mauriat%20-%20The%20barberof%20seville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9" y="1484784"/>
            <a:ext cx="8280746" cy="2088232"/>
          </a:xfrm>
        </p:spPr>
        <p:txBody>
          <a:bodyPr/>
          <a:lstStyle/>
          <a:p>
            <a:r>
              <a:rPr lang="ru-RU" altLang="ru-RU" sz="4800" dirty="0">
                <a:solidFill>
                  <a:srgbClr val="006666"/>
                </a:solidFill>
              </a:rPr>
              <a:t>                    Дружба </a:t>
            </a:r>
            <a:br>
              <a:rPr lang="ru-RU" altLang="ru-RU" sz="4800" dirty="0">
                <a:solidFill>
                  <a:srgbClr val="006666"/>
                </a:solidFill>
              </a:rPr>
            </a:br>
            <a:r>
              <a:rPr lang="ru-RU" altLang="ru-RU" sz="4800" dirty="0">
                <a:solidFill>
                  <a:srgbClr val="006666"/>
                </a:solidFill>
              </a:rPr>
              <a:t>                        </a:t>
            </a:r>
            <a:r>
              <a:rPr lang="ru-RU" altLang="ru-RU" sz="3200" dirty="0"/>
              <a:t>(основы светской этики)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5998" y="4581128"/>
            <a:ext cx="4537075" cy="1368425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altLang="ru-RU" sz="2000" dirty="0" err="1">
                <a:solidFill>
                  <a:srgbClr val="000066"/>
                </a:solidFill>
              </a:rPr>
              <a:t>Шляхова</a:t>
            </a:r>
            <a:r>
              <a:rPr lang="ru-RU" altLang="ru-RU" sz="2000" dirty="0">
                <a:solidFill>
                  <a:srgbClr val="000066"/>
                </a:solidFill>
              </a:rPr>
              <a:t> Татьяна Александровна,</a:t>
            </a:r>
          </a:p>
          <a:p>
            <a:pPr algn="l">
              <a:lnSpc>
                <a:spcPct val="90000"/>
              </a:lnSpc>
            </a:pPr>
            <a:r>
              <a:rPr lang="ru-RU" altLang="ru-RU" sz="2000" dirty="0">
                <a:solidFill>
                  <a:srgbClr val="000066"/>
                </a:solidFill>
              </a:rPr>
              <a:t>учитель начальных классов </a:t>
            </a:r>
          </a:p>
          <a:p>
            <a:pPr algn="l">
              <a:lnSpc>
                <a:spcPct val="90000"/>
              </a:lnSpc>
            </a:pPr>
            <a:r>
              <a:rPr lang="ru-RU" altLang="ru-RU" sz="2000" dirty="0">
                <a:solidFill>
                  <a:srgbClr val="000066"/>
                </a:solidFill>
              </a:rPr>
              <a:t>ГБОУ СОШ №463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75856" y="5733256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ahoma" pitchFamily="34" charset="0"/>
              </a:rPr>
              <a:t>г. Санкт-Петербург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31840" y="560723"/>
            <a:ext cx="583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ahoma" pitchFamily="34" charset="0"/>
              </a:rPr>
              <a:t>Урок по теме:</a:t>
            </a:r>
          </a:p>
        </p:txBody>
      </p:sp>
      <p:pic>
        <p:nvPicPr>
          <p:cNvPr id="2055" name="Picture 7" descr="Головы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0723"/>
            <a:ext cx="3240360" cy="49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3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214290"/>
            <a:ext cx="77153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Законы дружбы:</a:t>
            </a:r>
          </a:p>
        </p:txBody>
      </p:sp>
      <p:pic>
        <p:nvPicPr>
          <p:cNvPr id="1026" name="Picture 2" descr="H:\кАРТИНКИ\Картинки из интернета\Рисунок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1256" y="3398223"/>
            <a:ext cx="2535220" cy="2143140"/>
          </a:xfrm>
          <a:prstGeom prst="rect">
            <a:avLst/>
          </a:prstGeom>
          <a:noFill/>
        </p:spPr>
      </p:pic>
      <p:pic>
        <p:nvPicPr>
          <p:cNvPr id="1027" name="Picture 3" descr="H:\кАРТИНКИ\Картинки из интернета\Рисунок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5630" y="578724"/>
            <a:ext cx="2000264" cy="199788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889844"/>
            <a:ext cx="59624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/>
                <a:ea typeface="Calibri"/>
              </a:rPr>
              <a:t>1) доверять другу;</a:t>
            </a:r>
            <a:br>
              <a:rPr lang="ru-RU" sz="2000" b="1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2) делиться новостями, успехами или неудачами;</a:t>
            </a:r>
            <a:br>
              <a:rPr lang="ru-RU" sz="2000" b="1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3) уметь хранить чужие тайны;</a:t>
            </a:r>
            <a:br>
              <a:rPr lang="ru-RU" sz="2000" b="1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4) радоваться вместе с другом его успехам;</a:t>
            </a:r>
            <a:br>
              <a:rPr lang="ru-RU" sz="2000" b="1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5) предлагать свою помощь, а не ждать просьбы о помощи;</a:t>
            </a:r>
            <a:br>
              <a:rPr lang="ru-RU" sz="2000" b="1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6) стараться, чтобы другу было приятно в твоем обществе, не создавать неловких ситуаций;</a:t>
            </a:r>
            <a:br>
              <a:rPr lang="ru-RU" sz="2000" b="1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7) защищать друга (если кто-то говорит о друге плохо в его отсутствие);</a:t>
            </a:r>
            <a:br>
              <a:rPr lang="ru-RU" sz="2000" b="1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8) не критиковать друга в присутствии других людей (если чем-то недоволен, сказать другу об этом наедине);</a:t>
            </a:r>
            <a:br>
              <a:rPr lang="ru-RU" sz="2000" b="1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9) уважать право друга иметь других друзей, кроме тебя (не быть навязчивым);</a:t>
            </a:r>
            <a:br>
              <a:rPr lang="ru-RU" sz="2000" b="1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10) всегда выполнять свои обещания.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6773768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839861"/>
            <a:ext cx="892899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altLang="ru-RU" sz="2800" b="1" dirty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altLang="ru-RU" sz="2800" b="1" dirty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ru-RU" altLang="ru-RU" sz="2800" b="1" dirty="0">
              <a:solidFill>
                <a:prstClr val="black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ВИКТОРИНА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1. Собрались однажды четыре музыканта, подружились. Вместе концерты давали, вместе разбойников прогоняли, вместе жили – не тужили... Назовите этих друзей-музыкантов</a:t>
            </a:r>
            <a:br>
              <a:rPr lang="ru-RU" sz="2000" b="1" dirty="0"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latin typeface="Times New Roman"/>
                <a:ea typeface="Calibri"/>
                <a:cs typeface="Times New Roman"/>
              </a:rPr>
              <a:t>2. Григорий Остер написал немало рассказов о Попугае, Удаве, Мартышке и их дружной жизни в Африке. Кто был четвертым в компании друзей? </a:t>
            </a:r>
            <a:br>
              <a:rPr lang="ru-RU" sz="2000" b="1" dirty="0"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latin typeface="Times New Roman"/>
                <a:ea typeface="Calibri"/>
                <a:cs typeface="Times New Roman"/>
              </a:rPr>
              <a:t>3. Какая девочка выручила своего друга из ледового плена? Вызывает ли у вас уважение ее поступок и почему?</a:t>
            </a:r>
            <a:endParaRPr lang="ru-RU" sz="2000" b="1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4. Этот герой бухнулся на кровать и, схватившись за голову, произнес: «Я самый больной в мире человек!» Потребовал лекарство. Ему дали, а он в ответ: «Друг спас жизнь друга!» О ком идет речь? И какое лекарство дали больному? </a:t>
            </a:r>
            <a:endParaRPr lang="ru-RU" sz="2000" b="1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5. Какие два друга лежали на песке и пели песенку о солнышке? Назовите их</a:t>
            </a:r>
            <a:endParaRPr lang="ru-RU" sz="2000" b="1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6. У девочки с голубыми волосами было много друзей, но один был рядом всегда. Кто он? </a:t>
            </a:r>
            <a:br>
              <a:rPr lang="ru-RU" sz="2000" b="1" dirty="0">
                <a:latin typeface="Times New Roman"/>
                <a:ea typeface="Calibri"/>
                <a:cs typeface="Times New Roman"/>
              </a:rPr>
            </a:br>
            <a:endParaRPr lang="ru-RU" sz="2000" b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0974138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6440" y="182367"/>
            <a:ext cx="2355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t>Притча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51808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НАСТОЯЩИЙ  ДРУГ.</a:t>
            </a:r>
            <a:endParaRPr lang="ru-RU" sz="1600" b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Высунув  голову из гнезда, орленок увидел множество птиц, летающих внизу среди скал.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Мама, что это за птицы? – спросил он. 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Наши друзья, - ответила орлица сыну. – Орел живет в одиночестве – такова его роль. Но и он порою нуждается в окружении. Иначе какой же он царь птиц? Все, кого ты видишь внизу, - наши верные друзья.  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Удовлетворенный маминым разъяснением, орленок продолжал с интересом наблюдать за полетом птиц, считая их отныне своими верными друзьями. Вдруг он закричал: 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Ай- ай, они украли у нас еду! 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Успокойся, сынок! Они ничего у нас  не украли. Я сама их угостила. Запомни раз и навсегда, что я сейчас тебе скажу! Как бы орел ни был голоден, он непременно должен поделиться частью своей добычи с птицами, живущими по соседству. На такой высоте они не в силах найти себе пропитание, и им следует помогать. </a:t>
            </a:r>
            <a:endParaRPr lang="ru-RU" sz="16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Всяк, кто желает иметь верных друзей, должен быть добрым и терпимым, проявляя внимание к чужим нуждам. Почет и уважение добываются не силой, а великодушием и готовностью поделиться с нуждающимся последним куском.</a:t>
            </a:r>
            <a:endParaRPr lang="ru-RU" sz="16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8763392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7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 законов дружбы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8847"/>
            <a:ext cx="8784976" cy="611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sz="2400" b="1" dirty="0">
              <a:solidFill>
                <a:prstClr val="black"/>
              </a:solidFill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sz="2400" b="1" dirty="0">
              <a:solidFill>
                <a:prstClr val="black"/>
              </a:solidFill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</a:rPr>
              <a:t>1. Доверять друг другу.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</a:rPr>
              <a:t>2. Делится новостями, успехами и неудачами.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</a:rPr>
              <a:t>3. Уметь хранить чужие секреты.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</a:rPr>
              <a:t>4. Радоваться вместе с другом его успехам.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</a:rPr>
              <a:t>5. Предлагать свою помощь, а не ждать просьбы о помощи.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</a:rPr>
              <a:t>6. Стараться, чтобы другу было приятно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</a:rPr>
              <a:t> в твоем обществе, не создавать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</a:rPr>
              <a:t> неловких ситуаций.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</a:rPr>
              <a:t>7. Защищать друга.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</a:rPr>
              <a:t>8. Не критиковать друга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</a:rPr>
              <a:t>в присутствии других людей.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</a:rPr>
              <a:t>9. Уважать право  друга иметь других друзей, кроме тебя.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</a:rPr>
              <a:t>10. Всегда выполнять свои обещания.</a:t>
            </a:r>
          </a:p>
        </p:txBody>
      </p:sp>
      <p:pic>
        <p:nvPicPr>
          <p:cNvPr id="4" name="Рисунок 3" descr="48f37726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996952"/>
            <a:ext cx="3047941" cy="2315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76015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r>
              <a:rPr lang="ru-RU" sz="3200" i="1" dirty="0"/>
              <a:t>. </a:t>
            </a:r>
            <a:endParaRPr lang="ru-RU" sz="3200" dirty="0"/>
          </a:p>
        </p:txBody>
      </p:sp>
      <p:pic>
        <p:nvPicPr>
          <p:cNvPr id="5" name="Picture 2" descr="http://www.google.ru/url?source=imgres&amp;ct=img&amp;q=http://www.cityspb.ru/f/a0/ru/auto/201104/08165352.1.JPG%3Fmaxw%3D685&amp;sa=X&amp;ei=r4tbT_WpPMWfOqGIpPsM&amp;ved=0CAQQ8wc4HA&amp;usg=AFQjCNGmJcQL_rzyRabcnXNwqEPzN26b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556792"/>
            <a:ext cx="4503651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d.allegroimg.com/original/034129/03514dcf42069bb6f489898afc5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2" y="964832"/>
            <a:ext cx="4084880" cy="408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Барбарики - Друзь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58488" y="355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836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4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Итог урока.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endParaRPr lang="ru-RU" sz="2800" dirty="0"/>
          </a:p>
          <a:p>
            <a:r>
              <a:rPr lang="ru-RU" sz="2800" dirty="0"/>
              <a:t>Дружба - это близкие отношения, основанные на взаимном доверии, привязанности, общности интересов.</a:t>
            </a:r>
          </a:p>
          <a:p>
            <a:r>
              <a:rPr lang="ru-RU" sz="2800" dirty="0"/>
              <a:t>Дружба должна быть бескорыстной, надежнее дружить с хорошим, добродетельным человеком, на которого можно положиться. Чем надежнее человек, тем больше у него друзей.</a:t>
            </a:r>
          </a:p>
          <a:p>
            <a:r>
              <a:rPr lang="ru-RU" sz="2800" dirty="0"/>
              <a:t>« Без истинной дружбы жизнь - ничто.»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1368151" cy="181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109796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78880"/>
            <a:ext cx="8229600" cy="769938"/>
          </a:xfrm>
        </p:spPr>
        <p:txBody>
          <a:bodyPr>
            <a:normAutofit fontScale="90000"/>
          </a:bodyPr>
          <a:lstStyle/>
          <a:p>
            <a:r>
              <a:rPr lang="ru-RU" altLang="ru-RU" sz="5400" dirty="0">
                <a:solidFill>
                  <a:srgbClr val="006666"/>
                </a:solidFill>
              </a:rPr>
              <a:t>Дружба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195736" y="1268760"/>
            <a:ext cx="6687344" cy="4752528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altLang="ru-RU" b="1" i="1" dirty="0"/>
              <a:t>Цели и задачи </a:t>
            </a:r>
            <a:r>
              <a:rPr lang="ru-RU" altLang="ru-RU" sz="2800" b="1" i="1" dirty="0"/>
              <a:t>урока</a:t>
            </a:r>
            <a:r>
              <a:rPr lang="ru-RU" altLang="ru-RU" sz="1200" dirty="0"/>
              <a:t>: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1.Формировать: 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- основы морали – осознанной учащимися необходимости определенного поведения, обусловленного принятыми в обществе представлениями о дружбе и порядочности, о честности и доброте;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-  способности открыто выражать и отстаивать свою нравственно оправданную позицию;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-  способность к самостоятельным поступкам и действиям, совершаемым на основе морального выбора, к принятию ответственности за их результаты.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2. Научить детей жить в дружбе и согласии.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ea typeface="Times New Roman"/>
              <a:cs typeface="Times New Roman"/>
            </a:endParaRPr>
          </a:p>
          <a:p>
            <a:pPr indent="-6794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  3.Воспитывать дружеские взаимоотношения доброжелательности, уважения друг к другу, эмоционально-нравственной     отзывчивости, понимания и сопереживания чувствам других людей.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4.Развивать навыки сотрудничества со сверстниками, развивать умение анализировать поступки и соотносить их со своими, с общими человеческими ценностями;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altLang="ru-RU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400" b="1" i="1" dirty="0"/>
              <a:t>Основные понятия</a:t>
            </a:r>
            <a:r>
              <a:rPr lang="ru-RU" altLang="ru-RU" sz="1400" dirty="0"/>
              <a:t>: дружба, друг</a:t>
            </a:r>
          </a:p>
        </p:txBody>
      </p:sp>
      <p:pic>
        <p:nvPicPr>
          <p:cNvPr id="8197" name="Picture 5" descr="Головы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2448396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34654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335107"/>
            <a:ext cx="864096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rgbClr val="E7BC29"/>
              </a:buClr>
              <a:buSzPct val="95000"/>
            </a:pPr>
            <a:endParaRPr lang="ru-RU" sz="32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ctr">
              <a:spcBef>
                <a:spcPct val="20000"/>
              </a:spcBef>
              <a:buClr>
                <a:srgbClr val="E7BC29"/>
              </a:buClr>
              <a:buSzPct val="95000"/>
            </a:pPr>
            <a:endParaRPr lang="ru-RU" sz="32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4978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/>
                <a:ea typeface="Calibri"/>
              </a:rPr>
              <a:t>Радость делит он со мной,</a:t>
            </a:r>
            <a:br>
              <a:rPr lang="ru-RU" sz="3200" dirty="0">
                <a:latin typeface="Times New Roman"/>
                <a:ea typeface="Calibri"/>
              </a:rPr>
            </a:br>
            <a:r>
              <a:rPr lang="ru-RU" sz="3200" dirty="0">
                <a:latin typeface="Times New Roman"/>
                <a:ea typeface="Calibri"/>
              </a:rPr>
              <a:t>За меня всегда горой.</a:t>
            </a:r>
            <a:br>
              <a:rPr lang="ru-RU" sz="3200" dirty="0">
                <a:latin typeface="Times New Roman"/>
                <a:ea typeface="Calibri"/>
              </a:rPr>
            </a:br>
            <a:r>
              <a:rPr lang="ru-RU" sz="3200" dirty="0">
                <a:latin typeface="Times New Roman"/>
                <a:ea typeface="Calibri"/>
              </a:rPr>
              <a:t>Коль беда случится вдруг,</a:t>
            </a:r>
            <a:br>
              <a:rPr lang="ru-RU" sz="3200" dirty="0">
                <a:latin typeface="Times New Roman"/>
                <a:ea typeface="Calibri"/>
              </a:rPr>
            </a:br>
            <a:r>
              <a:rPr lang="ru-RU" sz="3200" dirty="0">
                <a:latin typeface="Times New Roman"/>
                <a:ea typeface="Calibri"/>
              </a:rPr>
              <a:t>Мне поможет верный...</a:t>
            </a:r>
            <a:br>
              <a:rPr lang="ru-RU" sz="3200" dirty="0">
                <a:latin typeface="Times New Roman"/>
                <a:ea typeface="Calibri"/>
              </a:rPr>
            </a:br>
            <a:endParaRPr lang="ru-RU" sz="3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73" y="2348880"/>
            <a:ext cx="4294979" cy="316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398054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342899" y="404664"/>
            <a:ext cx="8621713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Когда еще никто не знал ни слова,</a:t>
            </a:r>
            <a:endParaRPr lang="ru-RU" sz="2800" dirty="0"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Ни «здравствуйте», ни «солнце», ни «корова»,</a:t>
            </a:r>
            <a:endParaRPr lang="ru-RU" sz="2800" dirty="0"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Соседям древний человек привык</a:t>
            </a:r>
            <a:endParaRPr lang="ru-RU" sz="2800" dirty="0"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Показывать кулак или язык</a:t>
            </a:r>
            <a:endParaRPr lang="ru-RU" sz="2800" dirty="0"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И корчить рожи (что одно и то же).</a:t>
            </a:r>
            <a:endParaRPr lang="ru-RU" sz="2800" dirty="0"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Но словом стал гортанный резкий звук,</a:t>
            </a:r>
            <a:endParaRPr lang="ru-RU" sz="2800" dirty="0"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Осмысленней лицо, умнее руки.</a:t>
            </a:r>
            <a:endParaRPr lang="ru-RU" sz="2800" dirty="0"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И человек придумал слово «друг»,</a:t>
            </a:r>
            <a:endParaRPr lang="ru-RU" sz="2800" dirty="0"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Стал друга ждать и тосковать в разлуке.</a:t>
            </a:r>
            <a:endParaRPr lang="ru-RU" sz="2800" dirty="0"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Ему спасибо за друзей моих.</a:t>
            </a:r>
            <a:endParaRPr lang="ru-RU" sz="2800" dirty="0"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Как жил бы я, что делал бы без них?</a:t>
            </a:r>
            <a:endParaRPr lang="ru-RU" sz="2800" dirty="0"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Друзей-людей, которых я люблю,</a:t>
            </a:r>
            <a:endParaRPr lang="ru-RU" sz="2800" dirty="0"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Я никогда ничем не оскорблю.</a:t>
            </a:r>
            <a:endParaRPr lang="ru-RU" sz="2800" dirty="0">
              <a:ea typeface="Times New Roman"/>
              <a:cs typeface="Times New Roman"/>
            </a:endParaRPr>
          </a:p>
          <a:p>
            <a:pPr eaLnBrk="1" hangingPunct="1"/>
            <a:endParaRPr lang="ru-RU" altLang="ru-RU" sz="3600" b="1" dirty="0"/>
          </a:p>
          <a:p>
            <a:pPr eaLnBrk="1" hangingPunct="1"/>
            <a:endParaRPr lang="ru-RU" altLang="ru-RU" sz="3600" b="1" dirty="0"/>
          </a:p>
          <a:p>
            <a:pPr marL="0" indent="0" eaLnBrk="1" hangingPunct="1">
              <a:buNone/>
            </a:pPr>
            <a:endParaRPr lang="ru-RU" altLang="ru-RU" sz="3600" b="1" dirty="0"/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5334000" cy="10572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rotWithShape="0">
                  <a:srgbClr val="875B0D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103" name="Picture 9" descr="C:\Documents and Settings\Марина Борисовна\Рабочий стол\картинки и анимашки\разное\1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980728"/>
            <a:ext cx="230961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C:\Documents and Settings\Марина Борисовна\Рабочий стол\картинки и анимашки\разное\241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48" y="4149080"/>
            <a:ext cx="3276600" cy="179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aul Mauriat - The barberof sevill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9584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129" fill="hold"/>
                                        <p:tgtEl>
                                          <p:spTgt spid="3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Друг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 – это человек, который связан с тобой дружбой, близкими отношениями, основанными на привязанности, доверии, общности интересов.</a:t>
            </a:r>
            <a:endParaRPr lang="ru-RU" sz="3200" dirty="0">
              <a:ea typeface="Times New Roman"/>
              <a:cs typeface="Times New Roman"/>
            </a:endParaRPr>
          </a:p>
          <a:p>
            <a:r>
              <a:rPr lang="ru-RU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Приятель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-это близкий и дружески расположенный знакомый.</a:t>
            </a:r>
            <a:endParaRPr lang="ru-RU" sz="3200" dirty="0">
              <a:ea typeface="Times New Roman"/>
              <a:cs typeface="Times New Roman"/>
            </a:endParaRPr>
          </a:p>
          <a:p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Товарищ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-человек, близкий </a:t>
            </a:r>
          </a:p>
          <a:p>
            <a:r>
              <a:rPr lang="ru-RU" sz="3200" dirty="0">
                <a:latin typeface="Times New Roman"/>
                <a:ea typeface="Times New Roman"/>
                <a:cs typeface="Times New Roman"/>
              </a:rPr>
              <a:t>по своим взглядам, деятельности,</a:t>
            </a:r>
          </a:p>
          <a:p>
            <a:r>
              <a:rPr lang="ru-RU" sz="3200" dirty="0">
                <a:latin typeface="Times New Roman"/>
                <a:ea typeface="Times New Roman"/>
                <a:cs typeface="Times New Roman"/>
              </a:rPr>
              <a:t> по условиям жизни. </a:t>
            </a:r>
            <a:endParaRPr lang="ru-RU" sz="3200" dirty="0">
              <a:ea typeface="Times New Roman"/>
              <a:cs typeface="Times New Roman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96952"/>
            <a:ext cx="2338866" cy="290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576450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2348880"/>
            <a:ext cx="24482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4896544" cy="452596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скромный, доброжелательный, общительный, отзывчивый, завистливый, злой, равнодушный, хвастливый, добрый, жадный, честный, мудрый, верный, лживый.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28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Содержимое 3" descr="1315860876_ch6ubgzh0mazxid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332656"/>
            <a:ext cx="3384376" cy="584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3688373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128792" cy="500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 группа</a:t>
            </a:r>
            <a:endParaRPr lang="ru-RU" sz="3200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Твой друг часто говорит плохие слова и выражения. Как ты поступишь? Дай совет.</a:t>
            </a:r>
            <a:endParaRPr lang="ru-RU" sz="3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 группа</a:t>
            </a:r>
            <a:endParaRPr lang="ru-RU" sz="3200" dirty="0">
              <a:solidFill>
                <a:schemeClr val="accent6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Твой друг без причины обидел одноклассника. Как ты поступишь? Дай совет.</a:t>
            </a:r>
            <a:endParaRPr lang="ru-RU" sz="32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5750558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Autofit/>
          </a:bodyPr>
          <a:lstStyle/>
          <a:p>
            <a:r>
              <a:rPr lang="ru-RU" sz="4400" dirty="0"/>
              <a:t> </a:t>
            </a:r>
            <a:br>
              <a:rPr lang="ru-RU" sz="4400" dirty="0"/>
            </a:br>
            <a:br>
              <a:rPr lang="ru-RU" dirty="0"/>
            </a:br>
            <a:endParaRPr lang="ru-RU" sz="4400" dirty="0"/>
          </a:p>
        </p:txBody>
      </p:sp>
      <p:pic>
        <p:nvPicPr>
          <p:cNvPr id="4" name="Рисунок 3" descr="F:\CLIPART6\J0297523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222" y="2010239"/>
            <a:ext cx="1928826" cy="203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CLIPART6\J0297555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536" y="-54308"/>
            <a:ext cx="2143140" cy="209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CLIPART8\J0343321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264" y="188640"/>
            <a:ext cx="2000264" cy="183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CLIPART8\J0343317.WM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36" y="4496811"/>
            <a:ext cx="2024064" cy="172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CLIPART8\J0343401.WM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9455" y="4272164"/>
            <a:ext cx="219075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Администратор\Рабочий стол\Анимации\анимашки\KIDS\AN08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3776" y="2217633"/>
            <a:ext cx="1734890" cy="20177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95528" y="575913"/>
            <a:ext cx="5528800" cy="605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«Дружба крепка не лестью, а правдой и…….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« Взаимное доверие - основа ……………».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« Человек без друзей, что дерево без…………».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« Старый друг, лучше ………………………….».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«Настоящая дружба не знает…………………….».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Не имей сто рублей, а имей ………...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Человек без друзей, что дерево ….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Дружбу за деньги………….)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«Нет лучше дружка, чем родная ………………..»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2484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7724" y="188640"/>
            <a:ext cx="5112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Физминутка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82746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92696"/>
            <a:ext cx="77768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Знайте, не бывает моря без волны </a:t>
            </a:r>
            <a:endParaRPr lang="ru-RU" sz="2800" b="1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 Шутки – без улыбки, марта – без весны </a:t>
            </a:r>
            <a:endParaRPr lang="ru-RU" sz="2800" b="1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 Лестниц – без ступенек </a:t>
            </a:r>
            <a:endParaRPr lang="ru-RU" sz="2800" b="1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Дома – без дверей </a:t>
            </a:r>
            <a:endParaRPr lang="ru-RU" sz="2800" b="1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 Школ – без переменок </a:t>
            </a:r>
            <a:endParaRPr lang="ru-RU" sz="2800" b="1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 Дружбы – без друзей </a:t>
            </a:r>
            <a:endParaRPr lang="ru-RU" sz="2800" b="1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 Сказок – без начала </a:t>
            </a:r>
            <a:endParaRPr lang="ru-RU" sz="2800" b="1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Детства – без игры («ладушки» с соседом по парте),</a:t>
            </a:r>
            <a:endParaRPr lang="ru-RU" sz="2800" b="1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Знаем мы об этом</a:t>
            </a:r>
            <a:br>
              <a:rPr lang="ru-RU" sz="2800" b="1" dirty="0">
                <a:latin typeface="Times New Roman"/>
                <a:ea typeface="Times New Roman"/>
                <a:cs typeface="Times New Roman"/>
              </a:rPr>
            </a:b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И я </a:t>
            </a:r>
            <a:endParaRPr lang="ru-RU" sz="2800" b="1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 И ты </a:t>
            </a:r>
            <a:endParaRPr lang="ru-RU" sz="2800" b="1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И мы </a:t>
            </a:r>
            <a:endParaRPr lang="ru-RU" sz="2800" b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5408083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1186</Words>
  <Application>Microsoft Office PowerPoint</Application>
  <PresentationFormat>Экран (4:3)</PresentationFormat>
  <Paragraphs>107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Impact</vt:lpstr>
      <vt:lpstr>Tahoma</vt:lpstr>
      <vt:lpstr>Times New Roman</vt:lpstr>
      <vt:lpstr>Тема Office</vt:lpstr>
      <vt:lpstr>Тема4</vt:lpstr>
      <vt:lpstr>1_Тема4</vt:lpstr>
      <vt:lpstr>2_Тема4</vt:lpstr>
      <vt:lpstr>                    Дружба                          (основы светской этики)</vt:lpstr>
      <vt:lpstr>Дружба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Итог урока.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  (основы светской этики)</dc:title>
  <dc:creator>1</dc:creator>
  <cp:lastModifiedBy>Ирина Шляхова</cp:lastModifiedBy>
  <cp:revision>17</cp:revision>
  <dcterms:created xsi:type="dcterms:W3CDTF">2014-04-06T12:34:10Z</dcterms:created>
  <dcterms:modified xsi:type="dcterms:W3CDTF">2021-10-25T17:27:57Z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3060906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