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72" r:id="rId22"/>
    <p:sldId id="273" r:id="rId23"/>
    <p:sldId id="274" r:id="rId24"/>
    <p:sldId id="275" r:id="rId25"/>
    <p:sldId id="276" r:id="rId26"/>
    <p:sldId id="281" r:id="rId27"/>
    <p:sldId id="282" r:id="rId28"/>
    <p:sldId id="283" r:id="rId29"/>
    <p:sldId id="284" r:id="rId30"/>
    <p:sldId id="285" r:id="rId31"/>
    <p:sldId id="292" r:id="rId32"/>
    <p:sldId id="286" r:id="rId33"/>
    <p:sldId id="289" r:id="rId34"/>
    <p:sldId id="290" r:id="rId35"/>
    <p:sldId id="287" r:id="rId36"/>
    <p:sldId id="291" r:id="rId37"/>
    <p:sldId id="288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3" clrIdx="0">
    <p:extLst>
      <p:ext uri="{19B8F6BF-5375-455C-9EA6-DF929625EA0E}">
        <p15:presenceInfo xmlns:p15="http://schemas.microsoft.com/office/powerpoint/2012/main" xmlns="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72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8" autoAdjust="0"/>
    <p:restoredTop sz="92769" autoAdjust="0"/>
  </p:normalViewPr>
  <p:slideViewPr>
    <p:cSldViewPr snapToGrid="0">
      <p:cViewPr>
        <p:scale>
          <a:sx n="60" d="100"/>
          <a:sy n="60" d="100"/>
        </p:scale>
        <p:origin x="-112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1DA9-9ACA-4145-82DA-A2CD52C0F497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611EE-92FD-4098-B1B0-5313A9ECA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5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611EE-92FD-4098-B1B0-5313A9ECA8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6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2215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4373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6156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6336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0720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43634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9599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6012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2194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64240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3156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6301-C4AF-4384-97B1-314BDC97411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A6B2-8B0F-4633-B6C0-7D6192BA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4951" y="0"/>
            <a:ext cx="12612414" cy="2538248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Пройдёмся по миру сказок с математикой!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49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11717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«Морозко»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57" y="0"/>
            <a:ext cx="3674893" cy="4899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99" y="1576388"/>
            <a:ext cx="7144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следующих предложениях вставьте пропущенные слова. </a:t>
            </a:r>
          </a:p>
          <a:p>
            <a:r>
              <a:rPr lang="ru-RU" sz="2800" dirty="0" smtClean="0"/>
              <a:t>Утром было 10 градусов мороза. А к вечеру стало 20 градусов мороза. На улице (потеплело/похолодало). Температура (повысилась/понизилась) на ……. </a:t>
            </a:r>
            <a:r>
              <a:rPr lang="ru-RU" sz="2800" dirty="0"/>
              <a:t>г</a:t>
            </a:r>
            <a:r>
              <a:rPr lang="ru-RU" sz="2800" dirty="0" smtClean="0"/>
              <a:t>радусов.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3686" y="5031565"/>
            <a:ext cx="560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</a:t>
            </a:r>
          </a:p>
          <a:p>
            <a:r>
              <a:rPr lang="ru-RU" sz="3200" b="1" dirty="0" smtClean="0"/>
              <a:t>похолодало; понизилась; 10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302171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65" y="365125"/>
            <a:ext cx="5799083" cy="1325563"/>
          </a:xfrm>
          <a:solidFill>
            <a:srgbClr val="FFFF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«Лиса и волк»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80" y="225448"/>
            <a:ext cx="5261383" cy="428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69" y="1690688"/>
            <a:ext cx="6161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Какие из нижеследующих утверждений верны:</a:t>
            </a:r>
          </a:p>
          <a:p>
            <a:r>
              <a:rPr lang="ru-RU" sz="3600" dirty="0" smtClean="0"/>
              <a:t>1)битый небитого не везет;</a:t>
            </a:r>
          </a:p>
          <a:p>
            <a:r>
              <a:rPr lang="ru-RU" sz="3600" dirty="0" smtClean="0"/>
              <a:t>2)небитый битого не везет;</a:t>
            </a:r>
          </a:p>
          <a:p>
            <a:r>
              <a:rPr lang="ru-RU" sz="3600" dirty="0" smtClean="0"/>
              <a:t>3)битый небитого везет;</a:t>
            </a:r>
          </a:p>
          <a:p>
            <a:r>
              <a:rPr lang="ru-RU" sz="3600" dirty="0" smtClean="0"/>
              <a:t>4)небитый битого везет?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21485" y="5451231"/>
            <a:ext cx="617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Ответ: 2,3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602273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" y="365125"/>
            <a:ext cx="5738650" cy="1325563"/>
          </a:xfr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«Горшочек каши»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65125"/>
            <a:ext cx="6001864" cy="3469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394" y="1911157"/>
            <a:ext cx="505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кастрюле 16 кг каши. Как, имея чашечные весы и гирю в 3 кг, отмерить 1 кг каши?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74920" y="4325481"/>
            <a:ext cx="7117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1) На весах отмеряем половину, то есть 8 кг.</a:t>
            </a:r>
          </a:p>
          <a:p>
            <a:r>
              <a:rPr lang="ru-RU" sz="2800" b="1" dirty="0" smtClean="0"/>
              <a:t>2) Также отмеряем 4 кг.</a:t>
            </a:r>
          </a:p>
          <a:p>
            <a:r>
              <a:rPr lang="ru-RU" sz="2800" b="1" dirty="0" smtClean="0"/>
              <a:t>3) Отмеряем при помощи гири в 3 кг кашу. Остается 1 кг каши.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48325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1500188"/>
            <a:ext cx="6153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Имеется двое песочных часов:</a:t>
            </a:r>
            <a:r>
              <a:rPr lang="ru-RU" sz="3600" dirty="0"/>
              <a:t> </a:t>
            </a:r>
            <a:r>
              <a:rPr lang="ru-RU" sz="3600" dirty="0" smtClean="0"/>
              <a:t>на 7 минут и на 11 минут. Каша варится 15 минут. Как сварить её, засекая время по этим часам?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5060" y="3845183"/>
            <a:ext cx="775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</a:t>
            </a:r>
            <a:r>
              <a:rPr lang="ru-RU" sz="2800" dirty="0" smtClean="0"/>
              <a:t>Ставим двое часов одновременно. Когда закончатся 7 минут (во вторых часах еще осталось песка на 4 минуты), ставим варить кашу. Когда эти 4 минуты закончатся, часы переворачиваем и варим ещё 11 минут (всего 15 минут).</a:t>
            </a:r>
            <a:endParaRPr lang="ru-RU" sz="2800" dirty="0"/>
          </a:p>
        </p:txBody>
      </p:sp>
      <p:pic>
        <p:nvPicPr>
          <p:cNvPr id="6" name="Рисунок 5" descr="38988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365" y="233933"/>
            <a:ext cx="5100836" cy="346176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99089" y="317829"/>
            <a:ext cx="5738650" cy="1325563"/>
          </a:xfr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«Горшочек каши»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1348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06057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Второй тур</a:t>
            </a:r>
            <a:br>
              <a:rPr lang="ru-RU" sz="8800" dirty="0" smtClean="0"/>
            </a:br>
            <a:r>
              <a:rPr lang="ru-RU" sz="8800" dirty="0" smtClean="0"/>
              <a:t>«Задачи со спичками»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6286501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164026"/>
            <a:ext cx="5706794" cy="438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1690688"/>
            <a:ext cx="5401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Положите на стол столько счетных палочек, сколько кроваток в домике медведя. </a:t>
            </a:r>
          </a:p>
          <a:p>
            <a:r>
              <a:rPr lang="ru-RU" sz="3200" dirty="0" smtClean="0"/>
              <a:t>А теперь сделайте из них 4, не разламывая их.</a:t>
            </a:r>
            <a:endParaRPr lang="ru-RU" sz="3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087880" y="4953000"/>
            <a:ext cx="868680" cy="1005840"/>
            <a:chOff x="2087880" y="4953000"/>
            <a:chExt cx="868680" cy="100584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087880" y="4953000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499360" y="4953000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56560" y="4953000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7885821" y="4972050"/>
            <a:ext cx="655320" cy="1021080"/>
            <a:chOff x="5161671" y="4953000"/>
            <a:chExt cx="655320" cy="102108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405511" y="4968240"/>
              <a:ext cx="187569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593080" y="4968240"/>
              <a:ext cx="223911" cy="9906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161671" y="4953000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9467850" y="4926330"/>
            <a:ext cx="1082040" cy="1524000"/>
            <a:chOff x="7467600" y="4907280"/>
            <a:chExt cx="1082040" cy="1524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7482840" y="4907280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467600" y="5913120"/>
              <a:ext cx="1082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549640" y="5425440"/>
              <a:ext cx="0" cy="10058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115050" y="52768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</a:t>
            </a:r>
            <a:endParaRPr lang="ru-RU" sz="3200" b="1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0" y="317829"/>
            <a:ext cx="5990896" cy="132556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«Три медведя»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276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73" y="317828"/>
            <a:ext cx="5105400" cy="1325563"/>
          </a:xfrm>
          <a:solidFill>
            <a:srgbClr val="92D050"/>
          </a:solidFill>
          <a:effectLst>
            <a:softEdge rad="317500"/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«Колобок»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08" y="231775"/>
            <a:ext cx="5596781" cy="394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Попробуйте сами поймать Колобка. Из спичек сложите «руку». Не трогая Колобка, переложите 2 спички так, чтобы он оказался на вашей ладошке.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837885" y="4303199"/>
            <a:ext cx="1610165" cy="2145324"/>
            <a:chOff x="1856935" y="3445949"/>
            <a:chExt cx="1610165" cy="214532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56935" y="3445949"/>
              <a:ext cx="970671" cy="2145324"/>
              <a:chOff x="1856935" y="3445949"/>
              <a:chExt cx="970671" cy="214532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856935" y="3445949"/>
                <a:ext cx="0" cy="108321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856935" y="4508060"/>
                <a:ext cx="970671" cy="21102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827606" y="3445949"/>
                <a:ext cx="0" cy="108321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342270" y="4508060"/>
                <a:ext cx="0" cy="108321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Улыбающееся лицо 20"/>
            <p:cNvSpPr/>
            <p:nvPr/>
          </p:nvSpPr>
          <p:spPr>
            <a:xfrm>
              <a:off x="2538633" y="4585432"/>
              <a:ext cx="928467" cy="928467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154550" y="4399621"/>
            <a:ext cx="998806" cy="2145324"/>
            <a:chOff x="4506350" y="3523321"/>
            <a:chExt cx="998806" cy="214532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506350" y="3523321"/>
              <a:ext cx="998806" cy="2145324"/>
              <a:chOff x="4506350" y="3523321"/>
              <a:chExt cx="998806" cy="2145324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505156" y="4585432"/>
                <a:ext cx="0" cy="108321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4506350" y="4606534"/>
                <a:ext cx="970671" cy="21102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991686" y="3523321"/>
                <a:ext cx="0" cy="108321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506350" y="4585432"/>
                <a:ext cx="0" cy="108321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Улыбающееся лицо 27"/>
            <p:cNvSpPr/>
            <p:nvPr/>
          </p:nvSpPr>
          <p:spPr>
            <a:xfrm>
              <a:off x="4541520" y="4683907"/>
              <a:ext cx="928467" cy="928467"/>
            </a:xfrm>
            <a:prstGeom prst="smileyFac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58000" y="5257800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954700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" y="349360"/>
            <a:ext cx="6668814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«Гуси-лебеди»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97" y="365125"/>
            <a:ext cx="4530183" cy="3627755"/>
          </a:xfrm>
        </p:spPr>
      </p:pic>
      <p:sp>
        <p:nvSpPr>
          <p:cNvPr id="5" name="TextBox 4"/>
          <p:cNvSpPr txBox="1"/>
          <p:nvPr/>
        </p:nvSpPr>
        <p:spPr>
          <a:xfrm>
            <a:off x="410955" y="1538757"/>
            <a:ext cx="6537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Сложите из спичек избушку на курьих ножках. Переложите 2 спички так, чтобы избушка повернулась к лесу задом, а к вам передом (то есть в другую сторону).</a:t>
            </a:r>
            <a:endParaRPr lang="ru-RU" sz="32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116580" y="4388643"/>
            <a:ext cx="1661160" cy="2303712"/>
            <a:chOff x="1920240" y="4447608"/>
            <a:chExt cx="1661160" cy="230371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270760" y="5928360"/>
              <a:ext cx="472440" cy="82296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43200" y="5928360"/>
              <a:ext cx="396240" cy="82296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66160" y="4983480"/>
              <a:ext cx="0" cy="9448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20240" y="5928360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743200" y="4983480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743200" y="4983480"/>
              <a:ext cx="0" cy="9448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35480" y="4983480"/>
              <a:ext cx="0" cy="9448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43200" y="5928360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215641" y="4447609"/>
              <a:ext cx="365759" cy="5358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377440" y="4447609"/>
              <a:ext cx="365759" cy="5358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1950720" y="4447608"/>
              <a:ext cx="411481" cy="5358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392681" y="4447608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7839028" y="4388643"/>
            <a:ext cx="1661160" cy="2303712"/>
            <a:chOff x="5753100" y="4373403"/>
            <a:chExt cx="1661160" cy="230371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6103620" y="5854155"/>
              <a:ext cx="472440" cy="82296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576060" y="5854155"/>
              <a:ext cx="396240" cy="82296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7399020" y="4909275"/>
              <a:ext cx="0" cy="9448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53100" y="5854155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783580" y="4924514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576060" y="4909275"/>
              <a:ext cx="0" cy="9448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768340" y="4909275"/>
              <a:ext cx="0" cy="9448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576060" y="5854155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048501" y="4373404"/>
              <a:ext cx="365759" cy="5358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6576059" y="4388643"/>
              <a:ext cx="464822" cy="52063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5783580" y="4373403"/>
              <a:ext cx="411481" cy="5358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225541" y="4373403"/>
              <a:ext cx="8229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467350" y="535305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773825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121284"/>
            <a:ext cx="3825241" cy="4666794"/>
          </a:xfrm>
        </p:spPr>
      </p:pic>
      <p:sp>
        <p:nvSpPr>
          <p:cNvPr id="5" name="TextBox 4"/>
          <p:cNvSpPr txBox="1"/>
          <p:nvPr/>
        </p:nvSpPr>
        <p:spPr>
          <a:xfrm>
            <a:off x="695981" y="1733047"/>
            <a:ext cx="5745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Сложите из спичек фигуру волка. Переложите одну спичку так, чтобы волк побежал в другую сторону.</a:t>
            </a:r>
            <a:endParaRPr lang="ru-RU" sz="36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661161" y="4953000"/>
            <a:ext cx="2087879" cy="1405117"/>
            <a:chOff x="1661161" y="4953000"/>
            <a:chExt cx="2087879" cy="140511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124200" y="4953000"/>
              <a:ext cx="0" cy="82296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286000" y="5775960"/>
              <a:ext cx="838200" cy="1524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86000" y="4953000"/>
              <a:ext cx="0" cy="82296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2286000" y="4953000"/>
              <a:ext cx="838200" cy="1524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124200" y="4953000"/>
              <a:ext cx="624840" cy="4114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1161" y="5379720"/>
              <a:ext cx="624840" cy="4114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661161" y="4953000"/>
              <a:ext cx="624841" cy="4114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24200" y="5775960"/>
              <a:ext cx="426720" cy="5364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255520" y="5769858"/>
              <a:ext cx="426720" cy="5364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1912620" y="5806440"/>
              <a:ext cx="342900" cy="55167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758440" y="5777478"/>
              <a:ext cx="342900" cy="55167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667250" y="561975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</a:t>
            </a:r>
            <a:endParaRPr lang="ru-RU" sz="3600" b="1" dirty="0"/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396765" y="365125"/>
            <a:ext cx="5799083" cy="1325563"/>
          </a:xfrm>
          <a:solidFill>
            <a:srgbClr val="FFFF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«Лиса и волк»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 flipH="1">
            <a:off x="6707700" y="5013434"/>
            <a:ext cx="2120989" cy="1449787"/>
            <a:chOff x="1661161" y="4953000"/>
            <a:chExt cx="2087879" cy="1405117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3124200" y="4953000"/>
              <a:ext cx="0" cy="82296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2286000" y="5775960"/>
              <a:ext cx="838200" cy="1524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286000" y="4953000"/>
              <a:ext cx="0" cy="82296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286000" y="4953000"/>
              <a:ext cx="838200" cy="1524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124200" y="4953000"/>
              <a:ext cx="624840" cy="4114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661161" y="5379720"/>
              <a:ext cx="624840" cy="4114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1661161" y="4953000"/>
              <a:ext cx="624841" cy="4114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124200" y="5775960"/>
              <a:ext cx="426720" cy="5364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255520" y="5769858"/>
              <a:ext cx="426720" cy="53643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1912620" y="5806440"/>
              <a:ext cx="342900" cy="55167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2758440" y="5777478"/>
              <a:ext cx="342900" cy="55167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7764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7961586" cy="1325563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«Крошечка-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Хаврошечка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11" y="210185"/>
            <a:ext cx="4022657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5897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Сложите из спичек корову. Переложите две спички так, чтобы корова смотрела в другую сторону.</a:t>
            </a:r>
            <a:endParaRPr lang="ru-RU" sz="36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1056291" y="4323614"/>
            <a:ext cx="2150934" cy="1998358"/>
            <a:chOff x="1760563" y="4323614"/>
            <a:chExt cx="1446661" cy="131563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129051" y="4681182"/>
              <a:ext cx="0" cy="6277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129051" y="4681182"/>
              <a:ext cx="70968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129051" y="5295331"/>
              <a:ext cx="70968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38735" y="4681182"/>
              <a:ext cx="0" cy="6277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838735" y="4681182"/>
              <a:ext cx="368489" cy="3684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838735" y="5295331"/>
              <a:ext cx="197890" cy="3343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681783" y="5315460"/>
              <a:ext cx="156951" cy="3207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115405" y="5295331"/>
              <a:ext cx="197890" cy="3343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1948215" y="5318529"/>
              <a:ext cx="156951" cy="3207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763970" y="4926842"/>
              <a:ext cx="368489" cy="3684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760563" y="4681182"/>
              <a:ext cx="371896" cy="245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948215" y="4323614"/>
              <a:ext cx="197890" cy="3343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2146105" y="4360459"/>
              <a:ext cx="156951" cy="3207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5797966" y="4285513"/>
            <a:ext cx="1848310" cy="2083755"/>
            <a:chOff x="4083466" y="4323614"/>
            <a:chExt cx="1259009" cy="131563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4264302" y="4681182"/>
              <a:ext cx="0" cy="6277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4264302" y="4681182"/>
              <a:ext cx="70968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4264302" y="5295331"/>
              <a:ext cx="70968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973986" y="4681182"/>
              <a:ext cx="0" cy="6277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973986" y="4681182"/>
              <a:ext cx="368489" cy="3684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973986" y="5295331"/>
              <a:ext cx="197890" cy="3343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817035" y="5315460"/>
              <a:ext cx="156950" cy="3207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250656" y="5295331"/>
              <a:ext cx="197890" cy="3343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083467" y="5318529"/>
              <a:ext cx="156950" cy="3207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267710" y="4926841"/>
              <a:ext cx="380490" cy="3684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4267710" y="4681183"/>
              <a:ext cx="380490" cy="2456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83466" y="4323614"/>
              <a:ext cx="197890" cy="33437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281357" y="4360459"/>
              <a:ext cx="156950" cy="32072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171950" y="480060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007848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2480528"/>
            <a:ext cx="11217322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тур</a:t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«Сказочное ассорти»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562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1329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Третий тур</a:t>
            </a:r>
            <a:br>
              <a:rPr lang="ru-RU" sz="9600" dirty="0" smtClean="0"/>
            </a:br>
            <a:r>
              <a:rPr lang="ru-RU" sz="9600" dirty="0" smtClean="0"/>
              <a:t>«Тайные знаки»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9081829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051195"/>
              </p:ext>
            </p:extLst>
          </p:nvPr>
        </p:nvGraphicFramePr>
        <p:xfrm>
          <a:off x="7737230" y="3577872"/>
          <a:ext cx="3911208" cy="3280128"/>
        </p:xfrm>
        <a:graphic>
          <a:graphicData uri="http://schemas.openxmlformats.org/drawingml/2006/table">
            <a:tbl>
              <a:tblPr firstRow="1" bandRow="1"/>
              <a:tblGrid>
                <a:gridCol w="651868"/>
                <a:gridCol w="651868"/>
                <a:gridCol w="651868"/>
                <a:gridCol w="651868"/>
                <a:gridCol w="651868"/>
                <a:gridCol w="651868"/>
              </a:tblGrid>
              <a:tr h="540832">
                <a:tc>
                  <a:txBody>
                    <a:bodyPr/>
                    <a:lstStyle/>
                    <a:p>
                      <a:endParaRPr lang="ru-RU" sz="2700" dirty="0">
                        <a:solidFill>
                          <a:schemeClr val="tx1"/>
                        </a:solidFill>
                      </a:endParaRPr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bg1"/>
                    </a:solidFill>
                  </a:tcPr>
                </a:tc>
              </a:tr>
              <a:tr h="540832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</a:tr>
              <a:tr h="540832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bg1"/>
                    </a:solidFill>
                  </a:tcPr>
                </a:tc>
              </a:tr>
              <a:tr h="540832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</a:tr>
              <a:tr h="540832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 smtClean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bg1"/>
                    </a:solidFill>
                  </a:tcPr>
                </a:tc>
              </a:tr>
              <a:tr h="540832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 smtClean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35208" marR="135208" marT="67604" marB="67604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1" y="365125"/>
            <a:ext cx="5351310" cy="3095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114" y="1800664"/>
            <a:ext cx="5824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Предположим, что перед вами лес, разбитый на участки. Может ли Колобок, помещённый на любую клетку доски, перекатываясь на соседнюю клетку, обойти всю доску и вернуться в исходную клетку, побывав при этом на каждой клетке только один раз?</a:t>
            </a:r>
            <a:endParaRPr lang="ru-RU" sz="2800" dirty="0"/>
          </a:p>
        </p:txBody>
      </p:sp>
      <p:sp>
        <p:nvSpPr>
          <p:cNvPr id="20" name="Полилиния 19"/>
          <p:cNvSpPr/>
          <p:nvPr/>
        </p:nvSpPr>
        <p:spPr>
          <a:xfrm>
            <a:off x="7929349" y="3807725"/>
            <a:ext cx="3454873" cy="2947917"/>
          </a:xfrm>
          <a:custGeom>
            <a:avLst/>
            <a:gdLst>
              <a:gd name="connsiteX0" fmla="*/ 109182 w 3454873"/>
              <a:gd name="connsiteY0" fmla="*/ 81887 h 2947917"/>
              <a:gd name="connsiteX1" fmla="*/ 81887 w 3454873"/>
              <a:gd name="connsiteY1" fmla="*/ 204717 h 2947917"/>
              <a:gd name="connsiteX2" fmla="*/ 68239 w 3454873"/>
              <a:gd name="connsiteY2" fmla="*/ 259308 h 2947917"/>
              <a:gd name="connsiteX3" fmla="*/ 40944 w 3454873"/>
              <a:gd name="connsiteY3" fmla="*/ 477672 h 2947917"/>
              <a:gd name="connsiteX4" fmla="*/ 54591 w 3454873"/>
              <a:gd name="connsiteY4" fmla="*/ 791571 h 2947917"/>
              <a:gd name="connsiteX5" fmla="*/ 68239 w 3454873"/>
              <a:gd name="connsiteY5" fmla="*/ 832514 h 2947917"/>
              <a:gd name="connsiteX6" fmla="*/ 81887 w 3454873"/>
              <a:gd name="connsiteY6" fmla="*/ 968991 h 2947917"/>
              <a:gd name="connsiteX7" fmla="*/ 95535 w 3454873"/>
              <a:gd name="connsiteY7" fmla="*/ 1050878 h 2947917"/>
              <a:gd name="connsiteX8" fmla="*/ 95535 w 3454873"/>
              <a:gd name="connsiteY8" fmla="*/ 2251881 h 2947917"/>
              <a:gd name="connsiteX9" fmla="*/ 122830 w 3454873"/>
              <a:gd name="connsiteY9" fmla="*/ 2402006 h 2947917"/>
              <a:gd name="connsiteX10" fmla="*/ 150126 w 3454873"/>
              <a:gd name="connsiteY10" fmla="*/ 2715905 h 2947917"/>
              <a:gd name="connsiteX11" fmla="*/ 204717 w 3454873"/>
              <a:gd name="connsiteY11" fmla="*/ 2838735 h 2947917"/>
              <a:gd name="connsiteX12" fmla="*/ 286603 w 3454873"/>
              <a:gd name="connsiteY12" fmla="*/ 2893326 h 2947917"/>
              <a:gd name="connsiteX13" fmla="*/ 327547 w 3454873"/>
              <a:gd name="connsiteY13" fmla="*/ 2920621 h 2947917"/>
              <a:gd name="connsiteX14" fmla="*/ 409433 w 3454873"/>
              <a:gd name="connsiteY14" fmla="*/ 2947917 h 2947917"/>
              <a:gd name="connsiteX15" fmla="*/ 600502 w 3454873"/>
              <a:gd name="connsiteY15" fmla="*/ 2934269 h 2947917"/>
              <a:gd name="connsiteX16" fmla="*/ 723332 w 3454873"/>
              <a:gd name="connsiteY16" fmla="*/ 2825087 h 2947917"/>
              <a:gd name="connsiteX17" fmla="*/ 736979 w 3454873"/>
              <a:gd name="connsiteY17" fmla="*/ 2784144 h 2947917"/>
              <a:gd name="connsiteX18" fmla="*/ 805218 w 3454873"/>
              <a:gd name="connsiteY18" fmla="*/ 2661314 h 2947917"/>
              <a:gd name="connsiteX19" fmla="*/ 818866 w 3454873"/>
              <a:gd name="connsiteY19" fmla="*/ 2565779 h 2947917"/>
              <a:gd name="connsiteX20" fmla="*/ 846161 w 3454873"/>
              <a:gd name="connsiteY20" fmla="*/ 1719618 h 2947917"/>
              <a:gd name="connsiteX21" fmla="*/ 832514 w 3454873"/>
              <a:gd name="connsiteY21" fmla="*/ 1009935 h 2947917"/>
              <a:gd name="connsiteX22" fmla="*/ 805218 w 3454873"/>
              <a:gd name="connsiteY22" fmla="*/ 818866 h 2947917"/>
              <a:gd name="connsiteX23" fmla="*/ 818866 w 3454873"/>
              <a:gd name="connsiteY23" fmla="*/ 682388 h 2947917"/>
              <a:gd name="connsiteX24" fmla="*/ 832514 w 3454873"/>
              <a:gd name="connsiteY24" fmla="*/ 641445 h 2947917"/>
              <a:gd name="connsiteX25" fmla="*/ 873457 w 3454873"/>
              <a:gd name="connsiteY25" fmla="*/ 614150 h 2947917"/>
              <a:gd name="connsiteX26" fmla="*/ 1105469 w 3454873"/>
              <a:gd name="connsiteY26" fmla="*/ 627797 h 2947917"/>
              <a:gd name="connsiteX27" fmla="*/ 1160060 w 3454873"/>
              <a:gd name="connsiteY27" fmla="*/ 641445 h 2947917"/>
              <a:gd name="connsiteX28" fmla="*/ 1241947 w 3454873"/>
              <a:gd name="connsiteY28" fmla="*/ 668741 h 2947917"/>
              <a:gd name="connsiteX29" fmla="*/ 1337481 w 3454873"/>
              <a:gd name="connsiteY29" fmla="*/ 723332 h 2947917"/>
              <a:gd name="connsiteX30" fmla="*/ 1419367 w 3454873"/>
              <a:gd name="connsiteY30" fmla="*/ 859809 h 2947917"/>
              <a:gd name="connsiteX31" fmla="*/ 1446663 w 3454873"/>
              <a:gd name="connsiteY31" fmla="*/ 968991 h 2947917"/>
              <a:gd name="connsiteX32" fmla="*/ 1473958 w 3454873"/>
              <a:gd name="connsiteY32" fmla="*/ 1119117 h 2947917"/>
              <a:gd name="connsiteX33" fmla="*/ 1487606 w 3454873"/>
              <a:gd name="connsiteY33" fmla="*/ 1323833 h 2947917"/>
              <a:gd name="connsiteX34" fmla="*/ 1514902 w 3454873"/>
              <a:gd name="connsiteY34" fmla="*/ 1419368 h 2947917"/>
              <a:gd name="connsiteX35" fmla="*/ 1528550 w 3454873"/>
              <a:gd name="connsiteY35" fmla="*/ 1501254 h 2947917"/>
              <a:gd name="connsiteX36" fmla="*/ 1555845 w 3454873"/>
              <a:gd name="connsiteY36" fmla="*/ 1678675 h 2947917"/>
              <a:gd name="connsiteX37" fmla="*/ 1569493 w 3454873"/>
              <a:gd name="connsiteY37" fmla="*/ 2565779 h 2947917"/>
              <a:gd name="connsiteX38" fmla="*/ 1596788 w 3454873"/>
              <a:gd name="connsiteY38" fmla="*/ 2784144 h 2947917"/>
              <a:gd name="connsiteX39" fmla="*/ 1637732 w 3454873"/>
              <a:gd name="connsiteY39" fmla="*/ 2866030 h 2947917"/>
              <a:gd name="connsiteX40" fmla="*/ 1733266 w 3454873"/>
              <a:gd name="connsiteY40" fmla="*/ 2920621 h 2947917"/>
              <a:gd name="connsiteX41" fmla="*/ 1883391 w 3454873"/>
              <a:gd name="connsiteY41" fmla="*/ 2906974 h 2947917"/>
              <a:gd name="connsiteX42" fmla="*/ 1910687 w 3454873"/>
              <a:gd name="connsiteY42" fmla="*/ 2866030 h 2947917"/>
              <a:gd name="connsiteX43" fmla="*/ 1951630 w 3454873"/>
              <a:gd name="connsiteY43" fmla="*/ 2838735 h 2947917"/>
              <a:gd name="connsiteX44" fmla="*/ 2088108 w 3454873"/>
              <a:gd name="connsiteY44" fmla="*/ 2756848 h 2947917"/>
              <a:gd name="connsiteX45" fmla="*/ 2115403 w 3454873"/>
              <a:gd name="connsiteY45" fmla="*/ 2715905 h 2947917"/>
              <a:gd name="connsiteX46" fmla="*/ 2156347 w 3454873"/>
              <a:gd name="connsiteY46" fmla="*/ 2552132 h 2947917"/>
              <a:gd name="connsiteX47" fmla="*/ 2169994 w 3454873"/>
              <a:gd name="connsiteY47" fmla="*/ 2402006 h 2947917"/>
              <a:gd name="connsiteX48" fmla="*/ 2156347 w 3454873"/>
              <a:gd name="connsiteY48" fmla="*/ 1965278 h 2947917"/>
              <a:gd name="connsiteX49" fmla="*/ 2142699 w 3454873"/>
              <a:gd name="connsiteY49" fmla="*/ 1869744 h 2947917"/>
              <a:gd name="connsiteX50" fmla="*/ 2129051 w 3454873"/>
              <a:gd name="connsiteY50" fmla="*/ 1692323 h 2947917"/>
              <a:gd name="connsiteX51" fmla="*/ 2142699 w 3454873"/>
              <a:gd name="connsiteY51" fmla="*/ 1160060 h 2947917"/>
              <a:gd name="connsiteX52" fmla="*/ 2156347 w 3454873"/>
              <a:gd name="connsiteY52" fmla="*/ 1105469 h 2947917"/>
              <a:gd name="connsiteX53" fmla="*/ 2183642 w 3454873"/>
              <a:gd name="connsiteY53" fmla="*/ 941696 h 2947917"/>
              <a:gd name="connsiteX54" fmla="*/ 2197290 w 3454873"/>
              <a:gd name="connsiteY54" fmla="*/ 900753 h 2947917"/>
              <a:gd name="connsiteX55" fmla="*/ 2224585 w 3454873"/>
              <a:gd name="connsiteY55" fmla="*/ 750627 h 2947917"/>
              <a:gd name="connsiteX56" fmla="*/ 2238233 w 3454873"/>
              <a:gd name="connsiteY56" fmla="*/ 709684 h 2947917"/>
              <a:gd name="connsiteX57" fmla="*/ 2361063 w 3454873"/>
              <a:gd name="connsiteY57" fmla="*/ 641445 h 2947917"/>
              <a:gd name="connsiteX58" fmla="*/ 2497541 w 3454873"/>
              <a:gd name="connsiteY58" fmla="*/ 641445 h 2947917"/>
              <a:gd name="connsiteX59" fmla="*/ 2511188 w 3454873"/>
              <a:gd name="connsiteY59" fmla="*/ 600502 h 2947917"/>
              <a:gd name="connsiteX60" fmla="*/ 2620370 w 3454873"/>
              <a:gd name="connsiteY60" fmla="*/ 668741 h 2947917"/>
              <a:gd name="connsiteX61" fmla="*/ 2661314 w 3454873"/>
              <a:gd name="connsiteY61" fmla="*/ 682388 h 2947917"/>
              <a:gd name="connsiteX62" fmla="*/ 2715905 w 3454873"/>
              <a:gd name="connsiteY62" fmla="*/ 764275 h 2947917"/>
              <a:gd name="connsiteX63" fmla="*/ 2743200 w 3454873"/>
              <a:gd name="connsiteY63" fmla="*/ 846162 h 2947917"/>
              <a:gd name="connsiteX64" fmla="*/ 2770496 w 3454873"/>
              <a:gd name="connsiteY64" fmla="*/ 941696 h 2947917"/>
              <a:gd name="connsiteX65" fmla="*/ 2784144 w 3454873"/>
              <a:gd name="connsiteY65" fmla="*/ 1091821 h 2947917"/>
              <a:gd name="connsiteX66" fmla="*/ 2797791 w 3454873"/>
              <a:gd name="connsiteY66" fmla="*/ 1146412 h 2947917"/>
              <a:gd name="connsiteX67" fmla="*/ 2770496 w 3454873"/>
              <a:gd name="connsiteY67" fmla="*/ 1678675 h 2947917"/>
              <a:gd name="connsiteX68" fmla="*/ 2715905 w 3454873"/>
              <a:gd name="connsiteY68" fmla="*/ 1883391 h 2947917"/>
              <a:gd name="connsiteX69" fmla="*/ 2702257 w 3454873"/>
              <a:gd name="connsiteY69" fmla="*/ 1924335 h 2947917"/>
              <a:gd name="connsiteX70" fmla="*/ 2688609 w 3454873"/>
              <a:gd name="connsiteY70" fmla="*/ 1965278 h 2947917"/>
              <a:gd name="connsiteX71" fmla="*/ 2702257 w 3454873"/>
              <a:gd name="connsiteY71" fmla="*/ 2361063 h 2947917"/>
              <a:gd name="connsiteX72" fmla="*/ 2715905 w 3454873"/>
              <a:gd name="connsiteY72" fmla="*/ 2429302 h 2947917"/>
              <a:gd name="connsiteX73" fmla="*/ 2729552 w 3454873"/>
              <a:gd name="connsiteY73" fmla="*/ 2552132 h 2947917"/>
              <a:gd name="connsiteX74" fmla="*/ 2743200 w 3454873"/>
              <a:gd name="connsiteY74" fmla="*/ 2661314 h 2947917"/>
              <a:gd name="connsiteX75" fmla="*/ 2784144 w 3454873"/>
              <a:gd name="connsiteY75" fmla="*/ 2838735 h 2947917"/>
              <a:gd name="connsiteX76" fmla="*/ 2879678 w 3454873"/>
              <a:gd name="connsiteY76" fmla="*/ 2893326 h 2947917"/>
              <a:gd name="connsiteX77" fmla="*/ 2920621 w 3454873"/>
              <a:gd name="connsiteY77" fmla="*/ 2906974 h 2947917"/>
              <a:gd name="connsiteX78" fmla="*/ 3070747 w 3454873"/>
              <a:gd name="connsiteY78" fmla="*/ 2893326 h 2947917"/>
              <a:gd name="connsiteX79" fmla="*/ 3193576 w 3454873"/>
              <a:gd name="connsiteY79" fmla="*/ 2838735 h 2947917"/>
              <a:gd name="connsiteX80" fmla="*/ 3275463 w 3454873"/>
              <a:gd name="connsiteY80" fmla="*/ 2756848 h 2947917"/>
              <a:gd name="connsiteX81" fmla="*/ 3343702 w 3454873"/>
              <a:gd name="connsiteY81" fmla="*/ 2674962 h 2947917"/>
              <a:gd name="connsiteX82" fmla="*/ 3357350 w 3454873"/>
              <a:gd name="connsiteY82" fmla="*/ 2497541 h 2947917"/>
              <a:gd name="connsiteX83" fmla="*/ 3370997 w 3454873"/>
              <a:gd name="connsiteY83" fmla="*/ 2402006 h 2947917"/>
              <a:gd name="connsiteX84" fmla="*/ 3384645 w 3454873"/>
              <a:gd name="connsiteY84" fmla="*/ 2129051 h 2947917"/>
              <a:gd name="connsiteX85" fmla="*/ 3411941 w 3454873"/>
              <a:gd name="connsiteY85" fmla="*/ 1965278 h 2947917"/>
              <a:gd name="connsiteX86" fmla="*/ 3439236 w 3454873"/>
              <a:gd name="connsiteY86" fmla="*/ 1842448 h 2947917"/>
              <a:gd name="connsiteX87" fmla="*/ 3439236 w 3454873"/>
              <a:gd name="connsiteY87" fmla="*/ 1146412 h 2947917"/>
              <a:gd name="connsiteX88" fmla="*/ 3411941 w 3454873"/>
              <a:gd name="connsiteY88" fmla="*/ 1009935 h 2947917"/>
              <a:gd name="connsiteX89" fmla="*/ 3398293 w 3454873"/>
              <a:gd name="connsiteY89" fmla="*/ 914400 h 2947917"/>
              <a:gd name="connsiteX90" fmla="*/ 3384645 w 3454873"/>
              <a:gd name="connsiteY90" fmla="*/ 873457 h 2947917"/>
              <a:gd name="connsiteX91" fmla="*/ 3370997 w 3454873"/>
              <a:gd name="connsiteY91" fmla="*/ 805218 h 2947917"/>
              <a:gd name="connsiteX92" fmla="*/ 3343702 w 3454873"/>
              <a:gd name="connsiteY92" fmla="*/ 627797 h 2947917"/>
              <a:gd name="connsiteX93" fmla="*/ 3302758 w 3454873"/>
              <a:gd name="connsiteY93" fmla="*/ 272956 h 2947917"/>
              <a:gd name="connsiteX94" fmla="*/ 3289111 w 3454873"/>
              <a:gd name="connsiteY94" fmla="*/ 150126 h 2947917"/>
              <a:gd name="connsiteX95" fmla="*/ 3234520 w 3454873"/>
              <a:gd name="connsiteY95" fmla="*/ 81887 h 2947917"/>
              <a:gd name="connsiteX96" fmla="*/ 3152633 w 3454873"/>
              <a:gd name="connsiteY96" fmla="*/ 54591 h 2947917"/>
              <a:gd name="connsiteX97" fmla="*/ 3057099 w 3454873"/>
              <a:gd name="connsiteY97" fmla="*/ 81887 h 2947917"/>
              <a:gd name="connsiteX98" fmla="*/ 3002508 w 3454873"/>
              <a:gd name="connsiteY98" fmla="*/ 109182 h 2947917"/>
              <a:gd name="connsiteX99" fmla="*/ 2947917 w 3454873"/>
              <a:gd name="connsiteY99" fmla="*/ 122830 h 2947917"/>
              <a:gd name="connsiteX100" fmla="*/ 2906973 w 3454873"/>
              <a:gd name="connsiteY100" fmla="*/ 136478 h 2947917"/>
              <a:gd name="connsiteX101" fmla="*/ 2756848 w 3454873"/>
              <a:gd name="connsiteY101" fmla="*/ 163774 h 2947917"/>
              <a:gd name="connsiteX102" fmla="*/ 2442950 w 3454873"/>
              <a:gd name="connsiteY102" fmla="*/ 191069 h 2947917"/>
              <a:gd name="connsiteX103" fmla="*/ 2306472 w 3454873"/>
              <a:gd name="connsiteY103" fmla="*/ 204717 h 2947917"/>
              <a:gd name="connsiteX104" fmla="*/ 1883391 w 3454873"/>
              <a:gd name="connsiteY104" fmla="*/ 191069 h 2947917"/>
              <a:gd name="connsiteX105" fmla="*/ 1801505 w 3454873"/>
              <a:gd name="connsiteY105" fmla="*/ 163774 h 2947917"/>
              <a:gd name="connsiteX106" fmla="*/ 1760561 w 3454873"/>
              <a:gd name="connsiteY106" fmla="*/ 136478 h 2947917"/>
              <a:gd name="connsiteX107" fmla="*/ 1678675 w 3454873"/>
              <a:gd name="connsiteY107" fmla="*/ 109182 h 2947917"/>
              <a:gd name="connsiteX108" fmla="*/ 1514902 w 3454873"/>
              <a:gd name="connsiteY108" fmla="*/ 40944 h 2947917"/>
              <a:gd name="connsiteX109" fmla="*/ 1433015 w 3454873"/>
              <a:gd name="connsiteY109" fmla="*/ 13648 h 2947917"/>
              <a:gd name="connsiteX110" fmla="*/ 1392072 w 3454873"/>
              <a:gd name="connsiteY110" fmla="*/ 0 h 2947917"/>
              <a:gd name="connsiteX111" fmla="*/ 1160060 w 3454873"/>
              <a:gd name="connsiteY111" fmla="*/ 13648 h 2947917"/>
              <a:gd name="connsiteX112" fmla="*/ 1064526 w 3454873"/>
              <a:gd name="connsiteY112" fmla="*/ 40944 h 2947917"/>
              <a:gd name="connsiteX113" fmla="*/ 955344 w 3454873"/>
              <a:gd name="connsiteY113" fmla="*/ 54591 h 2947917"/>
              <a:gd name="connsiteX114" fmla="*/ 859809 w 3454873"/>
              <a:gd name="connsiteY114" fmla="*/ 81887 h 2947917"/>
              <a:gd name="connsiteX115" fmla="*/ 805218 w 3454873"/>
              <a:gd name="connsiteY115" fmla="*/ 95535 h 2947917"/>
              <a:gd name="connsiteX116" fmla="*/ 723332 w 3454873"/>
              <a:gd name="connsiteY116" fmla="*/ 122830 h 2947917"/>
              <a:gd name="connsiteX117" fmla="*/ 655093 w 3454873"/>
              <a:gd name="connsiteY117" fmla="*/ 136478 h 2947917"/>
              <a:gd name="connsiteX118" fmla="*/ 614150 w 3454873"/>
              <a:gd name="connsiteY118" fmla="*/ 150126 h 2947917"/>
              <a:gd name="connsiteX119" fmla="*/ 532263 w 3454873"/>
              <a:gd name="connsiteY119" fmla="*/ 163774 h 2947917"/>
              <a:gd name="connsiteX120" fmla="*/ 423081 w 3454873"/>
              <a:gd name="connsiteY120" fmla="*/ 191069 h 2947917"/>
              <a:gd name="connsiteX121" fmla="*/ 313899 w 3454873"/>
              <a:gd name="connsiteY121" fmla="*/ 218365 h 2947917"/>
              <a:gd name="connsiteX122" fmla="*/ 204717 w 3454873"/>
              <a:gd name="connsiteY122" fmla="*/ 204717 h 2947917"/>
              <a:gd name="connsiteX123" fmla="*/ 163773 w 3454873"/>
              <a:gd name="connsiteY123" fmla="*/ 177421 h 2947917"/>
              <a:gd name="connsiteX124" fmla="*/ 68239 w 3454873"/>
              <a:gd name="connsiteY124" fmla="*/ 191069 h 2947917"/>
              <a:gd name="connsiteX125" fmla="*/ 0 w 3454873"/>
              <a:gd name="connsiteY125" fmla="*/ 218365 h 294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454873" h="2947917">
                <a:moveTo>
                  <a:pt x="109182" y="81887"/>
                </a:moveTo>
                <a:cubicBezTo>
                  <a:pt x="100084" y="122830"/>
                  <a:pt x="91318" y="163849"/>
                  <a:pt x="81887" y="204717"/>
                </a:cubicBezTo>
                <a:cubicBezTo>
                  <a:pt x="77669" y="222994"/>
                  <a:pt x="71918" y="240915"/>
                  <a:pt x="68239" y="259308"/>
                </a:cubicBezTo>
                <a:cubicBezTo>
                  <a:pt x="51307" y="343968"/>
                  <a:pt x="50352" y="383587"/>
                  <a:pt x="40944" y="477672"/>
                </a:cubicBezTo>
                <a:cubicBezTo>
                  <a:pt x="45493" y="582305"/>
                  <a:pt x="46559" y="687148"/>
                  <a:pt x="54591" y="791571"/>
                </a:cubicBezTo>
                <a:cubicBezTo>
                  <a:pt x="55694" y="805915"/>
                  <a:pt x="66051" y="818295"/>
                  <a:pt x="68239" y="832514"/>
                </a:cubicBezTo>
                <a:cubicBezTo>
                  <a:pt x="75191" y="877702"/>
                  <a:pt x="76216" y="923625"/>
                  <a:pt x="81887" y="968991"/>
                </a:cubicBezTo>
                <a:cubicBezTo>
                  <a:pt x="85319" y="996449"/>
                  <a:pt x="90986" y="1023582"/>
                  <a:pt x="95535" y="1050878"/>
                </a:cubicBezTo>
                <a:cubicBezTo>
                  <a:pt x="73934" y="1612484"/>
                  <a:pt x="73093" y="1466384"/>
                  <a:pt x="95535" y="2251881"/>
                </a:cubicBezTo>
                <a:cubicBezTo>
                  <a:pt x="97946" y="2336279"/>
                  <a:pt x="102690" y="2341588"/>
                  <a:pt x="122830" y="2402006"/>
                </a:cubicBezTo>
                <a:cubicBezTo>
                  <a:pt x="126068" y="2453808"/>
                  <a:pt x="131641" y="2635802"/>
                  <a:pt x="150126" y="2715905"/>
                </a:cubicBezTo>
                <a:cubicBezTo>
                  <a:pt x="156373" y="2742976"/>
                  <a:pt x="176418" y="2813973"/>
                  <a:pt x="204717" y="2838735"/>
                </a:cubicBezTo>
                <a:cubicBezTo>
                  <a:pt x="229405" y="2860337"/>
                  <a:pt x="259308" y="2875129"/>
                  <a:pt x="286603" y="2893326"/>
                </a:cubicBezTo>
                <a:cubicBezTo>
                  <a:pt x="300251" y="2902425"/>
                  <a:pt x="311986" y="2915434"/>
                  <a:pt x="327547" y="2920621"/>
                </a:cubicBezTo>
                <a:lnTo>
                  <a:pt x="409433" y="2947917"/>
                </a:lnTo>
                <a:cubicBezTo>
                  <a:pt x="473123" y="2943368"/>
                  <a:pt x="538557" y="2949755"/>
                  <a:pt x="600502" y="2934269"/>
                </a:cubicBezTo>
                <a:cubicBezTo>
                  <a:pt x="662539" y="2918760"/>
                  <a:pt x="689591" y="2870074"/>
                  <a:pt x="723332" y="2825087"/>
                </a:cubicBezTo>
                <a:cubicBezTo>
                  <a:pt x="727881" y="2811439"/>
                  <a:pt x="729993" y="2796720"/>
                  <a:pt x="736979" y="2784144"/>
                </a:cubicBezTo>
                <a:cubicBezTo>
                  <a:pt x="815195" y="2643354"/>
                  <a:pt x="774335" y="2753960"/>
                  <a:pt x="805218" y="2661314"/>
                </a:cubicBezTo>
                <a:cubicBezTo>
                  <a:pt x="809767" y="2629469"/>
                  <a:pt x="817892" y="2597933"/>
                  <a:pt x="818866" y="2565779"/>
                </a:cubicBezTo>
                <a:cubicBezTo>
                  <a:pt x="844797" y="1710056"/>
                  <a:pt x="746985" y="2017168"/>
                  <a:pt x="846161" y="1719618"/>
                </a:cubicBezTo>
                <a:cubicBezTo>
                  <a:pt x="841612" y="1483057"/>
                  <a:pt x="840396" y="1246408"/>
                  <a:pt x="832514" y="1009935"/>
                </a:cubicBezTo>
                <a:cubicBezTo>
                  <a:pt x="831091" y="967236"/>
                  <a:pt x="813083" y="866054"/>
                  <a:pt x="805218" y="818866"/>
                </a:cubicBezTo>
                <a:cubicBezTo>
                  <a:pt x="809767" y="773373"/>
                  <a:pt x="811914" y="727576"/>
                  <a:pt x="818866" y="682388"/>
                </a:cubicBezTo>
                <a:cubicBezTo>
                  <a:pt x="821054" y="668169"/>
                  <a:pt x="823527" y="652678"/>
                  <a:pt x="832514" y="641445"/>
                </a:cubicBezTo>
                <a:cubicBezTo>
                  <a:pt x="842761" y="628637"/>
                  <a:pt x="859809" y="623248"/>
                  <a:pt x="873457" y="614150"/>
                </a:cubicBezTo>
                <a:cubicBezTo>
                  <a:pt x="950794" y="618699"/>
                  <a:pt x="1028347" y="620452"/>
                  <a:pt x="1105469" y="627797"/>
                </a:cubicBezTo>
                <a:cubicBezTo>
                  <a:pt x="1124142" y="629575"/>
                  <a:pt x="1142094" y="636055"/>
                  <a:pt x="1160060" y="641445"/>
                </a:cubicBezTo>
                <a:cubicBezTo>
                  <a:pt x="1187619" y="649713"/>
                  <a:pt x="1218007" y="652781"/>
                  <a:pt x="1241947" y="668741"/>
                </a:cubicBezTo>
                <a:cubicBezTo>
                  <a:pt x="1299818" y="707321"/>
                  <a:pt x="1268219" y="688701"/>
                  <a:pt x="1337481" y="723332"/>
                </a:cubicBezTo>
                <a:cubicBezTo>
                  <a:pt x="1376292" y="781548"/>
                  <a:pt x="1394187" y="801054"/>
                  <a:pt x="1419367" y="859809"/>
                </a:cubicBezTo>
                <a:cubicBezTo>
                  <a:pt x="1434320" y="894700"/>
                  <a:pt x="1439917" y="931890"/>
                  <a:pt x="1446663" y="968991"/>
                </a:cubicBezTo>
                <a:cubicBezTo>
                  <a:pt x="1481602" y="1161149"/>
                  <a:pt x="1440234" y="950487"/>
                  <a:pt x="1473958" y="1119117"/>
                </a:cubicBezTo>
                <a:cubicBezTo>
                  <a:pt x="1478507" y="1187356"/>
                  <a:pt x="1480446" y="1255819"/>
                  <a:pt x="1487606" y="1323833"/>
                </a:cubicBezTo>
                <a:cubicBezTo>
                  <a:pt x="1493550" y="1380304"/>
                  <a:pt x="1503907" y="1369892"/>
                  <a:pt x="1514902" y="1419368"/>
                </a:cubicBezTo>
                <a:cubicBezTo>
                  <a:pt x="1520905" y="1446381"/>
                  <a:pt x="1523600" y="1474028"/>
                  <a:pt x="1528550" y="1501254"/>
                </a:cubicBezTo>
                <a:cubicBezTo>
                  <a:pt x="1553556" y="1638791"/>
                  <a:pt x="1532732" y="1493772"/>
                  <a:pt x="1555845" y="1678675"/>
                </a:cubicBezTo>
                <a:cubicBezTo>
                  <a:pt x="1560394" y="1974376"/>
                  <a:pt x="1561814" y="2270142"/>
                  <a:pt x="1569493" y="2565779"/>
                </a:cubicBezTo>
                <a:cubicBezTo>
                  <a:pt x="1572062" y="2664673"/>
                  <a:pt x="1574182" y="2705023"/>
                  <a:pt x="1596788" y="2784144"/>
                </a:cubicBezTo>
                <a:cubicBezTo>
                  <a:pt x="1605668" y="2815224"/>
                  <a:pt x="1613807" y="2842105"/>
                  <a:pt x="1637732" y="2866030"/>
                </a:cubicBezTo>
                <a:cubicBezTo>
                  <a:pt x="1679046" y="2907344"/>
                  <a:pt x="1686419" y="2905006"/>
                  <a:pt x="1733266" y="2920621"/>
                </a:cubicBezTo>
                <a:cubicBezTo>
                  <a:pt x="1783308" y="2916072"/>
                  <a:pt x="1835365" y="2921751"/>
                  <a:pt x="1883391" y="2906974"/>
                </a:cubicBezTo>
                <a:cubicBezTo>
                  <a:pt x="1899069" y="2902150"/>
                  <a:pt x="1899088" y="2877629"/>
                  <a:pt x="1910687" y="2866030"/>
                </a:cubicBezTo>
                <a:cubicBezTo>
                  <a:pt x="1922285" y="2854432"/>
                  <a:pt x="1937565" y="2847174"/>
                  <a:pt x="1951630" y="2838735"/>
                </a:cubicBezTo>
                <a:cubicBezTo>
                  <a:pt x="2108446" y="2744645"/>
                  <a:pt x="1995609" y="2818514"/>
                  <a:pt x="2088108" y="2756848"/>
                </a:cubicBezTo>
                <a:cubicBezTo>
                  <a:pt x="2097206" y="2743200"/>
                  <a:pt x="2108741" y="2730894"/>
                  <a:pt x="2115403" y="2715905"/>
                </a:cubicBezTo>
                <a:cubicBezTo>
                  <a:pt x="2139480" y="2661731"/>
                  <a:pt x="2149481" y="2610497"/>
                  <a:pt x="2156347" y="2552132"/>
                </a:cubicBezTo>
                <a:cubicBezTo>
                  <a:pt x="2162218" y="2502228"/>
                  <a:pt x="2165445" y="2452048"/>
                  <a:pt x="2169994" y="2402006"/>
                </a:cubicBezTo>
                <a:cubicBezTo>
                  <a:pt x="2165445" y="2256430"/>
                  <a:pt x="2163806" y="2110734"/>
                  <a:pt x="2156347" y="1965278"/>
                </a:cubicBezTo>
                <a:cubicBezTo>
                  <a:pt x="2154700" y="1933152"/>
                  <a:pt x="2145900" y="1901752"/>
                  <a:pt x="2142699" y="1869744"/>
                </a:cubicBezTo>
                <a:cubicBezTo>
                  <a:pt x="2136797" y="1810723"/>
                  <a:pt x="2133600" y="1751463"/>
                  <a:pt x="2129051" y="1692323"/>
                </a:cubicBezTo>
                <a:cubicBezTo>
                  <a:pt x="2133600" y="1514902"/>
                  <a:pt x="2134453" y="1337348"/>
                  <a:pt x="2142699" y="1160060"/>
                </a:cubicBezTo>
                <a:cubicBezTo>
                  <a:pt x="2143570" y="1141323"/>
                  <a:pt x="2152992" y="1123924"/>
                  <a:pt x="2156347" y="1105469"/>
                </a:cubicBezTo>
                <a:cubicBezTo>
                  <a:pt x="2171755" y="1020723"/>
                  <a:pt x="2164781" y="1017139"/>
                  <a:pt x="2183642" y="941696"/>
                </a:cubicBezTo>
                <a:cubicBezTo>
                  <a:pt x="2187131" y="927740"/>
                  <a:pt x="2192741" y="914401"/>
                  <a:pt x="2197290" y="900753"/>
                </a:cubicBezTo>
                <a:cubicBezTo>
                  <a:pt x="2208334" y="823447"/>
                  <a:pt x="2206202" y="814970"/>
                  <a:pt x="2224585" y="750627"/>
                </a:cubicBezTo>
                <a:cubicBezTo>
                  <a:pt x="2228537" y="736795"/>
                  <a:pt x="2228061" y="719856"/>
                  <a:pt x="2238233" y="709684"/>
                </a:cubicBezTo>
                <a:cubicBezTo>
                  <a:pt x="2285161" y="662756"/>
                  <a:pt x="2309578" y="658607"/>
                  <a:pt x="2361063" y="641445"/>
                </a:cubicBezTo>
                <a:cubicBezTo>
                  <a:pt x="2377629" y="643812"/>
                  <a:pt x="2467765" y="671221"/>
                  <a:pt x="2497541" y="641445"/>
                </a:cubicBezTo>
                <a:cubicBezTo>
                  <a:pt x="2507713" y="631273"/>
                  <a:pt x="2506639" y="614150"/>
                  <a:pt x="2511188" y="600502"/>
                </a:cubicBezTo>
                <a:cubicBezTo>
                  <a:pt x="2554444" y="665384"/>
                  <a:pt x="2522924" y="636259"/>
                  <a:pt x="2620370" y="668741"/>
                </a:cubicBezTo>
                <a:lnTo>
                  <a:pt x="2661314" y="682388"/>
                </a:lnTo>
                <a:cubicBezTo>
                  <a:pt x="2679511" y="709684"/>
                  <a:pt x="2705531" y="733153"/>
                  <a:pt x="2715905" y="764275"/>
                </a:cubicBezTo>
                <a:cubicBezTo>
                  <a:pt x="2725003" y="791571"/>
                  <a:pt x="2736222" y="818249"/>
                  <a:pt x="2743200" y="846162"/>
                </a:cubicBezTo>
                <a:cubicBezTo>
                  <a:pt x="2760337" y="914709"/>
                  <a:pt x="2750916" y="882959"/>
                  <a:pt x="2770496" y="941696"/>
                </a:cubicBezTo>
                <a:cubicBezTo>
                  <a:pt x="2775045" y="991738"/>
                  <a:pt x="2777503" y="1042014"/>
                  <a:pt x="2784144" y="1091821"/>
                </a:cubicBezTo>
                <a:cubicBezTo>
                  <a:pt x="2786623" y="1110413"/>
                  <a:pt x="2797791" y="1127655"/>
                  <a:pt x="2797791" y="1146412"/>
                </a:cubicBezTo>
                <a:cubicBezTo>
                  <a:pt x="2797791" y="1382516"/>
                  <a:pt x="2797791" y="1487613"/>
                  <a:pt x="2770496" y="1678675"/>
                </a:cubicBezTo>
                <a:cubicBezTo>
                  <a:pt x="2754939" y="1787575"/>
                  <a:pt x="2757511" y="1758573"/>
                  <a:pt x="2715905" y="1883391"/>
                </a:cubicBezTo>
                <a:lnTo>
                  <a:pt x="2702257" y="1924335"/>
                </a:lnTo>
                <a:lnTo>
                  <a:pt x="2688609" y="1965278"/>
                </a:lnTo>
                <a:cubicBezTo>
                  <a:pt x="2693158" y="2097206"/>
                  <a:pt x="2694505" y="2229284"/>
                  <a:pt x="2702257" y="2361063"/>
                </a:cubicBezTo>
                <a:cubicBezTo>
                  <a:pt x="2703619" y="2384220"/>
                  <a:pt x="2712625" y="2406338"/>
                  <a:pt x="2715905" y="2429302"/>
                </a:cubicBezTo>
                <a:cubicBezTo>
                  <a:pt x="2721731" y="2470083"/>
                  <a:pt x="2724739" y="2511219"/>
                  <a:pt x="2729552" y="2552132"/>
                </a:cubicBezTo>
                <a:cubicBezTo>
                  <a:pt x="2733837" y="2588558"/>
                  <a:pt x="2738353" y="2624959"/>
                  <a:pt x="2743200" y="2661314"/>
                </a:cubicBezTo>
                <a:cubicBezTo>
                  <a:pt x="2745316" y="2677187"/>
                  <a:pt x="2760629" y="2823059"/>
                  <a:pt x="2784144" y="2838735"/>
                </a:cubicBezTo>
                <a:cubicBezTo>
                  <a:pt x="2825262" y="2866147"/>
                  <a:pt x="2831196" y="2872548"/>
                  <a:pt x="2879678" y="2893326"/>
                </a:cubicBezTo>
                <a:cubicBezTo>
                  <a:pt x="2892901" y="2898993"/>
                  <a:pt x="2906973" y="2902425"/>
                  <a:pt x="2920621" y="2906974"/>
                </a:cubicBezTo>
                <a:cubicBezTo>
                  <a:pt x="2970663" y="2902425"/>
                  <a:pt x="3021263" y="2902059"/>
                  <a:pt x="3070747" y="2893326"/>
                </a:cubicBezTo>
                <a:cubicBezTo>
                  <a:pt x="3111234" y="2886181"/>
                  <a:pt x="3161165" y="2867545"/>
                  <a:pt x="3193576" y="2838735"/>
                </a:cubicBezTo>
                <a:cubicBezTo>
                  <a:pt x="3222427" y="2813089"/>
                  <a:pt x="3248167" y="2784144"/>
                  <a:pt x="3275463" y="2756848"/>
                </a:cubicBezTo>
                <a:cubicBezTo>
                  <a:pt x="3328004" y="2704307"/>
                  <a:pt x="3305700" y="2731964"/>
                  <a:pt x="3343702" y="2674962"/>
                </a:cubicBezTo>
                <a:cubicBezTo>
                  <a:pt x="3348251" y="2615822"/>
                  <a:pt x="3351448" y="2556562"/>
                  <a:pt x="3357350" y="2497541"/>
                </a:cubicBezTo>
                <a:cubicBezTo>
                  <a:pt x="3360551" y="2465532"/>
                  <a:pt x="3368621" y="2434086"/>
                  <a:pt x="3370997" y="2402006"/>
                </a:cubicBezTo>
                <a:cubicBezTo>
                  <a:pt x="3377726" y="2311156"/>
                  <a:pt x="3377915" y="2219901"/>
                  <a:pt x="3384645" y="2129051"/>
                </a:cubicBezTo>
                <a:cubicBezTo>
                  <a:pt x="3389549" y="2062846"/>
                  <a:pt x="3400655" y="2027351"/>
                  <a:pt x="3411941" y="1965278"/>
                </a:cubicBezTo>
                <a:cubicBezTo>
                  <a:pt x="3431157" y="1859590"/>
                  <a:pt x="3415172" y="1914639"/>
                  <a:pt x="3439236" y="1842448"/>
                </a:cubicBezTo>
                <a:cubicBezTo>
                  <a:pt x="3458954" y="1507247"/>
                  <a:pt x="3461188" y="1585435"/>
                  <a:pt x="3439236" y="1146412"/>
                </a:cubicBezTo>
                <a:cubicBezTo>
                  <a:pt x="3435552" y="1072743"/>
                  <a:pt x="3423455" y="1073261"/>
                  <a:pt x="3411941" y="1009935"/>
                </a:cubicBezTo>
                <a:cubicBezTo>
                  <a:pt x="3406187" y="978286"/>
                  <a:pt x="3404602" y="945944"/>
                  <a:pt x="3398293" y="914400"/>
                </a:cubicBezTo>
                <a:cubicBezTo>
                  <a:pt x="3395472" y="900293"/>
                  <a:pt x="3388134" y="887413"/>
                  <a:pt x="3384645" y="873457"/>
                </a:cubicBezTo>
                <a:cubicBezTo>
                  <a:pt x="3379019" y="850953"/>
                  <a:pt x="3375147" y="828041"/>
                  <a:pt x="3370997" y="805218"/>
                </a:cubicBezTo>
                <a:cubicBezTo>
                  <a:pt x="3360575" y="747895"/>
                  <a:pt x="3351367" y="685285"/>
                  <a:pt x="3343702" y="627797"/>
                </a:cubicBezTo>
                <a:cubicBezTo>
                  <a:pt x="3327791" y="508467"/>
                  <a:pt x="3316231" y="394215"/>
                  <a:pt x="3302758" y="272956"/>
                </a:cubicBezTo>
                <a:cubicBezTo>
                  <a:pt x="3298209" y="232013"/>
                  <a:pt x="3302138" y="189207"/>
                  <a:pt x="3289111" y="150126"/>
                </a:cubicBezTo>
                <a:cubicBezTo>
                  <a:pt x="3274312" y="105728"/>
                  <a:pt x="3282832" y="103359"/>
                  <a:pt x="3234520" y="81887"/>
                </a:cubicBezTo>
                <a:cubicBezTo>
                  <a:pt x="3208228" y="70202"/>
                  <a:pt x="3152633" y="54591"/>
                  <a:pt x="3152633" y="54591"/>
                </a:cubicBezTo>
                <a:cubicBezTo>
                  <a:pt x="3124928" y="61517"/>
                  <a:pt x="3084512" y="70139"/>
                  <a:pt x="3057099" y="81887"/>
                </a:cubicBezTo>
                <a:cubicBezTo>
                  <a:pt x="3038399" y="89901"/>
                  <a:pt x="3021557" y="102039"/>
                  <a:pt x="3002508" y="109182"/>
                </a:cubicBezTo>
                <a:cubicBezTo>
                  <a:pt x="2984945" y="115768"/>
                  <a:pt x="2965952" y="117677"/>
                  <a:pt x="2947917" y="122830"/>
                </a:cubicBezTo>
                <a:cubicBezTo>
                  <a:pt x="2934084" y="126782"/>
                  <a:pt x="2920806" y="132526"/>
                  <a:pt x="2906973" y="136478"/>
                </a:cubicBezTo>
                <a:cubicBezTo>
                  <a:pt x="2853028" y="151891"/>
                  <a:pt x="2816323" y="157827"/>
                  <a:pt x="2756848" y="163774"/>
                </a:cubicBezTo>
                <a:cubicBezTo>
                  <a:pt x="2652342" y="174225"/>
                  <a:pt x="2547546" y="181560"/>
                  <a:pt x="2442950" y="191069"/>
                </a:cubicBezTo>
                <a:lnTo>
                  <a:pt x="2306472" y="204717"/>
                </a:lnTo>
                <a:cubicBezTo>
                  <a:pt x="2165445" y="200168"/>
                  <a:pt x="2024030" y="202472"/>
                  <a:pt x="1883391" y="191069"/>
                </a:cubicBezTo>
                <a:cubicBezTo>
                  <a:pt x="1854713" y="188744"/>
                  <a:pt x="1801505" y="163774"/>
                  <a:pt x="1801505" y="163774"/>
                </a:cubicBezTo>
                <a:cubicBezTo>
                  <a:pt x="1787857" y="154675"/>
                  <a:pt x="1775550" y="143140"/>
                  <a:pt x="1760561" y="136478"/>
                </a:cubicBezTo>
                <a:cubicBezTo>
                  <a:pt x="1734269" y="124792"/>
                  <a:pt x="1702615" y="125142"/>
                  <a:pt x="1678675" y="109182"/>
                </a:cubicBezTo>
                <a:cubicBezTo>
                  <a:pt x="1601822" y="57947"/>
                  <a:pt x="1653293" y="87074"/>
                  <a:pt x="1514902" y="40944"/>
                </a:cubicBezTo>
                <a:lnTo>
                  <a:pt x="1433015" y="13648"/>
                </a:lnTo>
                <a:lnTo>
                  <a:pt x="1392072" y="0"/>
                </a:lnTo>
                <a:cubicBezTo>
                  <a:pt x="1314735" y="4549"/>
                  <a:pt x="1237182" y="6303"/>
                  <a:pt x="1160060" y="13648"/>
                </a:cubicBezTo>
                <a:cubicBezTo>
                  <a:pt x="1080010" y="21272"/>
                  <a:pt x="1132086" y="28661"/>
                  <a:pt x="1064526" y="40944"/>
                </a:cubicBezTo>
                <a:cubicBezTo>
                  <a:pt x="1028440" y="47505"/>
                  <a:pt x="991738" y="50042"/>
                  <a:pt x="955344" y="54591"/>
                </a:cubicBezTo>
                <a:cubicBezTo>
                  <a:pt x="784693" y="97254"/>
                  <a:pt x="996854" y="42730"/>
                  <a:pt x="859809" y="81887"/>
                </a:cubicBezTo>
                <a:cubicBezTo>
                  <a:pt x="841774" y="87040"/>
                  <a:pt x="823184" y="90145"/>
                  <a:pt x="805218" y="95535"/>
                </a:cubicBezTo>
                <a:cubicBezTo>
                  <a:pt x="777660" y="103802"/>
                  <a:pt x="751545" y="117187"/>
                  <a:pt x="723332" y="122830"/>
                </a:cubicBezTo>
                <a:cubicBezTo>
                  <a:pt x="700586" y="127379"/>
                  <a:pt x="677597" y="130852"/>
                  <a:pt x="655093" y="136478"/>
                </a:cubicBezTo>
                <a:cubicBezTo>
                  <a:pt x="641137" y="139967"/>
                  <a:pt x="628193" y="147005"/>
                  <a:pt x="614150" y="150126"/>
                </a:cubicBezTo>
                <a:cubicBezTo>
                  <a:pt x="587137" y="156129"/>
                  <a:pt x="559321" y="157976"/>
                  <a:pt x="532263" y="163774"/>
                </a:cubicBezTo>
                <a:cubicBezTo>
                  <a:pt x="495582" y="171634"/>
                  <a:pt x="459867" y="183712"/>
                  <a:pt x="423081" y="191069"/>
                </a:cubicBezTo>
                <a:cubicBezTo>
                  <a:pt x="340735" y="207538"/>
                  <a:pt x="376848" y="197381"/>
                  <a:pt x="313899" y="218365"/>
                </a:cubicBezTo>
                <a:cubicBezTo>
                  <a:pt x="277505" y="213816"/>
                  <a:pt x="240102" y="214368"/>
                  <a:pt x="204717" y="204717"/>
                </a:cubicBezTo>
                <a:cubicBezTo>
                  <a:pt x="188892" y="200401"/>
                  <a:pt x="180094" y="179053"/>
                  <a:pt x="163773" y="177421"/>
                </a:cubicBezTo>
                <a:cubicBezTo>
                  <a:pt x="131765" y="174220"/>
                  <a:pt x="100084" y="186520"/>
                  <a:pt x="68239" y="191069"/>
                </a:cubicBezTo>
                <a:cubicBezTo>
                  <a:pt x="9579" y="220400"/>
                  <a:pt x="33993" y="218365"/>
                  <a:pt x="0" y="218365"/>
                </a:cubicBezTo>
              </a:path>
            </a:pathLst>
          </a:custGeom>
          <a:ln w="63500">
            <a:solidFill>
              <a:srgbClr val="FF000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9373" y="317828"/>
            <a:ext cx="5105400" cy="1325563"/>
          </a:xfrm>
          <a:solidFill>
            <a:srgbClr val="92D050"/>
          </a:solidFill>
          <a:effectLst>
            <a:softEdge rad="317500"/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«Колобок»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1147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2229"/>
            <a:ext cx="4663440" cy="3497580"/>
          </a:xfrm>
        </p:spPr>
      </p:pic>
      <p:sp>
        <p:nvSpPr>
          <p:cNvPr id="7" name="TextBox 6"/>
          <p:cNvSpPr txBox="1"/>
          <p:nvPr/>
        </p:nvSpPr>
        <p:spPr>
          <a:xfrm>
            <a:off x="396240" y="146304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Пока волк сидел, опустив хвост в прорубь, он писал на снегу свои «волчьи» примеры, которые в лесной школе задали. Попробуйте и вы решить их.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62000" y="3916680"/>
            <a:ext cx="960120" cy="891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63140" y="3916680"/>
            <a:ext cx="1066800" cy="89104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870960" y="3916680"/>
            <a:ext cx="960120" cy="891044"/>
            <a:chOff x="3870960" y="3916680"/>
            <a:chExt cx="960120" cy="891044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3870960" y="3916680"/>
              <a:ext cx="960120" cy="8910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3906124" y="3916680"/>
              <a:ext cx="889792" cy="891044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263640" y="3916680"/>
            <a:ext cx="1447800" cy="891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0134600" y="3916680"/>
            <a:ext cx="1447800" cy="891044"/>
            <a:chOff x="10134600" y="3916680"/>
            <a:chExt cx="1447800" cy="89104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134600" y="3916680"/>
              <a:ext cx="1447800" cy="8910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0134600" y="3916680"/>
              <a:ext cx="1447800" cy="891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0134600" y="3916680"/>
              <a:ext cx="1447800" cy="891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8252460" y="3908087"/>
            <a:ext cx="1447800" cy="891044"/>
            <a:chOff x="8252460" y="3908087"/>
            <a:chExt cx="1447800" cy="89104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8252460" y="3908087"/>
              <a:ext cx="1447800" cy="891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8287624" y="3908087"/>
              <a:ext cx="1359296" cy="891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Плюс 33"/>
          <p:cNvSpPr/>
          <p:nvPr/>
        </p:nvSpPr>
        <p:spPr>
          <a:xfrm>
            <a:off x="7806690" y="4102149"/>
            <a:ext cx="403860" cy="411480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 34"/>
          <p:cNvSpPr/>
          <p:nvPr/>
        </p:nvSpPr>
        <p:spPr>
          <a:xfrm>
            <a:off x="3261360" y="4152900"/>
            <a:ext cx="434340" cy="30861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897380" y="4101465"/>
            <a:ext cx="403860" cy="411480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 36"/>
          <p:cNvSpPr/>
          <p:nvPr/>
        </p:nvSpPr>
        <p:spPr>
          <a:xfrm>
            <a:off x="9464040" y="4152900"/>
            <a:ext cx="434340" cy="30861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396765" y="365125"/>
            <a:ext cx="5799083" cy="1325563"/>
          </a:xfrm>
          <a:solidFill>
            <a:srgbClr val="FFFF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«Лиса и волк»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0007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25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" y="1580198"/>
            <a:ext cx="5455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Разделите прямоугольный пирог двумя разрезами на 2 треугольные и на 2 четырехугольные части.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949440" y="4328160"/>
            <a:ext cx="2941320" cy="2011680"/>
            <a:chOff x="1615440" y="3794760"/>
            <a:chExt cx="2941320" cy="20116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50720" y="4221480"/>
              <a:ext cx="2316480" cy="1310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209800" y="3855720"/>
              <a:ext cx="2346960" cy="1905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1615440" y="3794760"/>
              <a:ext cx="2407920" cy="20116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Рисунок 7" descr="00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6856" y="379476"/>
            <a:ext cx="5548893" cy="36400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76400" y="4819650"/>
            <a:ext cx="21717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29200" y="5334000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</a:t>
            </a:r>
            <a:endParaRPr lang="ru-RU" sz="3600" b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9187" y="317829"/>
            <a:ext cx="5990896" cy="132556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«Три медведя»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560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4648200" cy="3465022"/>
          </a:xfr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5958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Мальчик-с-пальчик стал работать гонцом при дворе короля и разносить письма. Нарисуйте письмо, не отрывая карандаша от бумаги.</a:t>
            </a:r>
            <a:endParaRPr lang="ru-RU" sz="32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522468" y="4594860"/>
            <a:ext cx="1310642" cy="1577340"/>
            <a:chOff x="1493518" y="4518660"/>
            <a:chExt cx="1310642" cy="1577340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1493520" y="5212081"/>
              <a:ext cx="0" cy="883918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493520" y="6096000"/>
              <a:ext cx="1310640" cy="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1493520" y="5227320"/>
              <a:ext cx="1310640" cy="0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2781301" y="5227320"/>
              <a:ext cx="22859" cy="868680"/>
            </a:xfrm>
            <a:prstGeom prst="straightConnector1">
              <a:avLst/>
            </a:prstGeom>
            <a:ln w="50800">
              <a:solidFill>
                <a:srgbClr val="D72D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1493519" y="5227320"/>
              <a:ext cx="1310641" cy="8534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1493518" y="5227319"/>
              <a:ext cx="1264922" cy="85344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1493518" y="4518660"/>
              <a:ext cx="708662" cy="693421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2148839" y="4518660"/>
              <a:ext cx="643891" cy="723900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664376" y="3441680"/>
            <a:ext cx="3355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700" dirty="0" smtClean="0"/>
              <a:t>Красный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Голубой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Фиолетовый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Оранжевый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Жёлтый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Зелёный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Розовый</a:t>
            </a:r>
          </a:p>
          <a:p>
            <a:pPr marL="342900" indent="-342900">
              <a:buAutoNum type="arabicParenR"/>
            </a:pPr>
            <a:r>
              <a:rPr lang="ru-RU" sz="2700" dirty="0" smtClean="0"/>
              <a:t>Чёрный</a:t>
            </a:r>
            <a:endParaRPr lang="ru-RU" sz="27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384479" y="4578440"/>
            <a:ext cx="1453971" cy="1619934"/>
            <a:chOff x="1384479" y="4578440"/>
            <a:chExt cx="1453971" cy="16199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390650" y="5307330"/>
              <a:ext cx="1447800" cy="8910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90650" y="5307330"/>
              <a:ext cx="1447800" cy="891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390650" y="5307330"/>
              <a:ext cx="1447800" cy="8910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384479" y="4578440"/>
              <a:ext cx="701898" cy="7276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2095500" y="4591050"/>
              <a:ext cx="737852" cy="7150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236483"/>
            <a:ext cx="7299435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«Мальчик-с-пальчик»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957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63"/>
            <a:ext cx="7772400" cy="1325563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«Красная Шапочка»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75" y="365125"/>
            <a:ext cx="4142544" cy="3187817"/>
          </a:xfrm>
        </p:spPr>
      </p:pic>
      <p:sp>
        <p:nvSpPr>
          <p:cNvPr id="5" name="TextBox 4"/>
          <p:cNvSpPr txBox="1"/>
          <p:nvPr/>
        </p:nvSpPr>
        <p:spPr>
          <a:xfrm>
            <a:off x="386464" y="1483197"/>
            <a:ext cx="6738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«Я тоже хочу навестить твою бабушку,- сказал волк.- Давай я пойду по этой дороге, а ты – по  той».</a:t>
            </a:r>
          </a:p>
          <a:p>
            <a:r>
              <a:rPr lang="ru-RU" sz="3200" dirty="0" smtClean="0"/>
              <a:t>Какая дорога длиннее?</a:t>
            </a:r>
            <a:endParaRPr lang="ru-RU" sz="3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90903" y="3702570"/>
            <a:ext cx="2761782" cy="1668693"/>
            <a:chOff x="290903" y="3702570"/>
            <a:chExt cx="2761782" cy="1668693"/>
          </a:xfrm>
        </p:grpSpPr>
        <p:sp>
          <p:nvSpPr>
            <p:cNvPr id="6" name="TextBox 5"/>
            <p:cNvSpPr txBox="1"/>
            <p:nvPr/>
          </p:nvSpPr>
          <p:spPr>
            <a:xfrm>
              <a:off x="719528" y="3702570"/>
              <a:ext cx="2083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Вариант 1</a:t>
              </a:r>
              <a:endParaRPr lang="ru-RU" sz="2400" b="1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719528" y="4302177"/>
              <a:ext cx="389744" cy="434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352207" y="4302176"/>
              <a:ext cx="389744" cy="434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1109272" y="4302177"/>
              <a:ext cx="310734" cy="43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2741951" y="4302176"/>
              <a:ext cx="310734" cy="434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420006" y="4736890"/>
              <a:ext cx="932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97042" y="5186597"/>
              <a:ext cx="23556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90903" y="4230654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0903" y="5001931"/>
              <a:ext cx="323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819338" y="3702570"/>
            <a:ext cx="2360951" cy="2038025"/>
            <a:chOff x="4819338" y="3702570"/>
            <a:chExt cx="2360951" cy="2038025"/>
          </a:xfrm>
        </p:grpSpPr>
        <p:sp>
          <p:nvSpPr>
            <p:cNvPr id="7" name="TextBox 6"/>
            <p:cNvSpPr txBox="1"/>
            <p:nvPr/>
          </p:nvSpPr>
          <p:spPr>
            <a:xfrm>
              <a:off x="5261548" y="3702570"/>
              <a:ext cx="1918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Вариант 2</a:t>
              </a:r>
              <a:endParaRPr lang="ru-RU" sz="2400" b="1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261548" y="4519533"/>
              <a:ext cx="299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561351" y="4519533"/>
              <a:ext cx="0" cy="284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561351" y="4804346"/>
              <a:ext cx="299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861154" y="5089159"/>
              <a:ext cx="299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861154" y="4804346"/>
              <a:ext cx="0" cy="284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160957" y="5089159"/>
              <a:ext cx="0" cy="284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160957" y="5373972"/>
              <a:ext cx="2998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460760" y="5373972"/>
              <a:ext cx="0" cy="284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261546" y="4506615"/>
              <a:ext cx="14990" cy="1146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261548" y="5658785"/>
              <a:ext cx="1199212" cy="74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819338" y="5371263"/>
              <a:ext cx="31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37066" y="4456861"/>
              <a:ext cx="323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Б</a:t>
              </a:r>
              <a:endParaRPr lang="ru-RU" b="1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261547" y="4490589"/>
              <a:ext cx="45719" cy="5996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0">
                  <a:schemeClr val="accent2">
                    <a:satMod val="110000"/>
                    <a:lumMod val="100000"/>
                    <a:shade val="10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431237" y="5628805"/>
              <a:ext cx="45719" cy="5996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0">
                  <a:schemeClr val="accent2">
                    <a:satMod val="110000"/>
                    <a:lumMod val="100000"/>
                    <a:shade val="10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929797" y="4230654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</a:t>
            </a:r>
          </a:p>
          <a:p>
            <a:r>
              <a:rPr lang="ru-RU" sz="2800" dirty="0" smtClean="0"/>
              <a:t>Вариант 1 - А</a:t>
            </a:r>
          </a:p>
          <a:p>
            <a:r>
              <a:rPr lang="ru-RU" sz="2800" dirty="0" smtClean="0"/>
              <a:t>Вариант 2 - А и Б</a:t>
            </a:r>
          </a:p>
        </p:txBody>
      </p:sp>
    </p:spTree>
    <p:extLst>
      <p:ext uri="{BB962C8B-B14F-4D97-AF65-F5344CB8AC3E}">
        <p14:creationId xmlns:p14="http://schemas.microsoft.com/office/powerpoint/2010/main" val="34499366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2648120" y="2934622"/>
            <a:ext cx="3135273" cy="1972321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07" y="4374426"/>
            <a:ext cx="820478" cy="820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34" y="3339176"/>
            <a:ext cx="820478" cy="820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81" y="4333372"/>
            <a:ext cx="820478" cy="820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81" y="3177512"/>
            <a:ext cx="820478" cy="820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2063"/>
            <a:ext cx="10515600" cy="1325563"/>
          </a:xfr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«Белоснежка и семь гномов»</a:t>
            </a:r>
            <a:endParaRPr lang="ru-RU" sz="5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1660524"/>
            <a:ext cx="4743450" cy="3297491"/>
          </a:xfrm>
        </p:spPr>
      </p:pic>
      <p:sp>
        <p:nvSpPr>
          <p:cNvPr id="5" name="TextBox 4"/>
          <p:cNvSpPr txBox="1"/>
          <p:nvPr/>
        </p:nvSpPr>
        <p:spPr>
          <a:xfrm>
            <a:off x="381000" y="1595021"/>
            <a:ext cx="7448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Каждое утро старший гном обходит свою пещеру и зажигает огни в лампах. Вот план расположения ламп.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Начертите путь гнома, если известно, что он представляет собой три прямые линии. По каждой линии гном проходит только один раз.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24895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5041" cy="1325563"/>
          </a:xfrm>
          <a:solidFill>
            <a:srgbClr val="00B0F0"/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«Принцесса </a:t>
            </a:r>
            <a:b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горошине»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2" y="365125"/>
            <a:ext cx="5715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781050" y="1744793"/>
            <a:ext cx="5581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одной из стен замка высечен старинный ребус. Надо расставить в клеточки цифры от 0 до 9, но только по одному разу, чтобы равенства были верны.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166241" y="4402111"/>
            <a:ext cx="2644018" cy="1640922"/>
            <a:chOff x="1051941" y="3792511"/>
            <a:chExt cx="2644018" cy="164092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64302" y="3792511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948721" y="3792511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04962" y="3792511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051941" y="4421665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09667" y="4421665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948721" y="4421665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948721" y="5050819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51941" y="5050819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804526" y="5050819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13345" y="5050819"/>
              <a:ext cx="382614" cy="382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 20"/>
            <p:cNvSpPr/>
            <p:nvPr/>
          </p:nvSpPr>
          <p:spPr>
            <a:xfrm>
              <a:off x="2396799" y="3792511"/>
              <a:ext cx="321300" cy="382614"/>
            </a:xfrm>
            <a:prstGeom prst="mathEqua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Равно 21"/>
            <p:cNvSpPr/>
            <p:nvPr/>
          </p:nvSpPr>
          <p:spPr>
            <a:xfrm>
              <a:off x="2409851" y="4421665"/>
              <a:ext cx="321300" cy="382614"/>
            </a:xfrm>
            <a:prstGeom prst="mathEqua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Равно 22"/>
            <p:cNvSpPr/>
            <p:nvPr/>
          </p:nvSpPr>
          <p:spPr>
            <a:xfrm>
              <a:off x="2392649" y="5050819"/>
              <a:ext cx="321300" cy="382614"/>
            </a:xfrm>
            <a:prstGeom prst="mathEqua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Плюс 23"/>
            <p:cNvSpPr/>
            <p:nvPr/>
          </p:nvSpPr>
          <p:spPr>
            <a:xfrm>
              <a:off x="1508574" y="3881136"/>
              <a:ext cx="313941" cy="251198"/>
            </a:xfrm>
            <a:prstGeom prst="mathPlu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люс 24"/>
            <p:cNvSpPr/>
            <p:nvPr/>
          </p:nvSpPr>
          <p:spPr>
            <a:xfrm>
              <a:off x="1508575" y="5116527"/>
              <a:ext cx="313941" cy="251198"/>
            </a:xfrm>
            <a:prstGeom prst="mathPlu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1550049" y="4461071"/>
              <a:ext cx="283177" cy="303802"/>
            </a:xfrm>
            <a:prstGeom prst="mathMinu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36532" y="4279271"/>
            <a:ext cx="4031418" cy="1815882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 algn="just"/>
            <a:r>
              <a:rPr lang="ru-RU" sz="2800" b="1" dirty="0" smtClean="0"/>
              <a:t>Ответ:</a:t>
            </a:r>
          </a:p>
          <a:p>
            <a:pPr algn="just"/>
            <a:r>
              <a:rPr lang="ru-RU" sz="2800" b="1" dirty="0" smtClean="0"/>
              <a:t>3+5=8</a:t>
            </a:r>
          </a:p>
          <a:p>
            <a:pPr algn="just"/>
            <a:r>
              <a:rPr lang="ru-RU" sz="2800" b="1" dirty="0" smtClean="0"/>
              <a:t>9-7=2</a:t>
            </a:r>
          </a:p>
          <a:p>
            <a:pPr algn="just"/>
            <a:r>
              <a:rPr lang="ru-RU" sz="2800" b="1" dirty="0" smtClean="0"/>
              <a:t>6+4=10 </a:t>
            </a:r>
          </a:p>
          <a:p>
            <a:pPr algn="just"/>
            <a:r>
              <a:rPr lang="ru-RU" sz="2800" b="1" dirty="0" smtClean="0"/>
              <a:t>или</a:t>
            </a:r>
          </a:p>
          <a:p>
            <a:pPr algn="just"/>
            <a:r>
              <a:rPr lang="ru-RU" sz="2800" b="1" dirty="0" smtClean="0"/>
              <a:t>2+6=8</a:t>
            </a:r>
          </a:p>
          <a:p>
            <a:pPr algn="just"/>
            <a:r>
              <a:rPr lang="ru-RU" sz="2800" b="1" dirty="0" smtClean="0"/>
              <a:t>9-5=4</a:t>
            </a:r>
          </a:p>
          <a:p>
            <a:pPr algn="just"/>
            <a:r>
              <a:rPr lang="ru-RU" sz="2800" b="1" dirty="0" smtClean="0"/>
              <a:t>3+7=10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70433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" y="0"/>
            <a:ext cx="5890391" cy="1325563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i="1" dirty="0" smtClean="0">
                <a:ln/>
                <a:solidFill>
                  <a:schemeClr val="accent3"/>
                </a:solidFill>
              </a:rPr>
              <a:t>«У лукоморья»</a:t>
            </a:r>
            <a:endParaRPr lang="ru-RU" sz="54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400300"/>
            <a:ext cx="5905500" cy="4220140"/>
          </a:xfrm>
        </p:spPr>
      </p:pic>
      <p:sp>
        <p:nvSpPr>
          <p:cNvPr id="5" name="TextBox 4"/>
          <p:cNvSpPr txBox="1"/>
          <p:nvPr/>
        </p:nvSpPr>
        <p:spPr>
          <a:xfrm>
            <a:off x="285438" y="935534"/>
            <a:ext cx="7467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Царевна, томящаяся в темнице, составляла из пяти единиц все возможные числа, но Баба-яга унесла в ступе все знаки + и -. Верните их на места:</a:t>
            </a:r>
          </a:p>
          <a:p>
            <a:r>
              <a:rPr lang="ru-RU" sz="2800" dirty="0" smtClean="0"/>
              <a:t>1 1 1 1 1=1</a:t>
            </a:r>
          </a:p>
          <a:p>
            <a:r>
              <a:rPr lang="ru-RU" sz="2800" dirty="0" smtClean="0"/>
              <a:t>1 1 1 1 1=3</a:t>
            </a:r>
          </a:p>
          <a:p>
            <a:r>
              <a:rPr lang="ru-RU" sz="2800" dirty="0" smtClean="0"/>
              <a:t>1 1 1 1 1=5</a:t>
            </a:r>
          </a:p>
          <a:p>
            <a:r>
              <a:rPr lang="ru-RU" sz="2800" dirty="0" smtClean="0"/>
              <a:t>1 1 1 1 1=8</a:t>
            </a:r>
          </a:p>
          <a:p>
            <a:r>
              <a:rPr lang="ru-RU" sz="2800" dirty="0" smtClean="0"/>
              <a:t>1 1 1 1 1=10</a:t>
            </a:r>
          </a:p>
          <a:p>
            <a:r>
              <a:rPr lang="ru-RU" sz="2800" dirty="0" smtClean="0"/>
              <a:t>1 1 1 1 1=12</a:t>
            </a:r>
          </a:p>
          <a:p>
            <a:r>
              <a:rPr lang="ru-RU" sz="2800" dirty="0" smtClean="0"/>
              <a:t>1 1 1 1 1=14</a:t>
            </a:r>
          </a:p>
          <a:p>
            <a:r>
              <a:rPr lang="ru-RU" sz="2800" dirty="0" smtClean="0"/>
              <a:t>1 1 1 1 1=23</a:t>
            </a:r>
          </a:p>
          <a:p>
            <a:r>
              <a:rPr lang="ru-RU" sz="2800" dirty="0" smtClean="0"/>
              <a:t>1 1 1 1 1=100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48051" y="2209800"/>
            <a:ext cx="3676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Ответы:</a:t>
            </a:r>
          </a:p>
          <a:p>
            <a:r>
              <a:rPr lang="ru-RU" sz="2800" dirty="0" smtClean="0"/>
              <a:t>1+1-1+1-1=1</a:t>
            </a:r>
          </a:p>
          <a:p>
            <a:r>
              <a:rPr lang="ru-RU" sz="2800" dirty="0" smtClean="0"/>
              <a:t>1+1+1+1-1=3</a:t>
            </a:r>
          </a:p>
          <a:p>
            <a:r>
              <a:rPr lang="ru-RU" sz="2800" dirty="0" smtClean="0"/>
              <a:t>1+1+1+1+1=5</a:t>
            </a:r>
          </a:p>
          <a:p>
            <a:r>
              <a:rPr lang="ru-RU" sz="2800" dirty="0" smtClean="0"/>
              <a:t>11-1-1-1=8</a:t>
            </a:r>
          </a:p>
          <a:p>
            <a:r>
              <a:rPr lang="ru-RU" sz="2800" dirty="0" smtClean="0"/>
              <a:t>11+1-1-1=10</a:t>
            </a:r>
          </a:p>
          <a:p>
            <a:r>
              <a:rPr lang="ru-RU" sz="2800" dirty="0" smtClean="0"/>
              <a:t>11+1-1+1=12</a:t>
            </a:r>
          </a:p>
          <a:p>
            <a:r>
              <a:rPr lang="ru-RU" sz="2800" dirty="0" smtClean="0"/>
              <a:t>11+1+1+1=14</a:t>
            </a:r>
          </a:p>
          <a:p>
            <a:r>
              <a:rPr lang="ru-RU" sz="2800" dirty="0" smtClean="0"/>
              <a:t>11+11+1=23</a:t>
            </a:r>
          </a:p>
          <a:p>
            <a:r>
              <a:rPr lang="ru-RU" sz="2800" dirty="0" smtClean="0"/>
              <a:t>111-11=100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36906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21567"/>
            <a:ext cx="7829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Перед вами карта лукоморья. Чтобы не попасть в лапы «неведомым зверям», надо выбрать самый «безопасный» маршрут, то есть тот, в котором сумма очков наименьшая.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48905"/>
              </p:ext>
            </p:extLst>
          </p:nvPr>
        </p:nvGraphicFramePr>
        <p:xfrm>
          <a:off x="3884326" y="3621512"/>
          <a:ext cx="4088984" cy="2982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23"/>
                <a:gridCol w="511123"/>
                <a:gridCol w="511123"/>
                <a:gridCol w="511123"/>
                <a:gridCol w="511123"/>
                <a:gridCol w="511123"/>
                <a:gridCol w="511123"/>
                <a:gridCol w="511123"/>
              </a:tblGrid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344682" y="6304613"/>
            <a:ext cx="359764" cy="2548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096563" y="3636364"/>
            <a:ext cx="359764" cy="2548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094189" y="3801256"/>
            <a:ext cx="3717571" cy="2685620"/>
          </a:xfrm>
          <a:custGeom>
            <a:avLst/>
            <a:gdLst>
              <a:gd name="connsiteX0" fmla="*/ 0 w 3717571"/>
              <a:gd name="connsiteY0" fmla="*/ 2638269 h 2685620"/>
              <a:gd name="connsiteX1" fmla="*/ 374754 w 3717571"/>
              <a:gd name="connsiteY1" fmla="*/ 2623278 h 2685620"/>
              <a:gd name="connsiteX2" fmla="*/ 464695 w 3717571"/>
              <a:gd name="connsiteY2" fmla="*/ 2653259 h 2685620"/>
              <a:gd name="connsiteX3" fmla="*/ 509665 w 3717571"/>
              <a:gd name="connsiteY3" fmla="*/ 2668249 h 2685620"/>
              <a:gd name="connsiteX4" fmla="*/ 704537 w 3717571"/>
              <a:gd name="connsiteY4" fmla="*/ 2653259 h 2685620"/>
              <a:gd name="connsiteX5" fmla="*/ 944380 w 3717571"/>
              <a:gd name="connsiteY5" fmla="*/ 2638269 h 2685620"/>
              <a:gd name="connsiteX6" fmla="*/ 1094281 w 3717571"/>
              <a:gd name="connsiteY6" fmla="*/ 2623278 h 2685620"/>
              <a:gd name="connsiteX7" fmla="*/ 1274163 w 3717571"/>
              <a:gd name="connsiteY7" fmla="*/ 2593298 h 2685620"/>
              <a:gd name="connsiteX8" fmla="*/ 1319134 w 3717571"/>
              <a:gd name="connsiteY8" fmla="*/ 2578308 h 2685620"/>
              <a:gd name="connsiteX9" fmla="*/ 1528996 w 3717571"/>
              <a:gd name="connsiteY9" fmla="*/ 2563318 h 2685620"/>
              <a:gd name="connsiteX10" fmla="*/ 1843790 w 3717571"/>
              <a:gd name="connsiteY10" fmla="*/ 2593298 h 2685620"/>
              <a:gd name="connsiteX11" fmla="*/ 1888760 w 3717571"/>
              <a:gd name="connsiteY11" fmla="*/ 2608288 h 2685620"/>
              <a:gd name="connsiteX12" fmla="*/ 2038662 w 3717571"/>
              <a:gd name="connsiteY12" fmla="*/ 2638269 h 2685620"/>
              <a:gd name="connsiteX13" fmla="*/ 2083632 w 3717571"/>
              <a:gd name="connsiteY13" fmla="*/ 2653259 h 2685620"/>
              <a:gd name="connsiteX14" fmla="*/ 2158583 w 3717571"/>
              <a:gd name="connsiteY14" fmla="*/ 2668249 h 2685620"/>
              <a:gd name="connsiteX15" fmla="*/ 2218544 w 3717571"/>
              <a:gd name="connsiteY15" fmla="*/ 2683239 h 2685620"/>
              <a:gd name="connsiteX16" fmla="*/ 2563318 w 3717571"/>
              <a:gd name="connsiteY16" fmla="*/ 2668249 h 2685620"/>
              <a:gd name="connsiteX17" fmla="*/ 2593298 w 3717571"/>
              <a:gd name="connsiteY17" fmla="*/ 2578308 h 2685620"/>
              <a:gd name="connsiteX18" fmla="*/ 2608288 w 3717571"/>
              <a:gd name="connsiteY18" fmla="*/ 2413416 h 2685620"/>
              <a:gd name="connsiteX19" fmla="*/ 2593298 w 3717571"/>
              <a:gd name="connsiteY19" fmla="*/ 2023672 h 2685620"/>
              <a:gd name="connsiteX20" fmla="*/ 2608288 w 3717571"/>
              <a:gd name="connsiteY20" fmla="*/ 1948721 h 2685620"/>
              <a:gd name="connsiteX21" fmla="*/ 2668249 w 3717571"/>
              <a:gd name="connsiteY21" fmla="*/ 1918741 h 2685620"/>
              <a:gd name="connsiteX22" fmla="*/ 2698229 w 3717571"/>
              <a:gd name="connsiteY22" fmla="*/ 1888760 h 2685620"/>
              <a:gd name="connsiteX23" fmla="*/ 2983042 w 3717571"/>
              <a:gd name="connsiteY23" fmla="*/ 1873770 h 2685620"/>
              <a:gd name="connsiteX24" fmla="*/ 3102963 w 3717571"/>
              <a:gd name="connsiteY24" fmla="*/ 1888760 h 2685620"/>
              <a:gd name="connsiteX25" fmla="*/ 3522688 w 3717571"/>
              <a:gd name="connsiteY25" fmla="*/ 1873770 h 2685620"/>
              <a:gd name="connsiteX26" fmla="*/ 3567659 w 3717571"/>
              <a:gd name="connsiteY26" fmla="*/ 1858780 h 2685620"/>
              <a:gd name="connsiteX27" fmla="*/ 3582649 w 3717571"/>
              <a:gd name="connsiteY27" fmla="*/ 1813810 h 2685620"/>
              <a:gd name="connsiteX28" fmla="*/ 3567659 w 3717571"/>
              <a:gd name="connsiteY28" fmla="*/ 1543987 h 2685620"/>
              <a:gd name="connsiteX29" fmla="*/ 3597639 w 3717571"/>
              <a:gd name="connsiteY29" fmla="*/ 1304144 h 2685620"/>
              <a:gd name="connsiteX30" fmla="*/ 3627619 w 3717571"/>
              <a:gd name="connsiteY30" fmla="*/ 1259174 h 2685620"/>
              <a:gd name="connsiteX31" fmla="*/ 3657600 w 3717571"/>
              <a:gd name="connsiteY31" fmla="*/ 869429 h 2685620"/>
              <a:gd name="connsiteX32" fmla="*/ 3687580 w 3717571"/>
              <a:gd name="connsiteY32" fmla="*/ 179882 h 2685620"/>
              <a:gd name="connsiteX33" fmla="*/ 3702570 w 3717571"/>
              <a:gd name="connsiteY33" fmla="*/ 89941 h 2685620"/>
              <a:gd name="connsiteX34" fmla="*/ 3717560 w 3717571"/>
              <a:gd name="connsiteY34" fmla="*/ 0 h 268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717571" h="2685620">
                <a:moveTo>
                  <a:pt x="0" y="2638269"/>
                </a:moveTo>
                <a:cubicBezTo>
                  <a:pt x="176825" y="2618621"/>
                  <a:pt x="230258" y="2589932"/>
                  <a:pt x="374754" y="2623278"/>
                </a:cubicBezTo>
                <a:cubicBezTo>
                  <a:pt x="405547" y="2630384"/>
                  <a:pt x="434715" y="2643265"/>
                  <a:pt x="464695" y="2653259"/>
                </a:cubicBezTo>
                <a:lnTo>
                  <a:pt x="509665" y="2668249"/>
                </a:lnTo>
                <a:lnTo>
                  <a:pt x="704537" y="2653259"/>
                </a:lnTo>
                <a:lnTo>
                  <a:pt x="944380" y="2638269"/>
                </a:lnTo>
                <a:cubicBezTo>
                  <a:pt x="994448" y="2634418"/>
                  <a:pt x="1044314" y="2628275"/>
                  <a:pt x="1094281" y="2623278"/>
                </a:cubicBezTo>
                <a:cubicBezTo>
                  <a:pt x="1253144" y="2583563"/>
                  <a:pt x="1016828" y="2640086"/>
                  <a:pt x="1274163" y="2593298"/>
                </a:cubicBezTo>
                <a:cubicBezTo>
                  <a:pt x="1289709" y="2590471"/>
                  <a:pt x="1303441" y="2580154"/>
                  <a:pt x="1319134" y="2578308"/>
                </a:cubicBezTo>
                <a:cubicBezTo>
                  <a:pt x="1388786" y="2570114"/>
                  <a:pt x="1459042" y="2568315"/>
                  <a:pt x="1528996" y="2563318"/>
                </a:cubicBezTo>
                <a:cubicBezTo>
                  <a:pt x="1602353" y="2568961"/>
                  <a:pt x="1759197" y="2577918"/>
                  <a:pt x="1843790" y="2593298"/>
                </a:cubicBezTo>
                <a:cubicBezTo>
                  <a:pt x="1859336" y="2596125"/>
                  <a:pt x="1873364" y="2604735"/>
                  <a:pt x="1888760" y="2608288"/>
                </a:cubicBezTo>
                <a:cubicBezTo>
                  <a:pt x="1938412" y="2619746"/>
                  <a:pt x="1990320" y="2622155"/>
                  <a:pt x="2038662" y="2638269"/>
                </a:cubicBezTo>
                <a:cubicBezTo>
                  <a:pt x="2053652" y="2643266"/>
                  <a:pt x="2068303" y="2649427"/>
                  <a:pt x="2083632" y="2653259"/>
                </a:cubicBezTo>
                <a:cubicBezTo>
                  <a:pt x="2108350" y="2659438"/>
                  <a:pt x="2133711" y="2662722"/>
                  <a:pt x="2158583" y="2668249"/>
                </a:cubicBezTo>
                <a:cubicBezTo>
                  <a:pt x="2178695" y="2672718"/>
                  <a:pt x="2198557" y="2678242"/>
                  <a:pt x="2218544" y="2683239"/>
                </a:cubicBezTo>
                <a:cubicBezTo>
                  <a:pt x="2333469" y="2678242"/>
                  <a:pt x="2452545" y="2699265"/>
                  <a:pt x="2563318" y="2668249"/>
                </a:cubicBezTo>
                <a:cubicBezTo>
                  <a:pt x="2593750" y="2659728"/>
                  <a:pt x="2593298" y="2578308"/>
                  <a:pt x="2593298" y="2578308"/>
                </a:cubicBezTo>
                <a:cubicBezTo>
                  <a:pt x="2598295" y="2523344"/>
                  <a:pt x="2608288" y="2468607"/>
                  <a:pt x="2608288" y="2413416"/>
                </a:cubicBezTo>
                <a:cubicBezTo>
                  <a:pt x="2608288" y="2283405"/>
                  <a:pt x="2593298" y="2153683"/>
                  <a:pt x="2593298" y="2023672"/>
                </a:cubicBezTo>
                <a:cubicBezTo>
                  <a:pt x="2593298" y="1998194"/>
                  <a:pt x="2593479" y="1969454"/>
                  <a:pt x="2608288" y="1948721"/>
                </a:cubicBezTo>
                <a:cubicBezTo>
                  <a:pt x="2621276" y="1930537"/>
                  <a:pt x="2648262" y="1928734"/>
                  <a:pt x="2668249" y="1918741"/>
                </a:cubicBezTo>
                <a:cubicBezTo>
                  <a:pt x="2678242" y="1908747"/>
                  <a:pt x="2685958" y="1895772"/>
                  <a:pt x="2698229" y="1888760"/>
                </a:cubicBezTo>
                <a:cubicBezTo>
                  <a:pt x="2799371" y="1830964"/>
                  <a:pt x="2847794" y="1861475"/>
                  <a:pt x="2983042" y="1873770"/>
                </a:cubicBezTo>
                <a:cubicBezTo>
                  <a:pt x="3023161" y="1877417"/>
                  <a:pt x="3062989" y="1883763"/>
                  <a:pt x="3102963" y="1888760"/>
                </a:cubicBezTo>
                <a:cubicBezTo>
                  <a:pt x="3242871" y="1883763"/>
                  <a:pt x="3382981" y="1882783"/>
                  <a:pt x="3522688" y="1873770"/>
                </a:cubicBezTo>
                <a:cubicBezTo>
                  <a:pt x="3538456" y="1872753"/>
                  <a:pt x="3556486" y="1869953"/>
                  <a:pt x="3567659" y="1858780"/>
                </a:cubicBezTo>
                <a:cubicBezTo>
                  <a:pt x="3578832" y="1847607"/>
                  <a:pt x="3577652" y="1828800"/>
                  <a:pt x="3582649" y="1813810"/>
                </a:cubicBezTo>
                <a:cubicBezTo>
                  <a:pt x="3577652" y="1723869"/>
                  <a:pt x="3567659" y="1634067"/>
                  <a:pt x="3567659" y="1543987"/>
                </a:cubicBezTo>
                <a:cubicBezTo>
                  <a:pt x="3567659" y="1512516"/>
                  <a:pt x="3565976" y="1367469"/>
                  <a:pt x="3597639" y="1304144"/>
                </a:cubicBezTo>
                <a:cubicBezTo>
                  <a:pt x="3605696" y="1288030"/>
                  <a:pt x="3617626" y="1274164"/>
                  <a:pt x="3627619" y="1259174"/>
                </a:cubicBezTo>
                <a:cubicBezTo>
                  <a:pt x="3661610" y="1089218"/>
                  <a:pt x="3647999" y="1176664"/>
                  <a:pt x="3657600" y="869429"/>
                </a:cubicBezTo>
                <a:cubicBezTo>
                  <a:pt x="3678783" y="191578"/>
                  <a:pt x="3604199" y="430025"/>
                  <a:pt x="3687580" y="179882"/>
                </a:cubicBezTo>
                <a:cubicBezTo>
                  <a:pt x="3692577" y="149902"/>
                  <a:pt x="3697133" y="119845"/>
                  <a:pt x="3702570" y="89941"/>
                </a:cubicBezTo>
                <a:cubicBezTo>
                  <a:pt x="3718540" y="2105"/>
                  <a:pt x="3717560" y="42034"/>
                  <a:pt x="3717560" y="0"/>
                </a:cubicBezTo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ush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295275"/>
            <a:ext cx="3238500" cy="440055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5000" y="0"/>
            <a:ext cx="6363359" cy="1325563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solidFill>
                  <a:schemeClr val="accent3"/>
                </a:solidFill>
              </a:rPr>
              <a:t>«У лукоморья»</a:t>
            </a:r>
            <a:endParaRPr lang="ru-RU" sz="6000" b="1" i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255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76145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Smbd" pitchFamily="18" charset="0"/>
              </a:rPr>
              <a:t>«</a:t>
            </a:r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Репка</a:t>
            </a:r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no Pro Smbd" pitchFamily="18" charset="0"/>
              </a:rPr>
              <a:t>»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no Pro Smbd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30" y="0"/>
            <a:ext cx="4314681" cy="4033779"/>
          </a:xfrm>
        </p:spPr>
      </p:pic>
      <p:sp>
        <p:nvSpPr>
          <p:cNvPr id="7" name="TextBox 6"/>
          <p:cNvSpPr txBox="1"/>
          <p:nvPr/>
        </p:nvSpPr>
        <p:spPr>
          <a:xfrm>
            <a:off x="838200" y="1690688"/>
            <a:ext cx="6599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Кто лишний?</a:t>
            </a:r>
          </a:p>
          <a:p>
            <a:r>
              <a:rPr lang="ru-RU" sz="3200" dirty="0" smtClean="0"/>
              <a:t>-дед, внучка, бабка, мышка;</a:t>
            </a:r>
          </a:p>
          <a:p>
            <a:r>
              <a:rPr lang="ru-RU" sz="3200" dirty="0" smtClean="0"/>
              <a:t>-мышка, кошка, ворон, собака;</a:t>
            </a:r>
          </a:p>
          <a:p>
            <a:r>
              <a:rPr lang="ru-RU" sz="3200" dirty="0" smtClean="0"/>
              <a:t>-корова, мышка, кошка, Жучка;</a:t>
            </a:r>
          </a:p>
          <a:p>
            <a:r>
              <a:rPr lang="ru-RU" sz="3200" dirty="0" smtClean="0"/>
              <a:t>-репка, дед, корова, мышка?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43605" y="4033779"/>
            <a:ext cx="4640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Ответы:</a:t>
            </a:r>
          </a:p>
          <a:p>
            <a:r>
              <a:rPr lang="ru-RU" sz="3200" b="1" dirty="0" smtClean="0"/>
              <a:t>-мышка</a:t>
            </a:r>
          </a:p>
          <a:p>
            <a:r>
              <a:rPr lang="ru-RU" sz="3200" b="1" dirty="0" smtClean="0"/>
              <a:t>-ворон</a:t>
            </a:r>
          </a:p>
          <a:p>
            <a:r>
              <a:rPr lang="ru-RU" sz="3200" b="1" dirty="0" smtClean="0"/>
              <a:t>-корова</a:t>
            </a:r>
          </a:p>
          <a:p>
            <a:r>
              <a:rPr lang="ru-RU" sz="3200" b="1" dirty="0" smtClean="0"/>
              <a:t>-дед</a:t>
            </a:r>
          </a:p>
        </p:txBody>
      </p:sp>
    </p:spTree>
    <p:extLst>
      <p:ext uri="{BB962C8B-B14F-4D97-AF65-F5344CB8AC3E}">
        <p14:creationId xmlns:p14="http://schemas.microsoft.com/office/powerpoint/2010/main" val="37416954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40" y="24187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Четвёртый тур</a:t>
            </a:r>
            <a:br>
              <a:rPr lang="ru-RU" sz="8800" dirty="0" smtClean="0"/>
            </a:br>
            <a:r>
              <a:rPr lang="ru-RU" sz="8800" dirty="0" smtClean="0"/>
              <a:t>«Письмо сказке»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1924918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25346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Ответ: Сказку слушай, а к присказке прислушивайся.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98621" y="734519"/>
            <a:ext cx="247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Сказку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812" y="3627619"/>
            <a:ext cx="266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слушай,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4773" y="509664"/>
            <a:ext cx="41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28013" y="1963711"/>
            <a:ext cx="55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43988"/>
            <a:ext cx="254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присказке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3651" y="2773179"/>
            <a:ext cx="366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прислушивайся</a:t>
            </a:r>
            <a:endParaRPr lang="ru-RU" sz="3600" b="1" dirty="0"/>
          </a:p>
        </p:txBody>
      </p:sp>
      <p:pic>
        <p:nvPicPr>
          <p:cNvPr id="12" name="Рисунок 11" descr="Сказки-заход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594" y="311124"/>
            <a:ext cx="6191250" cy="467677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846" y="516197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Ответ: Скоро сказка сказывается, да не скоро дело делается.</a:t>
            </a:r>
            <a:endParaRPr lang="ru-RU" sz="4000" dirty="0"/>
          </a:p>
        </p:txBody>
      </p:sp>
      <p:pic>
        <p:nvPicPr>
          <p:cNvPr id="10" name="Содержимое 9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14486" y="401560"/>
            <a:ext cx="5439173" cy="4351338"/>
          </a:xfrm>
        </p:spPr>
      </p:pic>
      <p:sp>
        <p:nvSpPr>
          <p:cNvPr id="11" name="TextBox 10"/>
          <p:cNvSpPr txBox="1"/>
          <p:nvPr/>
        </p:nvSpPr>
        <p:spPr>
          <a:xfrm>
            <a:off x="494675" y="854439"/>
            <a:ext cx="140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Скоро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9173" y="1813809"/>
            <a:ext cx="17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сказка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53455" y="2968053"/>
            <a:ext cx="302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сказывается,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9470" y="2923082"/>
            <a:ext cx="70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  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33141" y="1184222"/>
            <a:ext cx="74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73967" y="3972393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скоро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2610" y="1933731"/>
            <a:ext cx="149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дело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77718" y="539646"/>
            <a:ext cx="263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делается.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2706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Ответ: Сказка не сказка, а присказка.</a:t>
            </a:r>
            <a:endParaRPr lang="ru-RU" sz="4000" dirty="0"/>
          </a:p>
        </p:txBody>
      </p:sp>
      <p:pic>
        <p:nvPicPr>
          <p:cNvPr id="4" name="Содержимое 3" descr="699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7703" y="296628"/>
            <a:ext cx="6242953" cy="4351338"/>
          </a:xfrm>
        </p:spPr>
      </p:pic>
      <p:sp>
        <p:nvSpPr>
          <p:cNvPr id="5" name="TextBox 4"/>
          <p:cNvSpPr txBox="1"/>
          <p:nvPr/>
        </p:nvSpPr>
        <p:spPr>
          <a:xfrm>
            <a:off x="644577" y="749508"/>
            <a:ext cx="18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4281" y="2083633"/>
            <a:ext cx="176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1908" y="3555167"/>
            <a:ext cx="18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сказка,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57994" y="1409075"/>
            <a:ext cx="110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8366" y="2758190"/>
            <a:ext cx="280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присказка.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9708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Ответ: Быль за сказкой не угонится.</a:t>
            </a:r>
            <a:endParaRPr lang="ru-RU" sz="4000" dirty="0"/>
          </a:p>
        </p:txBody>
      </p:sp>
      <p:pic>
        <p:nvPicPr>
          <p:cNvPr id="4" name="Содержимое 3" descr="сказ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5072" y="253597"/>
            <a:ext cx="5916937" cy="4003610"/>
          </a:xfrm>
        </p:spPr>
      </p:pic>
      <p:sp>
        <p:nvSpPr>
          <p:cNvPr id="5" name="TextBox 4"/>
          <p:cNvSpPr txBox="1"/>
          <p:nvPr/>
        </p:nvSpPr>
        <p:spPr>
          <a:xfrm>
            <a:off x="854439" y="674557"/>
            <a:ext cx="167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Быль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63908" y="3402766"/>
            <a:ext cx="139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9351" y="2173574"/>
            <a:ext cx="214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угонится.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8248" y="1049312"/>
            <a:ext cx="196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сказкой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62530" y="2698230"/>
            <a:ext cx="11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86" y="5117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Ответ: Сказка от начала начинается, до конца читается, в середке не перебивается.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9097" y="307083"/>
            <a:ext cx="4498221" cy="3602161"/>
          </a:xfrm>
        </p:spPr>
      </p:pic>
      <p:sp>
        <p:nvSpPr>
          <p:cNvPr id="7" name="TextBox 6"/>
          <p:cNvSpPr txBox="1"/>
          <p:nvPr/>
        </p:nvSpPr>
        <p:spPr>
          <a:xfrm>
            <a:off x="494676" y="389744"/>
            <a:ext cx="224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9332" y="3282846"/>
            <a:ext cx="86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9409" y="1528997"/>
            <a:ext cx="188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начала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705" y="2488368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начинается,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08289" y="419725"/>
            <a:ext cx="77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до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8052" y="1618937"/>
            <a:ext cx="181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конца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7698" y="2848131"/>
            <a:ext cx="20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читается,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36893" y="2128602"/>
            <a:ext cx="74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28799" y="3717560"/>
            <a:ext cx="2833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серединке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6499" y="3687581"/>
            <a:ext cx="115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47736" y="944380"/>
            <a:ext cx="352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перебивается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3199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Ответ: Всякая прибаутка в сказке хороша.</a:t>
            </a:r>
            <a:endParaRPr lang="ru-RU" sz="4000" dirty="0"/>
          </a:p>
        </p:txBody>
      </p:sp>
      <p:pic>
        <p:nvPicPr>
          <p:cNvPr id="4" name="Содержимое 3" descr="af6937e752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4564" y="251657"/>
            <a:ext cx="5851198" cy="4949930"/>
          </a:xfrm>
        </p:spPr>
      </p:pic>
      <p:sp>
        <p:nvSpPr>
          <p:cNvPr id="5" name="TextBox 4"/>
          <p:cNvSpPr txBox="1"/>
          <p:nvPr/>
        </p:nvSpPr>
        <p:spPr>
          <a:xfrm>
            <a:off x="809469" y="899410"/>
            <a:ext cx="227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Всякая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4222" y="2398427"/>
            <a:ext cx="196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сказке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8387" y="4047345"/>
            <a:ext cx="292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прибаутка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297837"/>
            <a:ext cx="148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98031" y="1514007"/>
            <a:ext cx="20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хороша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23" y="528189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Ответ: Либо дело делать, либо сказки сказывать.</a:t>
            </a:r>
            <a:endParaRPr lang="ru-RU" sz="4000" dirty="0"/>
          </a:p>
        </p:txBody>
      </p:sp>
      <p:pic>
        <p:nvPicPr>
          <p:cNvPr id="4" name="Содержимое 3" descr="3645523_7a13e1c2d5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0271" y="326608"/>
            <a:ext cx="5547523" cy="4351338"/>
          </a:xfrm>
        </p:spPr>
      </p:pic>
      <p:sp>
        <p:nvSpPr>
          <p:cNvPr id="5" name="TextBox 4"/>
          <p:cNvSpPr txBox="1"/>
          <p:nvPr/>
        </p:nvSpPr>
        <p:spPr>
          <a:xfrm>
            <a:off x="599606" y="584616"/>
            <a:ext cx="220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делать,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2925" y="1124263"/>
            <a:ext cx="242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либо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8919" y="3897442"/>
            <a:ext cx="287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сказки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08877" y="1903750"/>
            <a:ext cx="242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Либо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9586" y="2833142"/>
            <a:ext cx="232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дело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3042" y="2743200"/>
            <a:ext cx="254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сказывать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992aad2a75c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9420" y="266696"/>
            <a:ext cx="7933730" cy="6591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27025"/>
            <a:ext cx="11849100" cy="1325563"/>
          </a:xfrm>
        </p:spPr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</a:rPr>
              <a:t>Спасибо за внимание!</a:t>
            </a:r>
            <a:endParaRPr lang="ru-RU" sz="11500" b="1" i="1" dirty="0"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Light Display" pitchFamily="18" charset="0"/>
            </a:endParaRPr>
          </a:p>
        </p:txBody>
      </p:sp>
      <p:pic>
        <p:nvPicPr>
          <p:cNvPr id="5" name="Рисунок 4" descr="352eea635ee0b414b93fae73b36b737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62"/>
            <a:ext cx="2609850" cy="17933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3654973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«Репка»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740" y="1690688"/>
            <a:ext cx="58821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Чего больше:</a:t>
            </a:r>
          </a:p>
          <a:p>
            <a:r>
              <a:rPr lang="ru-RU" sz="3200" dirty="0" smtClean="0"/>
              <a:t>-морковки или овощей;</a:t>
            </a:r>
          </a:p>
          <a:p>
            <a:r>
              <a:rPr lang="ru-RU" sz="3200" dirty="0" smtClean="0"/>
              <a:t>-кошек или животных;</a:t>
            </a:r>
          </a:p>
          <a:p>
            <a:r>
              <a:rPr lang="ru-RU" sz="3200" dirty="0" smtClean="0"/>
              <a:t>-берез или деревьев;</a:t>
            </a:r>
          </a:p>
          <a:p>
            <a:r>
              <a:rPr lang="ru-RU" sz="3200" dirty="0" smtClean="0"/>
              <a:t>-мух или насекомых;</a:t>
            </a:r>
          </a:p>
          <a:p>
            <a:r>
              <a:rPr lang="ru-RU" sz="3200" dirty="0" smtClean="0"/>
              <a:t>-стариков или мужчин;</a:t>
            </a:r>
          </a:p>
          <a:p>
            <a:r>
              <a:rPr lang="ru-RU" sz="3200" dirty="0" smtClean="0"/>
              <a:t>-груш или ягод;</a:t>
            </a:r>
          </a:p>
          <a:p>
            <a:r>
              <a:rPr lang="ru-RU" sz="3200" dirty="0" smtClean="0"/>
              <a:t>-внучек или дочек?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32" y="244806"/>
            <a:ext cx="5636667" cy="3033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9869" y="3318570"/>
            <a:ext cx="5676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Ответы:</a:t>
            </a:r>
          </a:p>
          <a:p>
            <a:r>
              <a:rPr lang="ru-RU" sz="2800" b="1" dirty="0" smtClean="0"/>
              <a:t>-овощей;</a:t>
            </a:r>
          </a:p>
          <a:p>
            <a:r>
              <a:rPr lang="ru-RU" sz="2800" b="1" dirty="0" smtClean="0"/>
              <a:t>-животных;</a:t>
            </a:r>
          </a:p>
          <a:p>
            <a:r>
              <a:rPr lang="ru-RU" sz="2800" b="1" dirty="0" smtClean="0"/>
              <a:t>-деревьев;</a:t>
            </a:r>
          </a:p>
          <a:p>
            <a:r>
              <a:rPr lang="ru-RU" sz="2800" b="1" dirty="0" smtClean="0"/>
              <a:t>-насекомых;</a:t>
            </a:r>
          </a:p>
          <a:p>
            <a:r>
              <a:rPr lang="ru-RU" sz="2800" b="1" dirty="0" smtClean="0"/>
              <a:t>-мужчин;</a:t>
            </a:r>
          </a:p>
          <a:p>
            <a:r>
              <a:rPr lang="ru-RU" sz="2800" b="1" dirty="0" smtClean="0"/>
              <a:t>-ягод;</a:t>
            </a:r>
          </a:p>
          <a:p>
            <a:r>
              <a:rPr lang="ru-RU" sz="2800" b="1" dirty="0" smtClean="0"/>
              <a:t>-дочек.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963910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1" y="317829"/>
            <a:ext cx="5990896" cy="132556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«Три медведя»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7" y="170497"/>
            <a:ext cx="5281592" cy="3746409"/>
          </a:xfrm>
        </p:spPr>
      </p:pic>
      <p:sp>
        <p:nvSpPr>
          <p:cNvPr id="5" name="TextBox 4"/>
          <p:cNvSpPr txBox="1"/>
          <p:nvPr/>
        </p:nvSpPr>
        <p:spPr>
          <a:xfrm>
            <a:off x="723332" y="1885316"/>
            <a:ext cx="5295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день рождения Мишутки пришли медвежата из соседнего леса. Шли они по узкой тропинке. Один шёл впереди трёх, один трёх подгонял, и два по середине шли. Сколько медвежат пришли к Мишутке в гости?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21305" y="4501662"/>
            <a:ext cx="174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130990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81" y="250825"/>
            <a:ext cx="5133887" cy="373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6" y="1871003"/>
            <a:ext cx="603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столе стояли три чашки с похлебкой… и пирожки. Съела девочка половину всех пирожков и ещё два. Девочка съела ещё бы пирожок, но больше ничего не осталось. Сколько пирожков лежало на тарелке?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0683" y="5001358"/>
            <a:ext cx="191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 4</a:t>
            </a:r>
            <a:endParaRPr lang="ru-RU" sz="36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5311" y="317829"/>
            <a:ext cx="5990896" cy="132556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«Три медведя»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0874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47745" cy="132556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</a:rPr>
              <a:t>«Теремок»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63" y="222811"/>
            <a:ext cx="4324350" cy="410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5" y="1780149"/>
            <a:ext cx="5960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теремке квадратная комната. Расставьте в ней 4 стула так, чтобы у каждой стены стояло по 2 стула.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35222" y="4554565"/>
            <a:ext cx="4956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Ответ: в каждой угол комнаты поставить по одному стулу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66126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7866993" cy="1325563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«Мальчик-с-пальчик»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749686" y="168811"/>
            <a:ext cx="3867150" cy="3384111"/>
            <a:chOff x="7749686" y="168811"/>
            <a:chExt cx="3867150" cy="338411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686" y="562072"/>
              <a:ext cx="3867150" cy="299085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>
              <a:stCxn id="4" idx="2"/>
            </p:cNvCxnSpPr>
            <p:nvPr/>
          </p:nvCxnSpPr>
          <p:spPr>
            <a:xfrm flipV="1">
              <a:off x="9683261" y="169018"/>
              <a:ext cx="1933575" cy="33839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4" idx="2"/>
              <a:endCxn id="4" idx="1"/>
            </p:cNvCxnSpPr>
            <p:nvPr/>
          </p:nvCxnSpPr>
          <p:spPr>
            <a:xfrm flipH="1" flipV="1">
              <a:off x="7749686" y="2057497"/>
              <a:ext cx="1933575" cy="1495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4" idx="1"/>
            </p:cNvCxnSpPr>
            <p:nvPr/>
          </p:nvCxnSpPr>
          <p:spPr>
            <a:xfrm flipV="1">
              <a:off x="7749686" y="168811"/>
              <a:ext cx="3867150" cy="1888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8650" y="1708170"/>
            <a:ext cx="6113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Около спящего великана Мальчик-с-пальчик расставил своих шестерых братьев нести дозор, пока сам он будет разувать великана. Сделал он это так: он очертил треугольник и на каждую сторону поставил по три брата. Как он это сделал?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303865" y="4549676"/>
            <a:ext cx="5430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Ответ: по одному человеку на углы треугольника и по одному по сторонам.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116575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55" y="380891"/>
            <a:ext cx="6949966" cy="1325563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«Курочка Ряба»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08" y="242222"/>
            <a:ext cx="4007241" cy="4498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316" y="1690688"/>
            <a:ext cx="6175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Курочка Ряба сложила снесенные 10 яичек пирамидкой. Так, что вверху было 1 яичко, далее 2… Сколько рядов было в этой пирамидке? Сколько яиц было в каждом ряду?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92179" y="4325481"/>
            <a:ext cx="2247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1.1</a:t>
            </a:r>
          </a:p>
          <a:p>
            <a:r>
              <a:rPr lang="ru-RU" sz="2800" b="1" dirty="0" smtClean="0"/>
              <a:t>2.2</a:t>
            </a:r>
          </a:p>
          <a:p>
            <a:r>
              <a:rPr lang="ru-RU" sz="2800" b="1" dirty="0" smtClean="0"/>
              <a:t>3.3</a:t>
            </a:r>
          </a:p>
          <a:p>
            <a:r>
              <a:rPr lang="ru-RU" sz="2800" b="1" dirty="0" smtClean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30789310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1316</Words>
  <Application>Microsoft Office PowerPoint</Application>
  <PresentationFormat>Произвольный</PresentationFormat>
  <Paragraphs>279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Пройдёмся по миру сказок с математикой!</vt:lpstr>
      <vt:lpstr>Первый тур «Сказочное ассорти»</vt:lpstr>
      <vt:lpstr>«Репка»</vt:lpstr>
      <vt:lpstr>«Репка»</vt:lpstr>
      <vt:lpstr>«Три медведя»</vt:lpstr>
      <vt:lpstr>«Три медведя»</vt:lpstr>
      <vt:lpstr>«Теремок»</vt:lpstr>
      <vt:lpstr>«Мальчик-с-пальчик»</vt:lpstr>
      <vt:lpstr>«Курочка Ряба»</vt:lpstr>
      <vt:lpstr>«Морозко»</vt:lpstr>
      <vt:lpstr>«Лиса и волк»</vt:lpstr>
      <vt:lpstr>«Горшочек каши»</vt:lpstr>
      <vt:lpstr>«Горшочек каши»</vt:lpstr>
      <vt:lpstr>Второй тур «Задачи со спичками»</vt:lpstr>
      <vt:lpstr>«Три медведя»</vt:lpstr>
      <vt:lpstr>«Колобок»</vt:lpstr>
      <vt:lpstr>«Гуси-лебеди»</vt:lpstr>
      <vt:lpstr>«Лиса и волк»</vt:lpstr>
      <vt:lpstr>«Крошечка-Хаврошечка»</vt:lpstr>
      <vt:lpstr>Третий тур «Тайные знаки»</vt:lpstr>
      <vt:lpstr>«Колобок»</vt:lpstr>
      <vt:lpstr>«Лиса и волк»</vt:lpstr>
      <vt:lpstr>«Три медведя»</vt:lpstr>
      <vt:lpstr>«Мальчик-с-пальчик»</vt:lpstr>
      <vt:lpstr>«Красная Шапочка»</vt:lpstr>
      <vt:lpstr>«Белоснежка и семь гномов»</vt:lpstr>
      <vt:lpstr>«Принцесса  на горошине»</vt:lpstr>
      <vt:lpstr>«У лукоморья»</vt:lpstr>
      <vt:lpstr>«У лукоморья»</vt:lpstr>
      <vt:lpstr>Четвёртый тур «Письмо сказке»</vt:lpstr>
      <vt:lpstr>Ответ: Сказку слушай, а к присказке прислушивайся.</vt:lpstr>
      <vt:lpstr>Ответ: Скоро сказка сказывается, да не скоро дело делается.</vt:lpstr>
      <vt:lpstr>Ответ: Сказка не сказка, а присказка.</vt:lpstr>
      <vt:lpstr>Ответ: Быль за сказкой не угонится.</vt:lpstr>
      <vt:lpstr>Ответ: Сказка от начала начинается, до конца читается, в середке не перебивается. </vt:lpstr>
      <vt:lpstr>Ответ: Всякая прибаутка в сказке хороша.</vt:lpstr>
      <vt:lpstr>Ответ: Либо дело делать, либо сказки сказывать.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Acer</cp:lastModifiedBy>
  <cp:revision>66</cp:revision>
  <dcterms:created xsi:type="dcterms:W3CDTF">2014-10-16T14:33:23Z</dcterms:created>
  <dcterms:modified xsi:type="dcterms:W3CDTF">2021-10-23T09:42:55Z</dcterms:modified>
</cp:coreProperties>
</file>