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60" r:id="rId3"/>
    <p:sldId id="257" r:id="rId4"/>
    <p:sldId id="258" r:id="rId5"/>
    <p:sldId id="259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0" d="100"/>
          <a:sy n="80" d="100"/>
        </p:scale>
        <p:origin x="-96" y="-58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ru-RU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10/18/2021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ru-RU"/>
              <a:t>Click to edit Master text styles</a:t>
            </a:r>
          </a:p>
          <a:p>
            <a:pPr lvl="1"/>
            <a:r>
              <a:rPr lang="ru-RU"/>
              <a:t>Second level</a:t>
            </a:r>
          </a:p>
          <a:p>
            <a:pPr lvl="2"/>
            <a:r>
              <a:rPr lang="ru-RU"/>
              <a:t>Third level</a:t>
            </a:r>
          </a:p>
          <a:p>
            <a:pPr lvl="3"/>
            <a:r>
              <a:rPr lang="ru-RU"/>
              <a:t>Fourth level</a:t>
            </a:r>
          </a:p>
          <a:p>
            <a:pPr lvl="4"/>
            <a:r>
              <a:rPr lang="ru-RU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10/18/2021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ru-RU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ru-RU"/>
              <a:t>Click to edit Master text styles</a:t>
            </a:r>
          </a:p>
          <a:p>
            <a:pPr lvl="1"/>
            <a:r>
              <a:rPr lang="ru-RU"/>
              <a:t>Second level</a:t>
            </a:r>
          </a:p>
          <a:p>
            <a:pPr lvl="2"/>
            <a:r>
              <a:rPr lang="ru-RU"/>
              <a:t>Third level</a:t>
            </a:r>
          </a:p>
          <a:p>
            <a:pPr lvl="3"/>
            <a:r>
              <a:rPr lang="ru-RU"/>
              <a:t>Fourth level</a:t>
            </a:r>
          </a:p>
          <a:p>
            <a:pPr lvl="4"/>
            <a:r>
              <a:rPr lang="ru-RU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10/18/2021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Click to edit Master text styles</a:t>
            </a:r>
          </a:p>
          <a:p>
            <a:pPr lvl="1"/>
            <a:r>
              <a:rPr lang="ru-RU"/>
              <a:t>Second level</a:t>
            </a:r>
          </a:p>
          <a:p>
            <a:pPr lvl="2"/>
            <a:r>
              <a:rPr lang="ru-RU"/>
              <a:t>Third level</a:t>
            </a:r>
          </a:p>
          <a:p>
            <a:pPr lvl="3"/>
            <a:r>
              <a:rPr lang="ru-RU"/>
              <a:t>Fourth level</a:t>
            </a:r>
          </a:p>
          <a:p>
            <a:pPr lvl="4"/>
            <a:r>
              <a:rPr lang="ru-RU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10/18/2021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ru-RU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10/18/2021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ru-RU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ru-RU"/>
              <a:t>Click to edit Master text styles</a:t>
            </a:r>
          </a:p>
          <a:p>
            <a:pPr lvl="1"/>
            <a:r>
              <a:rPr lang="ru-RU"/>
              <a:t>Second level</a:t>
            </a:r>
          </a:p>
          <a:p>
            <a:pPr lvl="2"/>
            <a:r>
              <a:rPr lang="ru-RU"/>
              <a:t>Third level</a:t>
            </a:r>
          </a:p>
          <a:p>
            <a:pPr lvl="3"/>
            <a:r>
              <a:rPr lang="ru-RU"/>
              <a:t>Fourth level</a:t>
            </a:r>
          </a:p>
          <a:p>
            <a:pPr lvl="4"/>
            <a:r>
              <a:rPr lang="ru-RU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ru-RU"/>
              <a:t>Click to edit Master text styles</a:t>
            </a:r>
          </a:p>
          <a:p>
            <a:pPr lvl="1"/>
            <a:r>
              <a:rPr lang="ru-RU"/>
              <a:t>Second level</a:t>
            </a:r>
          </a:p>
          <a:p>
            <a:pPr lvl="2"/>
            <a:r>
              <a:rPr lang="ru-RU"/>
              <a:t>Third level</a:t>
            </a:r>
          </a:p>
          <a:p>
            <a:pPr lvl="3"/>
            <a:r>
              <a:rPr lang="ru-RU"/>
              <a:t>Fourth level</a:t>
            </a:r>
          </a:p>
          <a:p>
            <a:pPr lvl="4"/>
            <a:r>
              <a:rPr lang="ru-RU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10/18/2021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ru-RU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ru-RU"/>
              <a:t>Click to edit Master text styles</a:t>
            </a:r>
          </a:p>
          <a:p>
            <a:pPr lvl="1"/>
            <a:r>
              <a:rPr lang="ru-RU"/>
              <a:t>Second level</a:t>
            </a:r>
          </a:p>
          <a:p>
            <a:pPr lvl="2"/>
            <a:r>
              <a:rPr lang="ru-RU"/>
              <a:t>Third level</a:t>
            </a:r>
          </a:p>
          <a:p>
            <a:pPr lvl="3"/>
            <a:r>
              <a:rPr lang="ru-RU"/>
              <a:t>Fourth level</a:t>
            </a:r>
          </a:p>
          <a:p>
            <a:pPr lvl="4"/>
            <a:r>
              <a:rPr lang="ru-RU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ru-RU"/>
              <a:t>Click to edit Master text styles</a:t>
            </a:r>
          </a:p>
          <a:p>
            <a:pPr lvl="1"/>
            <a:r>
              <a:rPr lang="ru-RU"/>
              <a:t>Second level</a:t>
            </a:r>
          </a:p>
          <a:p>
            <a:pPr lvl="2"/>
            <a:r>
              <a:rPr lang="ru-RU"/>
              <a:t>Third level</a:t>
            </a:r>
          </a:p>
          <a:p>
            <a:pPr lvl="3"/>
            <a:r>
              <a:rPr lang="ru-RU"/>
              <a:t>Fourth level</a:t>
            </a:r>
          </a:p>
          <a:p>
            <a:pPr lvl="4"/>
            <a:r>
              <a:rPr lang="ru-RU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10/18/2021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10/18/2021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10/18/2021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ru-RU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Click to edit Master text styles</a:t>
            </a:r>
          </a:p>
          <a:p>
            <a:pPr lvl="1"/>
            <a:r>
              <a:rPr lang="ru-RU"/>
              <a:t>Second level</a:t>
            </a:r>
          </a:p>
          <a:p>
            <a:pPr lvl="2"/>
            <a:r>
              <a:rPr lang="ru-RU"/>
              <a:t>Third level</a:t>
            </a:r>
          </a:p>
          <a:p>
            <a:pPr lvl="3"/>
            <a:r>
              <a:rPr lang="ru-RU"/>
              <a:t>Fourth level</a:t>
            </a:r>
          </a:p>
          <a:p>
            <a:pPr lvl="4"/>
            <a:r>
              <a:rPr lang="ru-RU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10/18/2021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ru-RU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10/18/2021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Click to edit Master text styles</a:t>
            </a:r>
          </a:p>
          <a:p>
            <a:pPr lvl="1"/>
            <a:r>
              <a:rPr lang="ru-RU"/>
              <a:t>Second level</a:t>
            </a:r>
          </a:p>
          <a:p>
            <a:pPr lvl="2"/>
            <a:r>
              <a:rPr lang="ru-RU"/>
              <a:t>Third level</a:t>
            </a:r>
          </a:p>
          <a:p>
            <a:pPr lvl="3"/>
            <a:r>
              <a:rPr lang="ru-RU"/>
              <a:t>Fourth level</a:t>
            </a:r>
          </a:p>
          <a:p>
            <a:pPr lvl="4"/>
            <a:r>
              <a:rPr lang="ru-RU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10/18/2021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 xmlns="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2F783A5-FBBC-5F47-88B5-273AF62A415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sz="5400" dirty="0"/>
              <a:t>Проектная деятельность по физкультуре 5-9 класс</a:t>
            </a:r>
          </a:p>
        </p:txBody>
      </p:sp>
    </p:spTree>
    <p:extLst>
      <p:ext uri="{BB962C8B-B14F-4D97-AF65-F5344CB8AC3E}">
        <p14:creationId xmlns:p14="http://schemas.microsoft.com/office/powerpoint/2010/main" val="17017074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A98E6B6-2B77-CE4E-9FB5-D83A458AB2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4041" y="194057"/>
            <a:ext cx="6395227" cy="1229033"/>
          </a:xfrm>
        </p:spPr>
        <p:txBody>
          <a:bodyPr>
            <a:normAutofit/>
          </a:bodyPr>
          <a:lstStyle/>
          <a:p>
            <a:r>
              <a:rPr lang="ru-RU" sz="3100" dirty="0"/>
              <a:t>Методы и роль проектов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57A96CA2-0A31-AB4A-A077-78EB3EFF10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0202" y="651907"/>
            <a:ext cx="10088759" cy="4883267"/>
          </a:xfrm>
        </p:spPr>
        <p:txBody>
          <a:bodyPr/>
          <a:lstStyle/>
          <a:p>
            <a:r>
              <a:rPr lang="ru-RU" b="0" i="0" u="none" strike="noStrike" dirty="0">
                <a:solidFill>
                  <a:srgbClr val="000000"/>
                </a:solidFill>
                <a:effectLst/>
                <a:latin typeface="Helvetica Neue" panose="02000503000000020004" pitchFamily="2"/>
              </a:rPr>
              <a:t>Метод проектов всегда ориентирован на самостоятельную деятельность обучающихся (индивидуальную, парную, групповую), которую они выполняют в отведенное для этой работы время. Выделяют 4 основные категории: информационный и исследовательский проект, обзорный проект, </a:t>
            </a:r>
            <a:r>
              <a:rPr lang="ru-RU" b="0" i="0" u="none" strike="noStrike" dirty="0" err="1">
                <a:solidFill>
                  <a:srgbClr val="000000"/>
                </a:solidFill>
                <a:effectLst/>
                <a:latin typeface="Helvetica Neue" panose="02000503000000020004" pitchFamily="2"/>
              </a:rPr>
              <a:t>продукционный</a:t>
            </a:r>
            <a:r>
              <a:rPr lang="ru-RU" b="0" i="0" u="none" strike="noStrike" dirty="0">
                <a:solidFill>
                  <a:srgbClr val="000000"/>
                </a:solidFill>
                <a:effectLst/>
                <a:latin typeface="Helvetica Neue" panose="02000503000000020004" pitchFamily="2"/>
              </a:rPr>
              <a:t> проект, проект инсценировки.</a:t>
            </a:r>
            <a:endParaRPr lang="ru-RU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18789E41-3CCF-924D-A922-6FC7C28F5438}"/>
              </a:ext>
            </a:extLst>
          </p:cNvPr>
          <p:cNvSpPr txBox="1"/>
          <p:nvPr/>
        </p:nvSpPr>
        <p:spPr>
          <a:xfrm>
            <a:off x="884040" y="2262738"/>
            <a:ext cx="10088759" cy="37856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ru-RU" sz="2000" b="0" i="0" u="none" strike="noStrike" dirty="0">
                <a:solidFill>
                  <a:srgbClr val="000000"/>
                </a:solidFill>
                <a:effectLst/>
                <a:latin typeface="Helvetica Neue" panose="02000503000000020004" pitchFamily="2"/>
              </a:rPr>
              <a:t>Проекты на уроках физической культуры – это проекты по истории спорта, исследованию влияний физической культуры на организм человека, подготовке и проведению соревнований и спортивных праздников и т.д.</a:t>
            </a:r>
          </a:p>
          <a:p>
            <a:pPr algn="l"/>
            <a:r>
              <a:rPr lang="ru-RU" sz="2000" b="0" i="0" u="none" strike="noStrike" dirty="0">
                <a:solidFill>
                  <a:srgbClr val="000000"/>
                </a:solidFill>
                <a:effectLst/>
                <a:latin typeface="Helvetica Neue" panose="02000503000000020004" pitchFamily="2"/>
              </a:rPr>
              <a:t>Применение проектных технологий делает учебный процесс более увлекательным для обучающихся: ребята самостоятельно собирают материал по теме, теоретически обосновывая необходимость выполнения того или иного комплекса физических упражнений или овладения теми или иными физическими умениями и навыками для собственного совершенствования. Некоторые проекты становятся интегрированными, охватывают содержание других учебных предметов. У учащихся при разработке собственного проекта закладываются основы знаний в применении разнообразных методик поддержания здоровья и физического совершенствования. </a:t>
            </a:r>
          </a:p>
        </p:txBody>
      </p:sp>
    </p:spTree>
    <p:extLst>
      <p:ext uri="{BB962C8B-B14F-4D97-AF65-F5344CB8AC3E}">
        <p14:creationId xmlns:p14="http://schemas.microsoft.com/office/powerpoint/2010/main" val="11674092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1952A1D-5431-7743-9CB7-E666ACA18B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8688" y="246261"/>
            <a:ext cx="7448873" cy="4118135"/>
          </a:xfrm>
        </p:spPr>
        <p:txBody>
          <a:bodyPr>
            <a:noAutofit/>
          </a:bodyPr>
          <a:lstStyle/>
          <a:p>
            <a:r>
              <a:rPr lang="ru-RU" sz="1500" b="1" i="0" u="none" strike="noStrike" dirty="0">
                <a:solidFill>
                  <a:srgbClr val="181818"/>
                </a:solidFill>
                <a:effectLst/>
                <a:latin typeface="Times New Roman" panose="020F0502020204030204" pitchFamily="34" charset="0"/>
              </a:rPr>
              <a:t>Темы проектов по физической культуре могут быть следующих направлений:</a:t>
            </a:r>
            <a:r>
              <a:rPr lang="ru-RU" sz="1500" b="0" i="0" u="none" strike="noStrike" dirty="0">
                <a:solidFill>
                  <a:srgbClr val="181818"/>
                </a:solidFill>
                <a:effectLst/>
                <a:latin typeface="Open Sans" panose="020F0502020204030204" pitchFamily="34" charset="0"/>
              </a:rPr>
              <a:t/>
            </a:r>
            <a:br>
              <a:rPr lang="ru-RU" sz="1500" b="0" i="0" u="none" strike="noStrike" dirty="0">
                <a:solidFill>
                  <a:srgbClr val="181818"/>
                </a:solidFill>
                <a:effectLst/>
                <a:latin typeface="Open Sans" panose="020F0502020204030204" pitchFamily="34" charset="0"/>
              </a:rPr>
            </a:br>
            <a:r>
              <a:rPr lang="ru-RU" sz="1500" b="0" i="0" u="none" strike="noStrike" dirty="0">
                <a:solidFill>
                  <a:srgbClr val="181818"/>
                </a:solidFill>
                <a:effectLst/>
                <a:latin typeface="Times New Roman" panose="020F0502020204030204" pitchFamily="34" charset="0"/>
              </a:rPr>
              <a:t> </a:t>
            </a:r>
            <a:r>
              <a:rPr lang="ru-RU" sz="1500" b="0" i="0" u="none" strike="noStrike" dirty="0">
                <a:solidFill>
                  <a:srgbClr val="181818"/>
                </a:solidFill>
                <a:effectLst/>
                <a:latin typeface="Open Sans" panose="020F0502020204030204" pitchFamily="34" charset="0"/>
              </a:rPr>
              <a:t/>
            </a:r>
            <a:br>
              <a:rPr lang="ru-RU" sz="1500" b="0" i="0" u="none" strike="noStrike" dirty="0">
                <a:solidFill>
                  <a:srgbClr val="181818"/>
                </a:solidFill>
                <a:effectLst/>
                <a:latin typeface="Open Sans" panose="020F0502020204030204" pitchFamily="34" charset="0"/>
              </a:rPr>
            </a:br>
            <a:r>
              <a:rPr lang="ru-RU" sz="1500" b="1" i="1" u="none" strike="noStrike" dirty="0">
                <a:solidFill>
                  <a:srgbClr val="181818"/>
                </a:solidFill>
                <a:effectLst/>
                <a:latin typeface="Times New Roman" panose="020F0502020204030204" pitchFamily="34" charset="0"/>
              </a:rPr>
              <a:t>1. Спорт</a:t>
            </a:r>
            <a:r>
              <a:rPr lang="ru-RU" sz="1500" b="0" i="0" u="none" strike="noStrike" dirty="0">
                <a:solidFill>
                  <a:srgbClr val="181818"/>
                </a:solidFill>
                <a:effectLst/>
                <a:latin typeface="Open Sans" panose="020F0502020204030204" pitchFamily="34" charset="0"/>
              </a:rPr>
              <a:t/>
            </a:r>
            <a:br>
              <a:rPr lang="ru-RU" sz="1500" b="0" i="0" u="none" strike="noStrike" dirty="0">
                <a:solidFill>
                  <a:srgbClr val="181818"/>
                </a:solidFill>
                <a:effectLst/>
                <a:latin typeface="Open Sans" panose="020F0502020204030204" pitchFamily="34" charset="0"/>
              </a:rPr>
            </a:br>
            <a:r>
              <a:rPr lang="ru-RU" sz="1500" b="0" i="0" u="none" strike="noStrike" dirty="0">
                <a:solidFill>
                  <a:srgbClr val="181818"/>
                </a:solidFill>
                <a:effectLst/>
                <a:latin typeface="Times New Roman" panose="020F0502020204030204" pitchFamily="34" charset="0"/>
              </a:rPr>
              <a:t>- виды спорта(история возникновения, основные этапы становления, спорт олимпийский и </a:t>
            </a:r>
            <a:r>
              <a:rPr lang="ru-RU" sz="1500" b="0" i="0" u="none" strike="noStrike" dirty="0" err="1">
                <a:solidFill>
                  <a:srgbClr val="181818"/>
                </a:solidFill>
                <a:effectLst/>
                <a:latin typeface="Times New Roman" panose="020F0502020204030204" pitchFamily="34" charset="0"/>
              </a:rPr>
              <a:t>неолимпийский</a:t>
            </a:r>
            <a:r>
              <a:rPr lang="ru-RU" sz="1500" b="0" i="0" u="none" strike="noStrike" dirty="0">
                <a:solidFill>
                  <a:srgbClr val="181818"/>
                </a:solidFill>
                <a:effectLst/>
                <a:latin typeface="Times New Roman" panose="020F0502020204030204" pitchFamily="34" charset="0"/>
              </a:rPr>
              <a:t>, разновидности в рамках одного вида спорта и т.д.)</a:t>
            </a:r>
            <a:r>
              <a:rPr lang="ru-RU" sz="1500" b="0" i="0" u="none" strike="noStrike" dirty="0">
                <a:solidFill>
                  <a:srgbClr val="181818"/>
                </a:solidFill>
                <a:effectLst/>
                <a:latin typeface="Open Sans" panose="020F0502020204030204" pitchFamily="34" charset="0"/>
              </a:rPr>
              <a:t/>
            </a:r>
            <a:br>
              <a:rPr lang="ru-RU" sz="1500" b="0" i="0" u="none" strike="noStrike" dirty="0">
                <a:solidFill>
                  <a:srgbClr val="181818"/>
                </a:solidFill>
                <a:effectLst/>
                <a:latin typeface="Open Sans" panose="020F0502020204030204" pitchFamily="34" charset="0"/>
              </a:rPr>
            </a:br>
            <a:r>
              <a:rPr lang="ru-RU" sz="1500" b="0" i="0" u="none" strike="noStrike" dirty="0">
                <a:solidFill>
                  <a:srgbClr val="181818"/>
                </a:solidFill>
                <a:effectLst/>
                <a:latin typeface="Times New Roman" panose="020F0502020204030204" pitchFamily="34" charset="0"/>
              </a:rPr>
              <a:t>- знаменитые спортсмены (мира, страны, области, города, спортивные династии, первооткрыватели, чемпионы и т.д.)</a:t>
            </a:r>
            <a:r>
              <a:rPr lang="ru-RU" sz="1500" b="0" i="0" u="none" strike="noStrike" dirty="0">
                <a:solidFill>
                  <a:srgbClr val="181818"/>
                </a:solidFill>
                <a:effectLst/>
                <a:latin typeface="Open Sans" panose="020F0502020204030204" pitchFamily="34" charset="0"/>
              </a:rPr>
              <a:t/>
            </a:r>
            <a:br>
              <a:rPr lang="ru-RU" sz="1500" b="0" i="0" u="none" strike="noStrike" dirty="0">
                <a:solidFill>
                  <a:srgbClr val="181818"/>
                </a:solidFill>
                <a:effectLst/>
                <a:latin typeface="Open Sans" panose="020F0502020204030204" pitchFamily="34" charset="0"/>
              </a:rPr>
            </a:br>
            <a:r>
              <a:rPr lang="ru-RU" sz="1500" b="0" i="0" u="none" strike="noStrike" dirty="0">
                <a:solidFill>
                  <a:srgbClr val="181818"/>
                </a:solidFill>
                <a:effectLst/>
                <a:latin typeface="Times New Roman" panose="020F0502020204030204" pitchFamily="34" charset="0"/>
              </a:rPr>
              <a:t>- мой спорт (каким видом спорта увлекается или занимается ученик, личные достижения)</a:t>
            </a:r>
            <a:r>
              <a:rPr lang="ru-RU" sz="1500" b="0" i="0" u="none" strike="noStrike" dirty="0">
                <a:solidFill>
                  <a:srgbClr val="181818"/>
                </a:solidFill>
                <a:effectLst/>
                <a:latin typeface="Open Sans" panose="020F0502020204030204" pitchFamily="34" charset="0"/>
              </a:rPr>
              <a:t/>
            </a:r>
            <a:br>
              <a:rPr lang="ru-RU" sz="1500" b="0" i="0" u="none" strike="noStrike" dirty="0">
                <a:solidFill>
                  <a:srgbClr val="181818"/>
                </a:solidFill>
                <a:effectLst/>
                <a:latin typeface="Open Sans" panose="020F0502020204030204" pitchFamily="34" charset="0"/>
              </a:rPr>
            </a:br>
            <a:r>
              <a:rPr lang="ru-RU" sz="1500" b="0" i="0" u="none" strike="noStrike" dirty="0">
                <a:solidFill>
                  <a:srgbClr val="181818"/>
                </a:solidFill>
                <a:effectLst/>
                <a:latin typeface="Times New Roman" panose="020F0502020204030204" pitchFamily="34" charset="0"/>
              </a:rPr>
              <a:t> </a:t>
            </a:r>
            <a:r>
              <a:rPr lang="ru-RU" sz="1500" b="0" i="0" u="none" strike="noStrike" dirty="0">
                <a:solidFill>
                  <a:srgbClr val="181818"/>
                </a:solidFill>
                <a:effectLst/>
                <a:latin typeface="Open Sans" panose="020F0502020204030204" pitchFamily="34" charset="0"/>
              </a:rPr>
              <a:t/>
            </a:r>
            <a:br>
              <a:rPr lang="ru-RU" sz="1500" b="0" i="0" u="none" strike="noStrike" dirty="0">
                <a:solidFill>
                  <a:srgbClr val="181818"/>
                </a:solidFill>
                <a:effectLst/>
                <a:latin typeface="Open Sans" panose="020F0502020204030204" pitchFamily="34" charset="0"/>
              </a:rPr>
            </a:br>
            <a:r>
              <a:rPr lang="ru-RU" sz="1500" b="1" i="1" u="none" strike="noStrike" dirty="0">
                <a:solidFill>
                  <a:srgbClr val="181818"/>
                </a:solidFill>
                <a:effectLst/>
                <a:latin typeface="Times New Roman" panose="020F0502020204030204" pitchFamily="34" charset="0"/>
              </a:rPr>
              <a:t>2.  Развитие физических качеств</a:t>
            </a:r>
            <a:r>
              <a:rPr lang="ru-RU" sz="1500" b="0" i="0" u="none" strike="noStrike" dirty="0">
                <a:solidFill>
                  <a:srgbClr val="181818"/>
                </a:solidFill>
                <a:effectLst/>
                <a:latin typeface="Times New Roman" panose="020F0502020204030204" pitchFamily="34" charset="0"/>
              </a:rPr>
              <a:t> (гибкость, координация, скорость, выносливость)</a:t>
            </a:r>
            <a:r>
              <a:rPr lang="ru-RU" sz="1500" b="0" i="0" u="none" strike="noStrike" dirty="0">
                <a:solidFill>
                  <a:srgbClr val="181818"/>
                </a:solidFill>
                <a:effectLst/>
                <a:latin typeface="Open Sans" panose="020F0502020204030204" pitchFamily="34" charset="0"/>
              </a:rPr>
              <a:t/>
            </a:r>
            <a:br>
              <a:rPr lang="ru-RU" sz="1500" b="0" i="0" u="none" strike="noStrike" dirty="0">
                <a:solidFill>
                  <a:srgbClr val="181818"/>
                </a:solidFill>
                <a:effectLst/>
                <a:latin typeface="Open Sans" panose="020F0502020204030204" pitchFamily="34" charset="0"/>
              </a:rPr>
            </a:br>
            <a:r>
              <a:rPr lang="ru-RU" sz="1500" b="0" i="0" u="none" strike="noStrike" dirty="0">
                <a:solidFill>
                  <a:srgbClr val="181818"/>
                </a:solidFill>
                <a:effectLst/>
                <a:latin typeface="Times New Roman" panose="020F0502020204030204" pitchFamily="34" charset="0"/>
              </a:rPr>
              <a:t>- понятие о физических качествах</a:t>
            </a:r>
            <a:r>
              <a:rPr lang="ru-RU" sz="1500" b="0" i="0" u="none" strike="noStrike" dirty="0">
                <a:solidFill>
                  <a:srgbClr val="181818"/>
                </a:solidFill>
                <a:effectLst/>
                <a:latin typeface="Open Sans" panose="020F0502020204030204" pitchFamily="34" charset="0"/>
              </a:rPr>
              <a:t/>
            </a:r>
            <a:br>
              <a:rPr lang="ru-RU" sz="1500" b="0" i="0" u="none" strike="noStrike" dirty="0">
                <a:solidFill>
                  <a:srgbClr val="181818"/>
                </a:solidFill>
                <a:effectLst/>
                <a:latin typeface="Open Sans" panose="020F0502020204030204" pitchFamily="34" charset="0"/>
              </a:rPr>
            </a:br>
            <a:r>
              <a:rPr lang="ru-RU" sz="1500" b="0" i="0" u="none" strike="noStrike" dirty="0">
                <a:solidFill>
                  <a:srgbClr val="181818"/>
                </a:solidFill>
                <a:effectLst/>
                <a:latin typeface="Times New Roman" panose="020F0502020204030204" pitchFamily="34" charset="0"/>
              </a:rPr>
              <a:t>- </a:t>
            </a:r>
            <a:r>
              <a:rPr lang="ru-RU" sz="1500" b="0" i="0" u="none" strike="noStrike" dirty="0" err="1">
                <a:solidFill>
                  <a:srgbClr val="181818"/>
                </a:solidFill>
                <a:effectLst/>
                <a:latin typeface="Times New Roman" panose="020F0502020204030204" pitchFamily="34" charset="0"/>
              </a:rPr>
              <a:t>сенситивные</a:t>
            </a:r>
            <a:r>
              <a:rPr lang="ru-RU" sz="1500" b="0" i="0" u="none" strike="noStrike" dirty="0">
                <a:solidFill>
                  <a:srgbClr val="181818"/>
                </a:solidFill>
                <a:effectLst/>
                <a:latin typeface="Times New Roman" panose="020F0502020204030204" pitchFamily="34" charset="0"/>
              </a:rPr>
              <a:t> возраста развития</a:t>
            </a:r>
            <a:r>
              <a:rPr lang="ru-RU" sz="1500" b="0" i="0" u="none" strike="noStrike" dirty="0">
                <a:solidFill>
                  <a:srgbClr val="181818"/>
                </a:solidFill>
                <a:effectLst/>
                <a:latin typeface="Open Sans" panose="020F0502020204030204" pitchFamily="34" charset="0"/>
              </a:rPr>
              <a:t/>
            </a:r>
            <a:br>
              <a:rPr lang="ru-RU" sz="1500" b="0" i="0" u="none" strike="noStrike" dirty="0">
                <a:solidFill>
                  <a:srgbClr val="181818"/>
                </a:solidFill>
                <a:effectLst/>
                <a:latin typeface="Open Sans" panose="020F0502020204030204" pitchFamily="34" charset="0"/>
              </a:rPr>
            </a:br>
            <a:r>
              <a:rPr lang="ru-RU" sz="1500" b="0" i="0" u="none" strike="noStrike" dirty="0">
                <a:solidFill>
                  <a:srgbClr val="181818"/>
                </a:solidFill>
                <a:effectLst/>
                <a:latin typeface="Times New Roman" panose="020F0502020204030204" pitchFamily="34" charset="0"/>
              </a:rPr>
              <a:t>- методы развития физических качеств (на уроке, дома, во внеурочной деятельности)</a:t>
            </a:r>
            <a:r>
              <a:rPr lang="ru-RU" sz="1500" b="0" i="0" u="none" strike="noStrike" dirty="0">
                <a:solidFill>
                  <a:srgbClr val="181818"/>
                </a:solidFill>
                <a:effectLst/>
                <a:latin typeface="Open Sans" panose="020F0502020204030204" pitchFamily="34" charset="0"/>
              </a:rPr>
              <a:t/>
            </a:r>
            <a:br>
              <a:rPr lang="ru-RU" sz="1500" b="0" i="0" u="none" strike="noStrike" dirty="0">
                <a:solidFill>
                  <a:srgbClr val="181818"/>
                </a:solidFill>
                <a:effectLst/>
                <a:latin typeface="Open Sans" panose="020F0502020204030204" pitchFamily="34" charset="0"/>
              </a:rPr>
            </a:br>
            <a:r>
              <a:rPr lang="ru-RU" sz="1500" b="0" i="0" u="none" strike="noStrike" dirty="0">
                <a:solidFill>
                  <a:srgbClr val="181818"/>
                </a:solidFill>
                <a:effectLst/>
                <a:latin typeface="Times New Roman" panose="020F0502020204030204" pitchFamily="34" charset="0"/>
              </a:rPr>
              <a:t> </a:t>
            </a:r>
            <a:r>
              <a:rPr lang="ru-RU" sz="1500" b="0" i="0" u="none" strike="noStrike" dirty="0">
                <a:solidFill>
                  <a:srgbClr val="181818"/>
                </a:solidFill>
                <a:effectLst/>
                <a:latin typeface="Open Sans" panose="020F0502020204030204" pitchFamily="34" charset="0"/>
              </a:rPr>
              <a:t/>
            </a:r>
            <a:br>
              <a:rPr lang="ru-RU" sz="1500" b="0" i="0" u="none" strike="noStrike" dirty="0">
                <a:solidFill>
                  <a:srgbClr val="181818"/>
                </a:solidFill>
                <a:effectLst/>
                <a:latin typeface="Open Sans" panose="020F0502020204030204" pitchFamily="34" charset="0"/>
              </a:rPr>
            </a:br>
            <a:r>
              <a:rPr lang="ru-RU" sz="1500" b="1" i="1" u="none" strike="noStrike" dirty="0">
                <a:solidFill>
                  <a:srgbClr val="181818"/>
                </a:solidFill>
                <a:effectLst/>
                <a:latin typeface="Times New Roman" panose="020F0502020204030204" pitchFamily="34" charset="0"/>
              </a:rPr>
              <a:t>3. ГТО</a:t>
            </a:r>
            <a:r>
              <a:rPr lang="ru-RU" sz="1500" b="0" i="0" u="none" strike="noStrike" dirty="0">
                <a:solidFill>
                  <a:srgbClr val="181818"/>
                </a:solidFill>
                <a:effectLst/>
                <a:latin typeface="Open Sans" panose="020F0502020204030204" pitchFamily="34" charset="0"/>
              </a:rPr>
              <a:t/>
            </a:r>
            <a:br>
              <a:rPr lang="ru-RU" sz="1500" b="0" i="0" u="none" strike="noStrike" dirty="0">
                <a:solidFill>
                  <a:srgbClr val="181818"/>
                </a:solidFill>
                <a:effectLst/>
                <a:latin typeface="Open Sans" panose="020F0502020204030204" pitchFamily="34" charset="0"/>
              </a:rPr>
            </a:br>
            <a:r>
              <a:rPr lang="ru-RU" sz="1500" b="0" i="0" u="none" strike="noStrike" dirty="0">
                <a:solidFill>
                  <a:srgbClr val="181818"/>
                </a:solidFill>
                <a:effectLst/>
                <a:latin typeface="Times New Roman" panose="020F0502020204030204" pitchFamily="34" charset="0"/>
              </a:rPr>
              <a:t>- история создания комплекса;</a:t>
            </a:r>
            <a:r>
              <a:rPr lang="ru-RU" sz="1500" b="0" i="0" u="none" strike="noStrike" dirty="0">
                <a:solidFill>
                  <a:srgbClr val="181818"/>
                </a:solidFill>
                <a:effectLst/>
                <a:latin typeface="Open Sans" panose="020F0502020204030204" pitchFamily="34" charset="0"/>
              </a:rPr>
              <a:t/>
            </a:r>
            <a:br>
              <a:rPr lang="ru-RU" sz="1500" b="0" i="0" u="none" strike="noStrike" dirty="0">
                <a:solidFill>
                  <a:srgbClr val="181818"/>
                </a:solidFill>
                <a:effectLst/>
                <a:latin typeface="Open Sans" panose="020F0502020204030204" pitchFamily="34" charset="0"/>
              </a:rPr>
            </a:br>
            <a:r>
              <a:rPr lang="ru-RU" sz="1500" b="0" i="0" u="none" strike="noStrike" dirty="0">
                <a:solidFill>
                  <a:srgbClr val="181818"/>
                </a:solidFill>
                <a:effectLst/>
                <a:latin typeface="Times New Roman" panose="020F0502020204030204" pitchFamily="34" charset="0"/>
              </a:rPr>
              <a:t>- ГТО в СССР и России;</a:t>
            </a:r>
            <a:r>
              <a:rPr lang="ru-RU" sz="1500" b="0" i="0" u="none" strike="noStrike" dirty="0">
                <a:solidFill>
                  <a:srgbClr val="181818"/>
                </a:solidFill>
                <a:effectLst/>
                <a:latin typeface="Open Sans" panose="020F0502020204030204" pitchFamily="34" charset="0"/>
              </a:rPr>
              <a:t/>
            </a:r>
            <a:br>
              <a:rPr lang="ru-RU" sz="1500" b="0" i="0" u="none" strike="noStrike" dirty="0">
                <a:solidFill>
                  <a:srgbClr val="181818"/>
                </a:solidFill>
                <a:effectLst/>
                <a:latin typeface="Open Sans" panose="020F0502020204030204" pitchFamily="34" charset="0"/>
              </a:rPr>
            </a:br>
            <a:r>
              <a:rPr lang="ru-RU" sz="1500" b="0" i="0" u="none" strike="noStrike" dirty="0">
                <a:solidFill>
                  <a:srgbClr val="181818"/>
                </a:solidFill>
                <a:effectLst/>
                <a:latin typeface="Times New Roman" panose="020F0502020204030204" pitchFamily="34" charset="0"/>
              </a:rPr>
              <a:t>- методы подготовки к успешной сдаче норм ГТО в различных возрастных ступенях;</a:t>
            </a:r>
            <a:r>
              <a:rPr lang="ru-RU" sz="1500" b="0" i="0" u="none" strike="noStrike" dirty="0">
                <a:solidFill>
                  <a:srgbClr val="181818"/>
                </a:solidFill>
                <a:effectLst/>
                <a:latin typeface="Open Sans" panose="020F0502020204030204" pitchFamily="34" charset="0"/>
              </a:rPr>
              <a:t/>
            </a:r>
            <a:br>
              <a:rPr lang="ru-RU" sz="1500" b="0" i="0" u="none" strike="noStrike" dirty="0">
                <a:solidFill>
                  <a:srgbClr val="181818"/>
                </a:solidFill>
                <a:effectLst/>
                <a:latin typeface="Open Sans" panose="020F0502020204030204" pitchFamily="34" charset="0"/>
              </a:rPr>
            </a:br>
            <a:r>
              <a:rPr lang="ru-RU" sz="1500" b="0" i="0" u="none" strike="noStrike" dirty="0">
                <a:solidFill>
                  <a:srgbClr val="181818"/>
                </a:solidFill>
                <a:effectLst/>
                <a:latin typeface="Times New Roman" panose="020F0502020204030204" pitchFamily="34" charset="0"/>
              </a:rPr>
              <a:t> </a:t>
            </a:r>
            <a:r>
              <a:rPr lang="ru-RU" sz="1500" b="0" i="0" u="none" strike="noStrike" dirty="0">
                <a:solidFill>
                  <a:srgbClr val="181818"/>
                </a:solidFill>
                <a:effectLst/>
                <a:latin typeface="Open Sans" panose="020F0502020204030204" pitchFamily="34" charset="0"/>
              </a:rPr>
              <a:t/>
            </a:r>
            <a:br>
              <a:rPr lang="ru-RU" sz="1500" b="0" i="0" u="none" strike="noStrike" dirty="0">
                <a:solidFill>
                  <a:srgbClr val="181818"/>
                </a:solidFill>
                <a:effectLst/>
                <a:latin typeface="Open Sans" panose="020F0502020204030204" pitchFamily="34" charset="0"/>
              </a:rPr>
            </a:br>
            <a:r>
              <a:rPr lang="ru-RU" sz="1500" b="1" i="1" u="none" strike="noStrike" dirty="0">
                <a:solidFill>
                  <a:srgbClr val="181818"/>
                </a:solidFill>
                <a:effectLst/>
                <a:latin typeface="Times New Roman" panose="020F0502020204030204" pitchFamily="34" charset="0"/>
              </a:rPr>
              <a:t>4.</a:t>
            </a:r>
            <a:r>
              <a:rPr lang="ru-RU" sz="1500" b="0" i="0" u="none" strike="noStrike" dirty="0">
                <a:solidFill>
                  <a:srgbClr val="181818"/>
                </a:solidFill>
                <a:effectLst/>
                <a:latin typeface="Times New Roman" panose="020F0502020204030204" pitchFamily="34" charset="0"/>
              </a:rPr>
              <a:t>      </a:t>
            </a:r>
            <a:r>
              <a:rPr lang="ru-RU" sz="1500" b="1" i="1" u="none" strike="noStrike" dirty="0">
                <a:solidFill>
                  <a:srgbClr val="181818"/>
                </a:solidFill>
                <a:effectLst/>
                <a:latin typeface="Times New Roman" panose="020F0502020204030204" pitchFamily="34" charset="0"/>
              </a:rPr>
              <a:t>Здоровый образ жизни</a:t>
            </a:r>
            <a:r>
              <a:rPr lang="ru-RU" sz="1500" b="0" i="0" u="none" strike="noStrike" dirty="0">
                <a:solidFill>
                  <a:srgbClr val="181818"/>
                </a:solidFill>
                <a:effectLst/>
                <a:latin typeface="Open Sans" panose="020F0502020204030204" pitchFamily="34" charset="0"/>
              </a:rPr>
              <a:t/>
            </a:r>
            <a:br>
              <a:rPr lang="ru-RU" sz="1500" b="0" i="0" u="none" strike="noStrike" dirty="0">
                <a:solidFill>
                  <a:srgbClr val="181818"/>
                </a:solidFill>
                <a:effectLst/>
                <a:latin typeface="Open Sans" panose="020F0502020204030204" pitchFamily="34" charset="0"/>
              </a:rPr>
            </a:br>
            <a:r>
              <a:rPr lang="ru-RU" sz="1500" b="0" i="0" u="none" strike="noStrike" dirty="0">
                <a:solidFill>
                  <a:srgbClr val="181818"/>
                </a:solidFill>
                <a:effectLst/>
                <a:latin typeface="Times New Roman" panose="020F0502020204030204" pitchFamily="34" charset="0"/>
              </a:rPr>
              <a:t>- три составляющих здоровья;</a:t>
            </a:r>
            <a:r>
              <a:rPr lang="ru-RU" sz="1500" b="0" i="0" u="none" strike="noStrike" dirty="0">
                <a:solidFill>
                  <a:srgbClr val="181818"/>
                </a:solidFill>
                <a:effectLst/>
                <a:latin typeface="Open Sans" panose="020F0502020204030204" pitchFamily="34" charset="0"/>
              </a:rPr>
              <a:t/>
            </a:r>
            <a:br>
              <a:rPr lang="ru-RU" sz="1500" b="0" i="0" u="none" strike="noStrike" dirty="0">
                <a:solidFill>
                  <a:srgbClr val="181818"/>
                </a:solidFill>
                <a:effectLst/>
                <a:latin typeface="Open Sans" panose="020F0502020204030204" pitchFamily="34" charset="0"/>
              </a:rPr>
            </a:br>
            <a:r>
              <a:rPr lang="ru-RU" sz="1500" b="0" i="0" u="none" strike="noStrike" dirty="0">
                <a:solidFill>
                  <a:srgbClr val="181818"/>
                </a:solidFill>
                <a:effectLst/>
                <a:latin typeface="Times New Roman" panose="020F0502020204030204" pitchFamily="34" charset="0"/>
              </a:rPr>
              <a:t>- режим дня дошкольника, школьника, студента, рабочего, пенсионера;</a:t>
            </a:r>
            <a:r>
              <a:rPr lang="ru-RU" sz="1500" b="0" i="0" u="none" strike="noStrike" dirty="0">
                <a:solidFill>
                  <a:srgbClr val="181818"/>
                </a:solidFill>
                <a:effectLst/>
                <a:latin typeface="Open Sans" panose="020F0502020204030204" pitchFamily="34" charset="0"/>
              </a:rPr>
              <a:t/>
            </a:r>
            <a:br>
              <a:rPr lang="ru-RU" sz="1500" b="0" i="0" u="none" strike="noStrike" dirty="0">
                <a:solidFill>
                  <a:srgbClr val="181818"/>
                </a:solidFill>
                <a:effectLst/>
                <a:latin typeface="Open Sans" panose="020F0502020204030204" pitchFamily="34" charset="0"/>
              </a:rPr>
            </a:br>
            <a:r>
              <a:rPr lang="ru-RU" sz="1500" b="0" i="0" u="none" strike="noStrike" dirty="0">
                <a:solidFill>
                  <a:srgbClr val="181818"/>
                </a:solidFill>
                <a:effectLst/>
                <a:latin typeface="Times New Roman" panose="020F0502020204030204" pitchFamily="34" charset="0"/>
              </a:rPr>
              <a:t>- правильное питание;</a:t>
            </a:r>
            <a:r>
              <a:rPr lang="ru-RU" sz="1500" b="0" i="0" u="none" strike="noStrike" dirty="0">
                <a:solidFill>
                  <a:srgbClr val="181818"/>
                </a:solidFill>
                <a:effectLst/>
                <a:latin typeface="Open Sans" panose="020F0502020204030204" pitchFamily="34" charset="0"/>
              </a:rPr>
              <a:t/>
            </a:r>
            <a:br>
              <a:rPr lang="ru-RU" sz="1500" b="0" i="0" u="none" strike="noStrike" dirty="0">
                <a:solidFill>
                  <a:srgbClr val="181818"/>
                </a:solidFill>
                <a:effectLst/>
                <a:latin typeface="Open Sans" panose="020F0502020204030204" pitchFamily="34" charset="0"/>
              </a:rPr>
            </a:br>
            <a:r>
              <a:rPr lang="ru-RU" sz="1500" b="0" i="0" u="none" strike="noStrike" dirty="0">
                <a:solidFill>
                  <a:srgbClr val="181818"/>
                </a:solidFill>
                <a:effectLst/>
                <a:latin typeface="Times New Roman" panose="020F0502020204030204" pitchFamily="34" charset="0"/>
              </a:rPr>
              <a:t>- совместная работа семьи и школы;</a:t>
            </a:r>
            <a:r>
              <a:rPr lang="ru-RU" sz="1500" b="0" i="0" u="none" strike="noStrike" dirty="0">
                <a:solidFill>
                  <a:srgbClr val="181818"/>
                </a:solidFill>
                <a:effectLst/>
                <a:latin typeface="Open Sans" panose="020F0502020204030204" pitchFamily="34" charset="0"/>
              </a:rPr>
              <a:t/>
            </a:r>
            <a:br>
              <a:rPr lang="ru-RU" sz="1500" b="0" i="0" u="none" strike="noStrike" dirty="0">
                <a:solidFill>
                  <a:srgbClr val="181818"/>
                </a:solidFill>
                <a:effectLst/>
                <a:latin typeface="Open Sans" panose="020F0502020204030204" pitchFamily="34" charset="0"/>
              </a:rPr>
            </a:br>
            <a:r>
              <a:rPr lang="ru-RU" sz="1500" b="0" i="0" u="none" strike="noStrike" dirty="0">
                <a:solidFill>
                  <a:srgbClr val="181818"/>
                </a:solidFill>
                <a:effectLst/>
                <a:latin typeface="Times New Roman" panose="020F0502020204030204" pitchFamily="34" charset="0"/>
              </a:rPr>
              <a:t>- спортивные праздники.</a:t>
            </a:r>
            <a:r>
              <a:rPr lang="ru-RU" sz="1500" b="0" i="0" u="none" strike="noStrike" dirty="0">
                <a:solidFill>
                  <a:srgbClr val="181818"/>
                </a:solidFill>
                <a:effectLst/>
                <a:latin typeface="Open Sans" panose="020F0502020204030204" pitchFamily="34" charset="0"/>
              </a:rPr>
              <a:t/>
            </a:r>
            <a:br>
              <a:rPr lang="ru-RU" sz="1500" b="0" i="0" u="none" strike="noStrike" dirty="0">
                <a:solidFill>
                  <a:srgbClr val="181818"/>
                </a:solidFill>
                <a:effectLst/>
                <a:latin typeface="Open Sans" panose="020F0502020204030204" pitchFamily="34" charset="0"/>
              </a:rPr>
            </a:br>
            <a:r>
              <a:rPr lang="ru-RU" sz="1500" b="0" i="0" u="none" strike="noStrike" dirty="0">
                <a:solidFill>
                  <a:srgbClr val="181818"/>
                </a:solidFill>
                <a:effectLst/>
                <a:latin typeface="Times New Roman" panose="020F0502020204030204" pitchFamily="34" charset="0"/>
              </a:rPr>
              <a:t> </a:t>
            </a:r>
            <a:r>
              <a:rPr lang="ru-RU" sz="1500" b="0" i="0" u="none" strike="noStrike" dirty="0">
                <a:solidFill>
                  <a:srgbClr val="181818"/>
                </a:solidFill>
                <a:effectLst/>
                <a:latin typeface="Open Sans" panose="020F0502020204030204" pitchFamily="34" charset="0"/>
              </a:rPr>
              <a:t/>
            </a:r>
            <a:br>
              <a:rPr lang="ru-RU" sz="1500" b="0" i="0" u="none" strike="noStrike" dirty="0">
                <a:solidFill>
                  <a:srgbClr val="181818"/>
                </a:solidFill>
                <a:effectLst/>
                <a:latin typeface="Open Sans" panose="020F0502020204030204" pitchFamily="34" charset="0"/>
              </a:rPr>
            </a:br>
            <a:r>
              <a:rPr lang="ru-RU" sz="1500" b="1" i="1" u="none" strike="noStrike" dirty="0">
                <a:solidFill>
                  <a:srgbClr val="181818"/>
                </a:solidFill>
                <a:effectLst/>
                <a:latin typeface="Times New Roman" panose="020F0502020204030204" pitchFamily="34" charset="0"/>
              </a:rPr>
              <a:t>5.</a:t>
            </a:r>
            <a:r>
              <a:rPr lang="ru-RU" sz="1500" b="0" i="0" u="none" strike="noStrike" dirty="0">
                <a:solidFill>
                  <a:srgbClr val="181818"/>
                </a:solidFill>
                <a:effectLst/>
                <a:latin typeface="Times New Roman" panose="020F0502020204030204" pitchFamily="34" charset="0"/>
              </a:rPr>
              <a:t>      </a:t>
            </a:r>
            <a:r>
              <a:rPr lang="ru-RU" sz="1500" b="1" i="1" u="none" strike="noStrike" dirty="0">
                <a:solidFill>
                  <a:srgbClr val="181818"/>
                </a:solidFill>
                <a:effectLst/>
                <a:latin typeface="Times New Roman" panose="020F0502020204030204" pitchFamily="34" charset="0"/>
              </a:rPr>
              <a:t>Современные системы физического воспитания.</a:t>
            </a:r>
            <a:r>
              <a:rPr lang="ru-RU" sz="1500" b="0" i="0" u="none" strike="noStrike" dirty="0">
                <a:solidFill>
                  <a:srgbClr val="181818"/>
                </a:solidFill>
                <a:effectLst/>
                <a:latin typeface="Open Sans" panose="020F0502020204030204" pitchFamily="34" charset="0"/>
              </a:rPr>
              <a:t/>
            </a:r>
            <a:br>
              <a:rPr lang="ru-RU" sz="1500" b="0" i="0" u="none" strike="noStrike" dirty="0">
                <a:solidFill>
                  <a:srgbClr val="181818"/>
                </a:solidFill>
                <a:effectLst/>
                <a:latin typeface="Open Sans" panose="020F0502020204030204" pitchFamily="34" charset="0"/>
              </a:rPr>
            </a:br>
            <a:r>
              <a:rPr lang="ru-RU" sz="1500" b="1" i="1" u="none" strike="noStrike" dirty="0">
                <a:solidFill>
                  <a:srgbClr val="181818"/>
                </a:solidFill>
                <a:effectLst/>
                <a:latin typeface="Times New Roman" panose="020F0502020204030204" pitchFamily="34" charset="0"/>
              </a:rPr>
              <a:t> </a:t>
            </a:r>
            <a:r>
              <a:rPr lang="ru-RU" sz="1500" b="0" i="0" u="none" strike="noStrike" dirty="0">
                <a:solidFill>
                  <a:srgbClr val="181818"/>
                </a:solidFill>
                <a:effectLst/>
                <a:latin typeface="Open Sans" panose="020F0502020204030204" pitchFamily="34" charset="0"/>
              </a:rPr>
              <a:t/>
            </a:r>
            <a:br>
              <a:rPr lang="ru-RU" sz="1500" b="0" i="0" u="none" strike="noStrike" dirty="0">
                <a:solidFill>
                  <a:srgbClr val="181818"/>
                </a:solidFill>
                <a:effectLst/>
                <a:latin typeface="Open Sans" panose="020F0502020204030204" pitchFamily="34" charset="0"/>
              </a:rPr>
            </a:br>
            <a:r>
              <a:rPr lang="ru-RU" sz="1500" b="1" i="1" u="none" strike="noStrike" dirty="0">
                <a:solidFill>
                  <a:srgbClr val="181818"/>
                </a:solidFill>
                <a:effectLst/>
                <a:latin typeface="Times New Roman" panose="020F0502020204030204" pitchFamily="34" charset="0"/>
              </a:rPr>
              <a:t>6.</a:t>
            </a:r>
            <a:r>
              <a:rPr lang="ru-RU" sz="1500" b="0" i="0" u="none" strike="noStrike" dirty="0">
                <a:solidFill>
                  <a:srgbClr val="181818"/>
                </a:solidFill>
                <a:effectLst/>
                <a:latin typeface="Times New Roman" panose="020F0502020204030204" pitchFamily="34" charset="0"/>
              </a:rPr>
              <a:t>      </a:t>
            </a:r>
            <a:r>
              <a:rPr lang="ru-RU" sz="1500" b="1" i="1" u="none" strike="noStrike" dirty="0">
                <a:solidFill>
                  <a:srgbClr val="181818"/>
                </a:solidFill>
                <a:effectLst/>
                <a:latin typeface="Times New Roman" panose="020F0502020204030204" pitchFamily="34" charset="0"/>
              </a:rPr>
              <a:t> Адаптивная физическая культура.</a:t>
            </a:r>
            <a:r>
              <a:rPr lang="ru-RU" sz="1500" b="0" i="0" u="none" strike="noStrike" dirty="0">
                <a:solidFill>
                  <a:srgbClr val="181818"/>
                </a:solidFill>
                <a:effectLst/>
                <a:latin typeface="Open Sans" panose="020F0502020204030204" pitchFamily="34" charset="0"/>
              </a:rPr>
              <a:t/>
            </a:r>
            <a:br>
              <a:rPr lang="ru-RU" sz="1500" b="0" i="0" u="none" strike="noStrike" dirty="0">
                <a:solidFill>
                  <a:srgbClr val="181818"/>
                </a:solidFill>
                <a:effectLst/>
                <a:latin typeface="Open Sans" panose="020F0502020204030204" pitchFamily="34" charset="0"/>
              </a:rPr>
            </a:br>
            <a:r>
              <a:rPr lang="ru-RU" sz="1500" b="1" i="1" u="none" strike="noStrike" dirty="0">
                <a:solidFill>
                  <a:srgbClr val="181818"/>
                </a:solidFill>
                <a:effectLst/>
                <a:latin typeface="Times New Roman" panose="020F0502020204030204" pitchFamily="34" charset="0"/>
              </a:rPr>
              <a:t> </a:t>
            </a:r>
            <a:r>
              <a:rPr lang="ru-RU" sz="1500" b="0" i="0" u="none" strike="noStrike" dirty="0">
                <a:solidFill>
                  <a:srgbClr val="181818"/>
                </a:solidFill>
                <a:effectLst/>
                <a:latin typeface="Open Sans" panose="020F0502020204030204" pitchFamily="34" charset="0"/>
              </a:rPr>
              <a:t/>
            </a:r>
            <a:br>
              <a:rPr lang="ru-RU" sz="1500" b="0" i="0" u="none" strike="noStrike" dirty="0">
                <a:solidFill>
                  <a:srgbClr val="181818"/>
                </a:solidFill>
                <a:effectLst/>
                <a:latin typeface="Open Sans" panose="020F0502020204030204" pitchFamily="34" charset="0"/>
              </a:rPr>
            </a:br>
            <a:endParaRPr lang="ru-RU" sz="1500" dirty="0"/>
          </a:p>
        </p:txBody>
      </p:sp>
      <p:pic>
        <p:nvPicPr>
          <p:cNvPr id="4" name="Picture 4">
            <a:extLst>
              <a:ext uri="{FF2B5EF4-FFF2-40B4-BE49-F238E27FC236}">
                <a16:creationId xmlns:a16="http://schemas.microsoft.com/office/drawing/2014/main" xmlns="" id="{6BB51A9D-4A56-7F40-BA91-431E9EB3751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 flipH="1">
            <a:off x="8177561" y="494837"/>
            <a:ext cx="3728493" cy="5868325"/>
          </a:xfrm>
        </p:spPr>
      </p:pic>
    </p:spTree>
    <p:extLst>
      <p:ext uri="{BB962C8B-B14F-4D97-AF65-F5344CB8AC3E}">
        <p14:creationId xmlns:p14="http://schemas.microsoft.com/office/powerpoint/2010/main" val="26922966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E728C9F-D7E1-CC49-AAE5-92CCE98915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 rot="10800000" flipV="1">
            <a:off x="811465" y="402683"/>
            <a:ext cx="11380533" cy="5969000"/>
          </a:xfrm>
        </p:spPr>
        <p:txBody>
          <a:bodyPr>
            <a:normAutofit fontScale="90000"/>
          </a:bodyPr>
          <a:lstStyle/>
          <a:p>
            <a:r>
              <a:rPr lang="ru-RU" sz="2100" b="1" i="0" u="none" strike="noStrike" dirty="0">
                <a:solidFill>
                  <a:srgbClr val="181818"/>
                </a:solidFill>
                <a:effectLst/>
                <a:latin typeface="Times New Roman" panose="02020603050405020304" pitchFamily="18" charset="0"/>
              </a:rPr>
              <a:t>Этапы проектной деятельности</a:t>
            </a:r>
            <a:r>
              <a:rPr lang="ru-RU" sz="2100" b="0" i="0" u="none" strike="noStrike" dirty="0">
                <a:solidFill>
                  <a:srgbClr val="181818"/>
                </a:solidFill>
                <a:effectLst/>
                <a:latin typeface="Open Sans" panose="020B0606030504020204" pitchFamily="34" charset="0"/>
              </a:rPr>
              <a:t/>
            </a:r>
            <a:br>
              <a:rPr lang="ru-RU" sz="2100" b="0" i="0" u="none" strike="noStrike" dirty="0">
                <a:solidFill>
                  <a:srgbClr val="181818"/>
                </a:solidFill>
                <a:effectLst/>
                <a:latin typeface="Open Sans" panose="020B0606030504020204" pitchFamily="34" charset="0"/>
              </a:rPr>
            </a:br>
            <a:r>
              <a:rPr lang="ru-RU" sz="2100" b="0" i="0" u="none" strike="noStrike" dirty="0">
                <a:solidFill>
                  <a:srgbClr val="181818"/>
                </a:solidFill>
                <a:effectLst/>
                <a:latin typeface="Times New Roman" panose="02020603050405020304" pitchFamily="18" charset="0"/>
              </a:rPr>
              <a:t>Каждый учебный проект реализуется в несколько этапов</a:t>
            </a:r>
            <a:r>
              <a:rPr lang="ru-RU" sz="2100" b="0" i="0" u="none" strike="noStrike" dirty="0">
                <a:solidFill>
                  <a:srgbClr val="181818"/>
                </a:solidFill>
                <a:effectLst/>
                <a:latin typeface="Open Sans" panose="020B0606030504020204" pitchFamily="34" charset="0"/>
              </a:rPr>
              <a:t/>
            </a:r>
            <a:br>
              <a:rPr lang="ru-RU" sz="2100" b="0" i="0" u="none" strike="noStrike" dirty="0">
                <a:solidFill>
                  <a:srgbClr val="181818"/>
                </a:solidFill>
                <a:effectLst/>
                <a:latin typeface="Open Sans" panose="020B0606030504020204" pitchFamily="34" charset="0"/>
              </a:rPr>
            </a:br>
            <a:r>
              <a:rPr lang="ru-RU" sz="2100" b="1" i="0" u="none" strike="noStrike" dirty="0">
                <a:solidFill>
                  <a:srgbClr val="181818"/>
                </a:solidFill>
                <a:effectLst/>
                <a:latin typeface="Times New Roman" panose="02020603050405020304" pitchFamily="18" charset="0"/>
              </a:rPr>
              <a:t>Этап 1.</a:t>
            </a:r>
            <a:r>
              <a:rPr lang="ru-RU" sz="2100" b="0" i="0" u="none" strike="noStrike" dirty="0">
                <a:solidFill>
                  <a:srgbClr val="181818"/>
                </a:solidFill>
                <a:effectLst/>
                <a:latin typeface="Times New Roman" panose="02020603050405020304" pitchFamily="18" charset="0"/>
              </a:rPr>
              <a:t> Подготовительный</a:t>
            </a:r>
            <a:r>
              <a:rPr lang="ru-RU" sz="2100" b="0" i="0" u="none" strike="noStrike" dirty="0">
                <a:solidFill>
                  <a:srgbClr val="181818"/>
                </a:solidFill>
                <a:effectLst/>
                <a:latin typeface="Open Sans" panose="020B0606030504020204" pitchFamily="34" charset="0"/>
              </a:rPr>
              <a:t/>
            </a:r>
            <a:br>
              <a:rPr lang="ru-RU" sz="2100" b="0" i="0" u="none" strike="noStrike" dirty="0">
                <a:solidFill>
                  <a:srgbClr val="181818"/>
                </a:solidFill>
                <a:effectLst/>
                <a:latin typeface="Open Sans" panose="020B0606030504020204" pitchFamily="34" charset="0"/>
              </a:rPr>
            </a:br>
            <a:r>
              <a:rPr lang="ru-RU" sz="2100" b="0" i="0" u="none" strike="noStrike" dirty="0">
                <a:solidFill>
                  <a:srgbClr val="181818"/>
                </a:solidFill>
                <a:effectLst/>
                <a:latin typeface="Times New Roman" panose="02020603050405020304" pitchFamily="18" charset="0"/>
              </a:rPr>
              <a:t>Определение темы, целей проекта и конечного продукта.</a:t>
            </a:r>
            <a:r>
              <a:rPr lang="ru-RU" sz="2100" b="0" i="0" u="none" strike="noStrike" dirty="0">
                <a:solidFill>
                  <a:srgbClr val="181818"/>
                </a:solidFill>
                <a:effectLst/>
                <a:latin typeface="Open Sans" panose="020B0606030504020204" pitchFamily="34" charset="0"/>
              </a:rPr>
              <a:t/>
            </a:r>
            <a:br>
              <a:rPr lang="ru-RU" sz="2100" b="0" i="0" u="none" strike="noStrike" dirty="0">
                <a:solidFill>
                  <a:srgbClr val="181818"/>
                </a:solidFill>
                <a:effectLst/>
                <a:latin typeface="Open Sans" panose="020B0606030504020204" pitchFamily="34" charset="0"/>
              </a:rPr>
            </a:br>
            <a:r>
              <a:rPr lang="ru-RU" sz="2100" b="1" i="0" u="none" strike="noStrike" dirty="0">
                <a:solidFill>
                  <a:srgbClr val="181818"/>
                </a:solidFill>
                <a:effectLst/>
                <a:latin typeface="Times New Roman" panose="02020603050405020304" pitchFamily="18" charset="0"/>
              </a:rPr>
              <a:t>Этап 2.</a:t>
            </a:r>
            <a:r>
              <a:rPr lang="ru-RU" sz="2100" b="0" i="0" u="none" strike="noStrike" dirty="0">
                <a:solidFill>
                  <a:srgbClr val="181818"/>
                </a:solidFill>
                <a:effectLst/>
                <a:latin typeface="Times New Roman" panose="02020603050405020304" pitchFamily="18" charset="0"/>
              </a:rPr>
              <a:t> Планирование</a:t>
            </a:r>
            <a:r>
              <a:rPr lang="ru-RU" sz="2100" b="0" i="0" u="none" strike="noStrike" dirty="0">
                <a:solidFill>
                  <a:srgbClr val="181818"/>
                </a:solidFill>
                <a:effectLst/>
                <a:latin typeface="Open Sans" panose="020B0606030504020204" pitchFamily="34" charset="0"/>
              </a:rPr>
              <a:t/>
            </a:r>
            <a:br>
              <a:rPr lang="ru-RU" sz="2100" b="0" i="0" u="none" strike="noStrike" dirty="0">
                <a:solidFill>
                  <a:srgbClr val="181818"/>
                </a:solidFill>
                <a:effectLst/>
                <a:latin typeface="Open Sans" panose="020B0606030504020204" pitchFamily="34" charset="0"/>
              </a:rPr>
            </a:br>
            <a:r>
              <a:rPr lang="ru-RU" sz="2100" b="0" i="0" u="none" strike="noStrike" dirty="0">
                <a:solidFill>
                  <a:srgbClr val="181818"/>
                </a:solidFill>
                <a:effectLst/>
                <a:latin typeface="Times New Roman" panose="02020603050405020304" pitchFamily="18" charset="0"/>
              </a:rPr>
              <a:t>Определение источников информации.</a:t>
            </a:r>
            <a:r>
              <a:rPr lang="ru-RU" sz="2100" b="0" i="0" u="none" strike="noStrike" dirty="0">
                <a:solidFill>
                  <a:srgbClr val="181818"/>
                </a:solidFill>
                <a:effectLst/>
                <a:latin typeface="Open Sans" panose="020B0606030504020204" pitchFamily="34" charset="0"/>
              </a:rPr>
              <a:t/>
            </a:r>
            <a:br>
              <a:rPr lang="ru-RU" sz="2100" b="0" i="0" u="none" strike="noStrike" dirty="0">
                <a:solidFill>
                  <a:srgbClr val="181818"/>
                </a:solidFill>
                <a:effectLst/>
                <a:latin typeface="Open Sans" panose="020B0606030504020204" pitchFamily="34" charset="0"/>
              </a:rPr>
            </a:br>
            <a:r>
              <a:rPr lang="ru-RU" sz="2100" b="0" i="0" u="none" strike="noStrike" dirty="0">
                <a:solidFill>
                  <a:srgbClr val="181818"/>
                </a:solidFill>
                <a:effectLst/>
                <a:latin typeface="Times New Roman" panose="02020603050405020304" pitchFamily="18" charset="0"/>
              </a:rPr>
              <a:t>Ознакомление с критериями оценки результатов.</a:t>
            </a:r>
            <a:r>
              <a:rPr lang="ru-RU" sz="2100" b="0" i="0" u="none" strike="noStrike" dirty="0">
                <a:solidFill>
                  <a:srgbClr val="181818"/>
                </a:solidFill>
                <a:effectLst/>
                <a:latin typeface="Open Sans" panose="020B0606030504020204" pitchFamily="34" charset="0"/>
              </a:rPr>
              <a:t/>
            </a:r>
            <a:br>
              <a:rPr lang="ru-RU" sz="2100" b="0" i="0" u="none" strike="noStrike" dirty="0">
                <a:solidFill>
                  <a:srgbClr val="181818"/>
                </a:solidFill>
                <a:effectLst/>
                <a:latin typeface="Open Sans" panose="020B0606030504020204" pitchFamily="34" charset="0"/>
              </a:rPr>
            </a:br>
            <a:r>
              <a:rPr lang="ru-RU" sz="2100" b="0" i="0" u="none" strike="noStrike" dirty="0">
                <a:solidFill>
                  <a:srgbClr val="181818"/>
                </a:solidFill>
                <a:effectLst/>
                <a:latin typeface="Times New Roman" panose="02020603050405020304" pitchFamily="18" charset="0"/>
              </a:rPr>
              <a:t>Составление оптимального плана работы</a:t>
            </a:r>
            <a:r>
              <a:rPr lang="ru-RU" sz="2100" b="0" i="0" u="none" strike="noStrike" dirty="0">
                <a:solidFill>
                  <a:srgbClr val="181818"/>
                </a:solidFill>
                <a:effectLst/>
                <a:latin typeface="Open Sans" panose="020B0606030504020204" pitchFamily="34" charset="0"/>
              </a:rPr>
              <a:t/>
            </a:r>
            <a:br>
              <a:rPr lang="ru-RU" sz="2100" b="0" i="0" u="none" strike="noStrike" dirty="0">
                <a:solidFill>
                  <a:srgbClr val="181818"/>
                </a:solidFill>
                <a:effectLst/>
                <a:latin typeface="Open Sans" panose="020B0606030504020204" pitchFamily="34" charset="0"/>
              </a:rPr>
            </a:br>
            <a:r>
              <a:rPr lang="ru-RU" sz="2100" b="1" i="0" u="none" strike="noStrike" dirty="0">
                <a:solidFill>
                  <a:srgbClr val="181818"/>
                </a:solidFill>
                <a:effectLst/>
                <a:latin typeface="Times New Roman" panose="02020603050405020304" pitchFamily="18" charset="0"/>
              </a:rPr>
              <a:t>Этап 3.</a:t>
            </a:r>
            <a:r>
              <a:rPr lang="ru-RU" sz="2100" b="0" i="0" u="none" strike="noStrike" dirty="0">
                <a:solidFill>
                  <a:srgbClr val="181818"/>
                </a:solidFill>
                <a:effectLst/>
                <a:latin typeface="Times New Roman" panose="02020603050405020304" pitchFamily="18" charset="0"/>
              </a:rPr>
              <a:t> Реализация проекта</a:t>
            </a:r>
            <a:r>
              <a:rPr lang="ru-RU" sz="2100" b="0" i="0" u="none" strike="noStrike" dirty="0">
                <a:solidFill>
                  <a:srgbClr val="181818"/>
                </a:solidFill>
                <a:effectLst/>
                <a:latin typeface="Open Sans" panose="020B0606030504020204" pitchFamily="34" charset="0"/>
              </a:rPr>
              <a:t/>
            </a:r>
            <a:br>
              <a:rPr lang="ru-RU" sz="2100" b="0" i="0" u="none" strike="noStrike" dirty="0">
                <a:solidFill>
                  <a:srgbClr val="181818"/>
                </a:solidFill>
                <a:effectLst/>
                <a:latin typeface="Open Sans" panose="020B0606030504020204" pitchFamily="34" charset="0"/>
              </a:rPr>
            </a:br>
            <a:r>
              <a:rPr lang="ru-RU" sz="2100" b="0" i="0" u="none" strike="noStrike" dirty="0">
                <a:solidFill>
                  <a:srgbClr val="181818"/>
                </a:solidFill>
                <a:effectLst/>
                <a:latin typeface="Times New Roman" panose="02020603050405020304" pitchFamily="18" charset="0"/>
              </a:rPr>
              <a:t>Сбор и обработка информации.</a:t>
            </a:r>
            <a:r>
              <a:rPr lang="ru-RU" sz="2100" b="0" i="0" u="none" strike="noStrike" dirty="0">
                <a:solidFill>
                  <a:srgbClr val="181818"/>
                </a:solidFill>
                <a:effectLst/>
                <a:latin typeface="Open Sans" panose="020B0606030504020204" pitchFamily="34" charset="0"/>
              </a:rPr>
              <a:t/>
            </a:r>
            <a:br>
              <a:rPr lang="ru-RU" sz="2100" b="0" i="0" u="none" strike="noStrike" dirty="0">
                <a:solidFill>
                  <a:srgbClr val="181818"/>
                </a:solidFill>
                <a:effectLst/>
                <a:latin typeface="Open Sans" panose="020B0606030504020204" pitchFamily="34" charset="0"/>
              </a:rPr>
            </a:br>
            <a:r>
              <a:rPr lang="ru-RU" sz="2100" b="0" i="0" u="none" strike="noStrike" dirty="0">
                <a:solidFill>
                  <a:srgbClr val="181818"/>
                </a:solidFill>
                <a:effectLst/>
                <a:latin typeface="Times New Roman" panose="02020603050405020304" pitchFamily="18" charset="0"/>
              </a:rPr>
              <a:t>Решение возникающих вопросов и проблем.</a:t>
            </a:r>
            <a:r>
              <a:rPr lang="ru-RU" sz="2100" b="0" i="0" u="none" strike="noStrike" dirty="0">
                <a:solidFill>
                  <a:srgbClr val="181818"/>
                </a:solidFill>
                <a:effectLst/>
                <a:latin typeface="Open Sans" panose="020B0606030504020204" pitchFamily="34" charset="0"/>
              </a:rPr>
              <a:t/>
            </a:r>
            <a:br>
              <a:rPr lang="ru-RU" sz="2100" b="0" i="0" u="none" strike="noStrike" dirty="0">
                <a:solidFill>
                  <a:srgbClr val="181818"/>
                </a:solidFill>
                <a:effectLst/>
                <a:latin typeface="Open Sans" panose="020B0606030504020204" pitchFamily="34" charset="0"/>
              </a:rPr>
            </a:br>
            <a:r>
              <a:rPr lang="ru-RU" sz="2100" b="0" i="0" u="none" strike="noStrike" dirty="0">
                <a:solidFill>
                  <a:srgbClr val="181818"/>
                </a:solidFill>
                <a:effectLst/>
                <a:latin typeface="Times New Roman" panose="02020603050405020304" pitchFamily="18" charset="0"/>
              </a:rPr>
              <a:t>Корректирование планирования (при необходимости),</a:t>
            </a:r>
            <a:r>
              <a:rPr lang="ru-RU" sz="2100" b="0" i="0" u="none" strike="noStrike" dirty="0">
                <a:solidFill>
                  <a:srgbClr val="181818"/>
                </a:solidFill>
                <a:effectLst/>
                <a:latin typeface="Open Sans" panose="020B0606030504020204" pitchFamily="34" charset="0"/>
              </a:rPr>
              <a:t/>
            </a:r>
            <a:br>
              <a:rPr lang="ru-RU" sz="2100" b="0" i="0" u="none" strike="noStrike" dirty="0">
                <a:solidFill>
                  <a:srgbClr val="181818"/>
                </a:solidFill>
                <a:effectLst/>
                <a:latin typeface="Open Sans" panose="020B0606030504020204" pitchFamily="34" charset="0"/>
              </a:rPr>
            </a:br>
            <a:r>
              <a:rPr lang="ru-RU" sz="2100" b="0" i="0" u="none" strike="noStrike" dirty="0">
                <a:solidFill>
                  <a:srgbClr val="181818"/>
                </a:solidFill>
                <a:effectLst/>
                <a:latin typeface="Times New Roman" panose="02020603050405020304" pitchFamily="18" charset="0"/>
              </a:rPr>
              <a:t>Оформление документации проекта.</a:t>
            </a:r>
            <a:r>
              <a:rPr lang="ru-RU" sz="2100" b="0" i="0" u="none" strike="noStrike" dirty="0">
                <a:solidFill>
                  <a:srgbClr val="181818"/>
                </a:solidFill>
                <a:effectLst/>
                <a:latin typeface="Open Sans" panose="020B0606030504020204" pitchFamily="34" charset="0"/>
              </a:rPr>
              <a:t/>
            </a:r>
            <a:br>
              <a:rPr lang="ru-RU" sz="2100" b="0" i="0" u="none" strike="noStrike" dirty="0">
                <a:solidFill>
                  <a:srgbClr val="181818"/>
                </a:solidFill>
                <a:effectLst/>
                <a:latin typeface="Open Sans" panose="020B0606030504020204" pitchFamily="34" charset="0"/>
              </a:rPr>
            </a:br>
            <a:r>
              <a:rPr lang="ru-RU" sz="2100" b="1" i="0" u="none" strike="noStrike" dirty="0">
                <a:solidFill>
                  <a:srgbClr val="181818"/>
                </a:solidFill>
                <a:effectLst/>
                <a:latin typeface="Times New Roman" panose="02020603050405020304" pitchFamily="18" charset="0"/>
              </a:rPr>
              <a:t>Этап 4. </a:t>
            </a:r>
            <a:r>
              <a:rPr lang="ru-RU" sz="2100" b="0" i="0" u="none" strike="noStrike" dirty="0">
                <a:solidFill>
                  <a:srgbClr val="181818"/>
                </a:solidFill>
                <a:effectLst/>
                <a:latin typeface="Times New Roman" panose="02020603050405020304" pitchFamily="18" charset="0"/>
              </a:rPr>
              <a:t>Презентация (представление) проекта</a:t>
            </a:r>
            <a:r>
              <a:rPr lang="ru-RU" sz="2100" b="0" i="0" u="none" strike="noStrike" dirty="0">
                <a:solidFill>
                  <a:srgbClr val="181818"/>
                </a:solidFill>
                <a:effectLst/>
                <a:latin typeface="Open Sans" panose="020B0606030504020204" pitchFamily="34" charset="0"/>
              </a:rPr>
              <a:t/>
            </a:r>
            <a:br>
              <a:rPr lang="ru-RU" sz="2100" b="0" i="0" u="none" strike="noStrike" dirty="0">
                <a:solidFill>
                  <a:srgbClr val="181818"/>
                </a:solidFill>
                <a:effectLst/>
                <a:latin typeface="Open Sans" panose="020B0606030504020204" pitchFamily="34" charset="0"/>
              </a:rPr>
            </a:br>
            <a:r>
              <a:rPr lang="ru-RU" sz="2100" b="0" i="0" u="none" strike="noStrike" dirty="0">
                <a:solidFill>
                  <a:srgbClr val="181818"/>
                </a:solidFill>
                <a:effectLst/>
                <a:latin typeface="Times New Roman" panose="02020603050405020304" pitchFamily="18" charset="0"/>
              </a:rPr>
              <a:t>Представление результатов проекта аудитории (экспертной комиссии). Ответы на вопросы. Интерпретация полученных результатов.</a:t>
            </a:r>
            <a:r>
              <a:rPr lang="ru-RU" sz="2100" b="0" i="0" u="none" strike="noStrike" dirty="0">
                <a:solidFill>
                  <a:srgbClr val="181818"/>
                </a:solidFill>
                <a:effectLst/>
                <a:latin typeface="Open Sans" panose="020B0606030504020204" pitchFamily="34" charset="0"/>
              </a:rPr>
              <a:t/>
            </a:r>
            <a:br>
              <a:rPr lang="ru-RU" sz="2100" b="0" i="0" u="none" strike="noStrike" dirty="0">
                <a:solidFill>
                  <a:srgbClr val="181818"/>
                </a:solidFill>
                <a:effectLst/>
                <a:latin typeface="Open Sans" panose="020B0606030504020204" pitchFamily="34" charset="0"/>
              </a:rPr>
            </a:br>
            <a:r>
              <a:rPr lang="ru-RU" sz="2100" b="1" i="0" u="none" strike="noStrike" dirty="0">
                <a:solidFill>
                  <a:srgbClr val="181818"/>
                </a:solidFill>
                <a:effectLst/>
                <a:latin typeface="Times New Roman" panose="02020603050405020304" pitchFamily="18" charset="0"/>
              </a:rPr>
              <a:t>Этап 5.</a:t>
            </a:r>
            <a:r>
              <a:rPr lang="ru-RU" sz="2100" b="0" i="0" u="none" strike="noStrike" dirty="0">
                <a:solidFill>
                  <a:srgbClr val="181818"/>
                </a:solidFill>
                <a:effectLst/>
                <a:latin typeface="Times New Roman" panose="02020603050405020304" pitchFamily="18" charset="0"/>
              </a:rPr>
              <a:t> Осмысление и оценка проекта</a:t>
            </a:r>
            <a:r>
              <a:rPr lang="ru-RU" sz="2100" b="0" i="0" u="none" strike="noStrike" dirty="0">
                <a:solidFill>
                  <a:srgbClr val="181818"/>
                </a:solidFill>
                <a:effectLst/>
                <a:latin typeface="Open Sans" panose="020B0606030504020204" pitchFamily="34" charset="0"/>
              </a:rPr>
              <a:t/>
            </a:r>
            <a:br>
              <a:rPr lang="ru-RU" sz="2100" b="0" i="0" u="none" strike="noStrike" dirty="0">
                <a:solidFill>
                  <a:srgbClr val="181818"/>
                </a:solidFill>
                <a:effectLst/>
                <a:latin typeface="Open Sans" panose="020B0606030504020204" pitchFamily="34" charset="0"/>
              </a:rPr>
            </a:br>
            <a:r>
              <a:rPr lang="ru-RU" sz="2100" b="0" i="0" u="none" strike="noStrike" dirty="0">
                <a:solidFill>
                  <a:srgbClr val="181818"/>
                </a:solidFill>
                <a:effectLst/>
                <a:latin typeface="Times New Roman" panose="02020603050405020304" pitchFamily="18" charset="0"/>
              </a:rPr>
              <a:t>• Подведение итогов.</a:t>
            </a:r>
            <a:r>
              <a:rPr lang="ru-RU" sz="2100" b="0" i="0" u="none" strike="noStrike" dirty="0">
                <a:solidFill>
                  <a:srgbClr val="181818"/>
                </a:solidFill>
                <a:effectLst/>
                <a:latin typeface="Open Sans" panose="020B0606030504020204" pitchFamily="34" charset="0"/>
              </a:rPr>
              <a:t/>
            </a:r>
            <a:br>
              <a:rPr lang="ru-RU" sz="2100" b="0" i="0" u="none" strike="noStrike" dirty="0">
                <a:solidFill>
                  <a:srgbClr val="181818"/>
                </a:solidFill>
                <a:effectLst/>
                <a:latin typeface="Open Sans" panose="020B0606030504020204" pitchFamily="34" charset="0"/>
              </a:rPr>
            </a:br>
            <a:r>
              <a:rPr lang="ru-RU" sz="2100" b="0" i="0" u="none" strike="noStrike" dirty="0">
                <a:solidFill>
                  <a:srgbClr val="181818"/>
                </a:solidFill>
                <a:effectLst/>
                <a:latin typeface="Times New Roman" panose="02020603050405020304" pitchFamily="18" charset="0"/>
              </a:rPr>
              <a:t>• Оценка итоговых и промежуточных результатов.</a:t>
            </a:r>
            <a:r>
              <a:rPr lang="ru-RU" sz="2100" b="0" i="0" u="none" strike="noStrike" dirty="0">
                <a:solidFill>
                  <a:srgbClr val="181818"/>
                </a:solidFill>
                <a:effectLst/>
                <a:latin typeface="Open Sans" panose="020B0606030504020204" pitchFamily="34" charset="0"/>
              </a:rPr>
              <a:t/>
            </a:r>
            <a:br>
              <a:rPr lang="ru-RU" sz="2100" b="0" i="0" u="none" strike="noStrike" dirty="0">
                <a:solidFill>
                  <a:srgbClr val="181818"/>
                </a:solidFill>
                <a:effectLst/>
                <a:latin typeface="Open Sans" panose="020B0606030504020204" pitchFamily="34" charset="0"/>
              </a:rPr>
            </a:br>
            <a:r>
              <a:rPr lang="ru-RU" sz="2100" b="0" i="0" u="none" strike="noStrike" dirty="0">
                <a:solidFill>
                  <a:srgbClr val="181818"/>
                </a:solidFill>
                <a:effectLst/>
                <a:latin typeface="Times New Roman" panose="02020603050405020304" pitchFamily="18" charset="0"/>
              </a:rPr>
              <a:t>• Самоанализ работы.</a:t>
            </a:r>
            <a:r>
              <a:rPr lang="ru-RU" sz="2100" b="0" i="0" u="none" strike="noStrike" dirty="0">
                <a:solidFill>
                  <a:srgbClr val="181818"/>
                </a:solidFill>
                <a:effectLst/>
                <a:latin typeface="Open Sans" panose="020B0606030504020204" pitchFamily="34" charset="0"/>
              </a:rPr>
              <a:t/>
            </a:r>
            <a:br>
              <a:rPr lang="ru-RU" sz="2100" b="0" i="0" u="none" strike="noStrike" dirty="0">
                <a:solidFill>
                  <a:srgbClr val="181818"/>
                </a:solidFill>
                <a:effectLst/>
                <a:latin typeface="Open Sans" panose="020B0606030504020204" pitchFamily="34" charset="0"/>
              </a:rPr>
            </a:br>
            <a:endParaRPr lang="ru-RU" sz="2100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E361CF38-5630-C947-9BC4-ECC1F375B5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1465" y="8976731"/>
            <a:ext cx="9601200" cy="3581400"/>
          </a:xfrm>
        </p:spPr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51351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3B5ECF4-925B-124E-A4ED-67BAFAEDA1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3064" y="247805"/>
            <a:ext cx="9067180" cy="929268"/>
          </a:xfrm>
        </p:spPr>
        <p:txBody>
          <a:bodyPr/>
          <a:lstStyle/>
          <a:p>
            <a:r>
              <a:rPr lang="ru-RU" dirty="0"/>
              <a:t>Заключение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7FD6A104-1C61-B949-AE21-3427E01D32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83064" y="939155"/>
            <a:ext cx="10933235" cy="6433039"/>
          </a:xfrm>
        </p:spPr>
        <p:txBody>
          <a:bodyPr>
            <a:noAutofit/>
          </a:bodyPr>
          <a:lstStyle/>
          <a:p>
            <a:r>
              <a:rPr lang="ru-RU" sz="21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Проектная деятельность на уроках, в том числе на уроках физической культуры, позволяет реализовать требования к результатам освоения образовательной программы по ФГОС, которые предусматривают развитие личностных, </a:t>
            </a:r>
            <a:r>
              <a:rPr lang="ru-RU" sz="2100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метапредметных</a:t>
            </a:r>
            <a:r>
              <a:rPr lang="ru-RU" sz="21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и предметных умений. В процессе урока формируется понимание роли и значение физической культуры в формировании личностных качеств, в активной включении в здоровый образ жизни, укреплении и сохранении индивидуального здоровья; освоение умений отбирать физические упражнения и регулировать физическую нагрузку для самостоятельных систематических занятий с различной функциональной направленностью (оздоровительной, тренировочной, коррекционной, лечебной) с учетом индивидуальных возможностей и особенностей организма, планировать содержание этих занятий, включать их в режим учебного дня и учебной недели; приобретение опята организации самостоятельных систематических занятий физической культурой с соблюдением правил техники безопасности, а также формируются </a:t>
            </a:r>
            <a:r>
              <a:rPr lang="ru-RU" sz="2100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общеучебные</a:t>
            </a:r>
            <a:r>
              <a:rPr lang="ru-RU" sz="21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умения и навыки: умение осмыслить задачу, умение отвечать на вопросы, умение самостоятельно изобретать способ действия, умение находить варианты решения проблемы, умение взаимодействовать с любым партнером, умение отстаивать свою точку зрения, </a:t>
            </a:r>
            <a:r>
              <a:rPr lang="ru-RU" sz="2100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презентационные</a:t>
            </a:r>
            <a:r>
              <a:rPr lang="ru-RU" sz="21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навыки, умение уверенно держать себя во время выступления.</a:t>
            </a:r>
            <a:endParaRPr lang="ru-RU" sz="2100" dirty="0"/>
          </a:p>
        </p:txBody>
      </p:sp>
    </p:spTree>
    <p:extLst>
      <p:ext uri="{BB962C8B-B14F-4D97-AF65-F5344CB8AC3E}">
        <p14:creationId xmlns:p14="http://schemas.microsoft.com/office/powerpoint/2010/main" val="3266540446"/>
      </p:ext>
    </p:extLst>
  </p:cSld>
  <p:clrMapOvr>
    <a:masterClrMapping/>
  </p:clrMapOvr>
</p:sld>
</file>

<file path=ppt/theme/theme1.xml><?xml version="1.0" encoding="utf-8"?>
<a:theme xmlns:a="http://schemas.openxmlformats.org/drawingml/2006/main" name="Crop">
  <a:themeElements>
    <a:clrScheme name="Crop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Crop" id="{EC9488ED-E761-4D60-9AC4-764D1FE2C171}" vid="{CE19780C-D67D-4C13-9DE9-A52BC3BA51B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347</Words>
  <Application>Microsoft Office PowerPoint</Application>
  <PresentationFormat>Произвольный</PresentationFormat>
  <Paragraphs>9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Crop</vt:lpstr>
      <vt:lpstr>Проектная деятельность по физкультуре 5-9 класс</vt:lpstr>
      <vt:lpstr>Методы и роль проектов </vt:lpstr>
      <vt:lpstr>Темы проектов по физической культуре могут быть следующих направлений:   1. Спорт - виды спорта(история возникновения, основные этапы становления, спорт олимпийский и неолимпийский, разновидности в рамках одного вида спорта и т.д.) - знаменитые спортсмены (мира, страны, области, города, спортивные династии, первооткрыватели, чемпионы и т.д.) - мой спорт (каким видом спорта увлекается или занимается ученик, личные достижения)   2.  Развитие физических качеств (гибкость, координация, скорость, выносливость) - понятие о физических качествах - сенситивные возраста развития - методы развития физических качеств (на уроке, дома, во внеурочной деятельности)   3. ГТО - история создания комплекса; - ГТО в СССР и России; - методы подготовки к успешной сдаче норм ГТО в различных возрастных ступенях;   4.      Здоровый образ жизни - три составляющих здоровья; - режим дня дошкольника, школьника, студента, рабочего, пенсионера; - правильное питание; - совместная работа семьи и школы; - спортивные праздники.   5.      Современные системы физического воспитания.   6.       Адаптивная физическая культура.   </vt:lpstr>
      <vt:lpstr>Этапы проектной деятельности Каждый учебный проект реализуется в несколько этапов Этап 1. Подготовительный Определение темы, целей проекта и конечного продукта. Этап 2. Планирование Определение источников информации. Ознакомление с критериями оценки результатов. Составление оптимального плана работы Этап 3. Реализация проекта Сбор и обработка информации. Решение возникающих вопросов и проблем. Корректирование планирования (при необходимости), Оформление документации проекта. Этап 4. Презентация (представление) проекта Представление результатов проекта аудитории (экспертной комиссии). Ответы на вопросы. Интерпретация полученных результатов. Этап 5. Осмысление и оценка проекта • Подведение итогов. • Оценка итоговых и промежуточных результатов. • Самоанализ работы. </vt:lpstr>
      <vt:lpstr>Заключение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Проектная деятельность по физкультуре 5-9 класс</dc:title>
  <dc:creator>79098471269</dc:creator>
  <cp:lastModifiedBy>ПК</cp:lastModifiedBy>
  <cp:revision>2</cp:revision>
  <dcterms:created xsi:type="dcterms:W3CDTF">2021-10-17T23:59:37Z</dcterms:created>
  <dcterms:modified xsi:type="dcterms:W3CDTF">2021-10-18T00:57:09Z</dcterms:modified>
</cp:coreProperties>
</file>