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25"/>
  </p:notesMasterIdLst>
  <p:sldIdLst>
    <p:sldId id="274" r:id="rId2"/>
    <p:sldId id="256" r:id="rId3"/>
    <p:sldId id="257" r:id="rId4"/>
    <p:sldId id="258" r:id="rId5"/>
    <p:sldId id="259" r:id="rId6"/>
    <p:sldId id="275" r:id="rId7"/>
    <p:sldId id="260" r:id="rId8"/>
    <p:sldId id="276" r:id="rId9"/>
    <p:sldId id="277" r:id="rId10"/>
    <p:sldId id="264" r:id="rId11"/>
    <p:sldId id="263" r:id="rId12"/>
    <p:sldId id="265" r:id="rId13"/>
    <p:sldId id="266" r:id="rId14"/>
    <p:sldId id="267" r:id="rId15"/>
    <p:sldId id="280" r:id="rId16"/>
    <p:sldId id="279" r:id="rId17"/>
    <p:sldId id="278" r:id="rId18"/>
    <p:sldId id="271" r:id="rId19"/>
    <p:sldId id="269" r:id="rId20"/>
    <p:sldId id="281" r:id="rId21"/>
    <p:sldId id="282" r:id="rId22"/>
    <p:sldId id="273" r:id="rId23"/>
    <p:sldId id="283"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94660"/>
  </p:normalViewPr>
  <p:slideViewPr>
    <p:cSldViewPr snapToGrid="0">
      <p:cViewPr varScale="1">
        <p:scale>
          <a:sx n="70" d="100"/>
          <a:sy n="70" d="100"/>
        </p:scale>
        <p:origin x="-111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DCF3F-BCF4-4C31-85EF-788A6B01C60F}" type="datetimeFigureOut">
              <a:rPr lang="ru-RU" smtClean="0"/>
              <a:t>20.10.2020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E4709-06D0-46F9-9491-A469F95EAAC6}" type="slidenum">
              <a:rPr lang="ru-RU" smtClean="0"/>
              <a:t>‹#›</a:t>
            </a:fld>
            <a:endParaRPr lang="ru-RU"/>
          </a:p>
        </p:txBody>
      </p:sp>
    </p:spTree>
    <p:extLst>
      <p:ext uri="{BB962C8B-B14F-4D97-AF65-F5344CB8AC3E}">
        <p14:creationId xmlns:p14="http://schemas.microsoft.com/office/powerpoint/2010/main" val="3292788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2E4709-06D0-46F9-9491-A469F95EAAC6}" type="slidenum">
              <a:rPr lang="ru-RU" smtClean="0"/>
              <a:t>9</a:t>
            </a:fld>
            <a:endParaRPr lang="ru-RU"/>
          </a:p>
        </p:txBody>
      </p:sp>
    </p:spTree>
    <p:extLst>
      <p:ext uri="{BB962C8B-B14F-4D97-AF65-F5344CB8AC3E}">
        <p14:creationId xmlns:p14="http://schemas.microsoft.com/office/powerpoint/2010/main" val="268907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F962C67-4F95-4D35-B481-374B7D84B1BE}" type="datetimeFigureOut">
              <a:rPr lang="ru-RU" smtClean="0"/>
              <a:t>20.10.2020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2C1108F-59D5-493D-B5D9-1021897F248E}" type="slidenum">
              <a:rPr lang="ru-RU" smtClean="0"/>
              <a:t>‹#›</a:t>
            </a:fld>
            <a:endParaRPr lang="ru-RU"/>
          </a:p>
        </p:txBody>
      </p:sp>
    </p:spTree>
    <p:extLst>
      <p:ext uri="{BB962C8B-B14F-4D97-AF65-F5344CB8AC3E}">
        <p14:creationId xmlns:p14="http://schemas.microsoft.com/office/powerpoint/2010/main" val="248657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962C67-4F95-4D35-B481-374B7D84B1BE}" type="datetimeFigureOut">
              <a:rPr lang="ru-RU" smtClean="0"/>
              <a:t>20.10.2020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C1108F-59D5-493D-B5D9-1021897F248E}" type="slidenum">
              <a:rPr lang="ru-RU" smtClean="0"/>
              <a:t>‹#›</a:t>
            </a:fld>
            <a:endParaRPr lang="ru-RU"/>
          </a:p>
        </p:txBody>
      </p:sp>
    </p:spTree>
    <p:extLst>
      <p:ext uri="{BB962C8B-B14F-4D97-AF65-F5344CB8AC3E}">
        <p14:creationId xmlns:p14="http://schemas.microsoft.com/office/powerpoint/2010/main" val="355463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962C67-4F95-4D35-B481-374B7D84B1BE}" type="datetimeFigureOut">
              <a:rPr lang="ru-RU" smtClean="0"/>
              <a:t>20.10.2020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C1108F-59D5-493D-B5D9-1021897F248E}"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6364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F962C67-4F95-4D35-B481-374B7D84B1BE}" type="datetimeFigureOut">
              <a:rPr lang="ru-RU" smtClean="0"/>
              <a:t>20.10.2020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C1108F-59D5-493D-B5D9-1021897F248E}" type="slidenum">
              <a:rPr lang="ru-RU" smtClean="0"/>
              <a:t>‹#›</a:t>
            </a:fld>
            <a:endParaRPr lang="ru-RU"/>
          </a:p>
        </p:txBody>
      </p:sp>
    </p:spTree>
    <p:extLst>
      <p:ext uri="{BB962C8B-B14F-4D97-AF65-F5344CB8AC3E}">
        <p14:creationId xmlns:p14="http://schemas.microsoft.com/office/powerpoint/2010/main" val="3407373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F962C67-4F95-4D35-B481-374B7D84B1BE}" type="datetimeFigureOut">
              <a:rPr lang="ru-RU" smtClean="0"/>
              <a:t>20.10.2020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C1108F-59D5-493D-B5D9-1021897F248E}"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635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F962C67-4F95-4D35-B481-374B7D84B1BE}" type="datetimeFigureOut">
              <a:rPr lang="ru-RU" smtClean="0"/>
              <a:t>20.10.2020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C1108F-59D5-493D-B5D9-1021897F248E}" type="slidenum">
              <a:rPr lang="ru-RU" smtClean="0"/>
              <a:t>‹#›</a:t>
            </a:fld>
            <a:endParaRPr lang="ru-RU"/>
          </a:p>
        </p:txBody>
      </p:sp>
    </p:spTree>
    <p:extLst>
      <p:ext uri="{BB962C8B-B14F-4D97-AF65-F5344CB8AC3E}">
        <p14:creationId xmlns:p14="http://schemas.microsoft.com/office/powerpoint/2010/main" val="577537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962C67-4F95-4D35-B481-374B7D84B1BE}" type="datetimeFigureOut">
              <a:rPr lang="ru-RU" smtClean="0"/>
              <a:t>20.10.2020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C1108F-59D5-493D-B5D9-1021897F248E}" type="slidenum">
              <a:rPr lang="ru-RU" smtClean="0"/>
              <a:t>‹#›</a:t>
            </a:fld>
            <a:endParaRPr lang="ru-RU"/>
          </a:p>
        </p:txBody>
      </p:sp>
    </p:spTree>
    <p:extLst>
      <p:ext uri="{BB962C8B-B14F-4D97-AF65-F5344CB8AC3E}">
        <p14:creationId xmlns:p14="http://schemas.microsoft.com/office/powerpoint/2010/main" val="345166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962C67-4F95-4D35-B481-374B7D84B1BE}" type="datetimeFigureOut">
              <a:rPr lang="ru-RU" smtClean="0"/>
              <a:t>20.10.2020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C1108F-59D5-493D-B5D9-1021897F248E}" type="slidenum">
              <a:rPr lang="ru-RU" smtClean="0"/>
              <a:t>‹#›</a:t>
            </a:fld>
            <a:endParaRPr lang="ru-RU"/>
          </a:p>
        </p:txBody>
      </p:sp>
    </p:spTree>
    <p:extLst>
      <p:ext uri="{BB962C8B-B14F-4D97-AF65-F5344CB8AC3E}">
        <p14:creationId xmlns:p14="http://schemas.microsoft.com/office/powerpoint/2010/main" val="196238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962C67-4F95-4D35-B481-374B7D84B1BE}" type="datetimeFigureOut">
              <a:rPr lang="ru-RU" smtClean="0"/>
              <a:t>20.10.2020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C1108F-59D5-493D-B5D9-1021897F248E}" type="slidenum">
              <a:rPr lang="ru-RU" smtClean="0"/>
              <a:t>‹#›</a:t>
            </a:fld>
            <a:endParaRPr lang="ru-RU"/>
          </a:p>
        </p:txBody>
      </p:sp>
    </p:spTree>
    <p:extLst>
      <p:ext uri="{BB962C8B-B14F-4D97-AF65-F5344CB8AC3E}">
        <p14:creationId xmlns:p14="http://schemas.microsoft.com/office/powerpoint/2010/main" val="282025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962C67-4F95-4D35-B481-374B7D84B1BE}" type="datetimeFigureOut">
              <a:rPr lang="ru-RU" smtClean="0"/>
              <a:t>20.10.2020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C1108F-59D5-493D-B5D9-1021897F248E}" type="slidenum">
              <a:rPr lang="ru-RU" smtClean="0"/>
              <a:t>‹#›</a:t>
            </a:fld>
            <a:endParaRPr lang="ru-RU"/>
          </a:p>
        </p:txBody>
      </p:sp>
    </p:spTree>
    <p:extLst>
      <p:ext uri="{BB962C8B-B14F-4D97-AF65-F5344CB8AC3E}">
        <p14:creationId xmlns:p14="http://schemas.microsoft.com/office/powerpoint/2010/main" val="70871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F962C67-4F95-4D35-B481-374B7D84B1BE}" type="datetimeFigureOut">
              <a:rPr lang="ru-RU" smtClean="0"/>
              <a:t>20.10.2020</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2C1108F-59D5-493D-B5D9-1021897F248E}" type="slidenum">
              <a:rPr lang="ru-RU" smtClean="0"/>
              <a:t>‹#›</a:t>
            </a:fld>
            <a:endParaRPr lang="ru-RU"/>
          </a:p>
        </p:txBody>
      </p:sp>
    </p:spTree>
    <p:extLst>
      <p:ext uri="{BB962C8B-B14F-4D97-AF65-F5344CB8AC3E}">
        <p14:creationId xmlns:p14="http://schemas.microsoft.com/office/powerpoint/2010/main" val="258879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F962C67-4F95-4D35-B481-374B7D84B1BE}" type="datetimeFigureOut">
              <a:rPr lang="ru-RU" smtClean="0"/>
              <a:t>20.10.2020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2C1108F-59D5-493D-B5D9-1021897F248E}" type="slidenum">
              <a:rPr lang="ru-RU" smtClean="0"/>
              <a:t>‹#›</a:t>
            </a:fld>
            <a:endParaRPr lang="ru-RU"/>
          </a:p>
        </p:txBody>
      </p:sp>
    </p:spTree>
    <p:extLst>
      <p:ext uri="{BB962C8B-B14F-4D97-AF65-F5344CB8AC3E}">
        <p14:creationId xmlns:p14="http://schemas.microsoft.com/office/powerpoint/2010/main" val="66056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F962C67-4F95-4D35-B481-374B7D84B1BE}" type="datetimeFigureOut">
              <a:rPr lang="ru-RU" smtClean="0"/>
              <a:t>20.10.2020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2C1108F-59D5-493D-B5D9-1021897F248E}" type="slidenum">
              <a:rPr lang="ru-RU" smtClean="0"/>
              <a:t>‹#›</a:t>
            </a:fld>
            <a:endParaRPr lang="ru-RU"/>
          </a:p>
        </p:txBody>
      </p:sp>
    </p:spTree>
    <p:extLst>
      <p:ext uri="{BB962C8B-B14F-4D97-AF65-F5344CB8AC3E}">
        <p14:creationId xmlns:p14="http://schemas.microsoft.com/office/powerpoint/2010/main" val="274834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62C67-4F95-4D35-B481-374B7D84B1BE}" type="datetimeFigureOut">
              <a:rPr lang="ru-RU" smtClean="0"/>
              <a:t>20.10.2020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2C1108F-59D5-493D-B5D9-1021897F248E}" type="slidenum">
              <a:rPr lang="ru-RU" smtClean="0"/>
              <a:t>‹#›</a:t>
            </a:fld>
            <a:endParaRPr lang="ru-RU"/>
          </a:p>
        </p:txBody>
      </p:sp>
    </p:spTree>
    <p:extLst>
      <p:ext uri="{BB962C8B-B14F-4D97-AF65-F5344CB8AC3E}">
        <p14:creationId xmlns:p14="http://schemas.microsoft.com/office/powerpoint/2010/main" val="156051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F962C67-4F95-4D35-B481-374B7D84B1BE}" type="datetimeFigureOut">
              <a:rPr lang="ru-RU" smtClean="0"/>
              <a:t>20.10.2020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2C1108F-59D5-493D-B5D9-1021897F248E}" type="slidenum">
              <a:rPr lang="ru-RU" smtClean="0"/>
              <a:t>‹#›</a:t>
            </a:fld>
            <a:endParaRPr lang="ru-RU"/>
          </a:p>
        </p:txBody>
      </p:sp>
    </p:spTree>
    <p:extLst>
      <p:ext uri="{BB962C8B-B14F-4D97-AF65-F5344CB8AC3E}">
        <p14:creationId xmlns:p14="http://schemas.microsoft.com/office/powerpoint/2010/main" val="89449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F962C67-4F95-4D35-B481-374B7D84B1BE}" type="datetimeFigureOut">
              <a:rPr lang="ru-RU" smtClean="0"/>
              <a:t>20.10.2020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C1108F-59D5-493D-B5D9-1021897F248E}" type="slidenum">
              <a:rPr lang="ru-RU" smtClean="0"/>
              <a:t>‹#›</a:t>
            </a:fld>
            <a:endParaRPr lang="ru-RU"/>
          </a:p>
        </p:txBody>
      </p:sp>
    </p:spTree>
    <p:extLst>
      <p:ext uri="{BB962C8B-B14F-4D97-AF65-F5344CB8AC3E}">
        <p14:creationId xmlns:p14="http://schemas.microsoft.com/office/powerpoint/2010/main" val="204968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F962C67-4F95-4D35-B481-374B7D84B1BE}" type="datetimeFigureOut">
              <a:rPr lang="ru-RU" smtClean="0"/>
              <a:t>20.10.2020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2C1108F-59D5-493D-B5D9-1021897F248E}" type="slidenum">
              <a:rPr lang="ru-RU" smtClean="0"/>
              <a:t>‹#›</a:t>
            </a:fld>
            <a:endParaRPr lang="ru-RU"/>
          </a:p>
        </p:txBody>
      </p:sp>
    </p:spTree>
    <p:extLst>
      <p:ext uri="{BB962C8B-B14F-4D97-AF65-F5344CB8AC3E}">
        <p14:creationId xmlns:p14="http://schemas.microsoft.com/office/powerpoint/2010/main" val="1534609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24084" y="1136175"/>
            <a:ext cx="10317708" cy="2262781"/>
          </a:xfrm>
        </p:spPr>
        <p:txBody>
          <a:bodyPr>
            <a:noAutofit/>
          </a:bodyPr>
          <a:lstStyle/>
          <a:p>
            <a:pPr algn="ctr"/>
            <a:r>
              <a:rPr lang="ru-RU" b="1" i="1" dirty="0">
                <a:solidFill>
                  <a:schemeClr val="accent6">
                    <a:lumMod val="75000"/>
                  </a:schemeClr>
                </a:solidFill>
                <a:latin typeface="Times New Roman" pitchFamily="18" charset="0"/>
                <a:cs typeface="Times New Roman" pitchFamily="18" charset="0"/>
              </a:rPr>
              <a:t>Развитие мелкой моторики</a:t>
            </a:r>
            <a:br>
              <a:rPr lang="ru-RU" b="1" i="1" dirty="0">
                <a:solidFill>
                  <a:schemeClr val="accent6">
                    <a:lumMod val="75000"/>
                  </a:schemeClr>
                </a:solidFill>
                <a:latin typeface="Times New Roman" pitchFamily="18" charset="0"/>
                <a:cs typeface="Times New Roman" pitchFamily="18" charset="0"/>
              </a:rPr>
            </a:br>
            <a:r>
              <a:rPr lang="ru-RU" b="1" i="1" dirty="0">
                <a:solidFill>
                  <a:schemeClr val="accent6">
                    <a:lumMod val="75000"/>
                  </a:schemeClr>
                </a:solidFill>
                <a:latin typeface="Times New Roman" pitchFamily="18" charset="0"/>
                <a:cs typeface="Times New Roman" pitchFamily="18" charset="0"/>
              </a:rPr>
              <a:t> у </a:t>
            </a:r>
            <a:r>
              <a:rPr lang="ru-RU" b="1" i="1" dirty="0" smtClean="0">
                <a:solidFill>
                  <a:schemeClr val="accent6">
                    <a:lumMod val="75000"/>
                  </a:schemeClr>
                </a:solidFill>
                <a:latin typeface="Times New Roman" pitchFamily="18" charset="0"/>
                <a:cs typeface="Times New Roman" pitchFamily="18" charset="0"/>
              </a:rPr>
              <a:t>детей </a:t>
            </a:r>
            <a:r>
              <a:rPr lang="ru-RU" b="1" i="1" dirty="0">
                <a:solidFill>
                  <a:schemeClr val="accent6">
                    <a:lumMod val="75000"/>
                  </a:schemeClr>
                </a:solidFill>
                <a:latin typeface="Times New Roman" pitchFamily="18" charset="0"/>
                <a:cs typeface="Times New Roman" pitchFamily="18" charset="0"/>
              </a:rPr>
              <a:t>дошкольного </a:t>
            </a:r>
            <a:r>
              <a:rPr lang="ru-RU" b="1" i="1" dirty="0" smtClean="0">
                <a:solidFill>
                  <a:schemeClr val="accent6">
                    <a:lumMod val="75000"/>
                  </a:schemeClr>
                </a:solidFill>
                <a:latin typeface="Times New Roman" pitchFamily="18" charset="0"/>
                <a:cs typeface="Times New Roman" pitchFamily="18" charset="0"/>
              </a:rPr>
              <a:t>возраста</a:t>
            </a:r>
            <a:r>
              <a:rPr lang="en-US" b="1" i="1" dirty="0" smtClean="0">
                <a:solidFill>
                  <a:schemeClr val="accent6">
                    <a:lumMod val="75000"/>
                  </a:schemeClr>
                </a:solidFill>
                <a:latin typeface="Times New Roman" pitchFamily="18" charset="0"/>
                <a:cs typeface="Times New Roman" pitchFamily="18" charset="0"/>
              </a:rPr>
              <a:t/>
            </a:r>
            <a:br>
              <a:rPr lang="en-US" b="1" i="1" dirty="0" smtClean="0">
                <a:solidFill>
                  <a:schemeClr val="accent6">
                    <a:lumMod val="75000"/>
                  </a:schemeClr>
                </a:solidFill>
                <a:latin typeface="Times New Roman" pitchFamily="18" charset="0"/>
                <a:cs typeface="Times New Roman" pitchFamily="18" charset="0"/>
              </a:rPr>
            </a:br>
            <a:r>
              <a:rPr lang="en-US" b="1" i="1" dirty="0" smtClean="0">
                <a:solidFill>
                  <a:schemeClr val="accent6">
                    <a:lumMod val="75000"/>
                  </a:schemeClr>
                </a:solidFill>
                <a:latin typeface="Times New Roman" pitchFamily="18" charset="0"/>
                <a:cs typeface="Times New Roman" pitchFamily="18" charset="0"/>
              </a:rPr>
              <a:t>(</a:t>
            </a:r>
            <a:r>
              <a:rPr lang="ru-RU" b="1" i="1" dirty="0" smtClean="0">
                <a:solidFill>
                  <a:schemeClr val="accent6">
                    <a:lumMod val="75000"/>
                  </a:schemeClr>
                </a:solidFill>
                <a:latin typeface="Times New Roman" pitchFamily="18" charset="0"/>
                <a:cs typeface="Times New Roman" pitchFamily="18" charset="0"/>
              </a:rPr>
              <a:t>консультация для родителей)</a:t>
            </a:r>
            <a:r>
              <a:rPr lang="en-US" b="1" i="1" dirty="0" smtClean="0">
                <a:solidFill>
                  <a:schemeClr val="accent6">
                    <a:lumMod val="75000"/>
                  </a:schemeClr>
                </a:solidFill>
                <a:latin typeface="Times New Roman" pitchFamily="18" charset="0"/>
                <a:cs typeface="Times New Roman" pitchFamily="18" charset="0"/>
              </a:rPr>
              <a:t> </a:t>
            </a:r>
            <a:endParaRPr lang="ru-RU" b="1" i="1" dirty="0">
              <a:solidFill>
                <a:schemeClr val="accent6">
                  <a:lumMod val="75000"/>
                </a:schemeClr>
              </a:solidFill>
            </a:endParaRPr>
          </a:p>
        </p:txBody>
      </p:sp>
      <p:sp>
        <p:nvSpPr>
          <p:cNvPr id="3" name="Подзаголовок 2"/>
          <p:cNvSpPr>
            <a:spLocks noGrp="1"/>
          </p:cNvSpPr>
          <p:nvPr>
            <p:ph type="subTitle" idx="1"/>
          </p:nvPr>
        </p:nvSpPr>
        <p:spPr>
          <a:xfrm>
            <a:off x="6141493" y="3675529"/>
            <a:ext cx="4394579" cy="2885967"/>
          </a:xfrm>
        </p:spPr>
        <p:txBody>
          <a:bodyPr>
            <a:normAutofit/>
          </a:bodyPr>
          <a:lstStyle/>
          <a:p>
            <a:pPr algn="r">
              <a:lnSpc>
                <a:spcPct val="100000"/>
              </a:lnSpc>
            </a:pPr>
            <a:r>
              <a:rPr lang="ru-RU" sz="3200" b="1" i="1" dirty="0" smtClean="0">
                <a:solidFill>
                  <a:schemeClr val="tx1"/>
                </a:solidFill>
                <a:latin typeface="Times New Roman" panose="02020603050405020304" pitchFamily="18" charset="0"/>
                <a:cs typeface="Times New Roman" panose="02020603050405020304" pitchFamily="18" charset="0"/>
              </a:rPr>
              <a:t> учитель-логопед </a:t>
            </a:r>
            <a:endParaRPr lang="ru-RU" sz="3200" b="1" i="1" dirty="0">
              <a:solidFill>
                <a:schemeClr val="tx1"/>
              </a:solidFill>
              <a:latin typeface="Times New Roman" panose="02020603050405020304" pitchFamily="18" charset="0"/>
              <a:cs typeface="Times New Roman" panose="02020603050405020304" pitchFamily="18" charset="0"/>
            </a:endParaRPr>
          </a:p>
          <a:p>
            <a:pPr algn="r">
              <a:lnSpc>
                <a:spcPct val="100000"/>
              </a:lnSpc>
            </a:pPr>
            <a:r>
              <a:rPr lang="ru-RU" sz="3200" b="1" i="1" dirty="0">
                <a:solidFill>
                  <a:schemeClr val="tx1"/>
                </a:solidFill>
                <a:latin typeface="Times New Roman" panose="02020603050405020304" pitchFamily="18" charset="0"/>
                <a:cs typeface="Times New Roman" panose="02020603050405020304" pitchFamily="18" charset="0"/>
              </a:rPr>
              <a:t>Черняк О. </a:t>
            </a:r>
            <a:r>
              <a:rPr lang="ru-RU" sz="3200" b="1" i="1" dirty="0" smtClean="0">
                <a:solidFill>
                  <a:schemeClr val="tx1"/>
                </a:solidFill>
                <a:latin typeface="Times New Roman" panose="02020603050405020304" pitchFamily="18" charset="0"/>
                <a:cs typeface="Times New Roman" panose="02020603050405020304" pitchFamily="18" charset="0"/>
              </a:rPr>
              <a:t>В.</a:t>
            </a:r>
            <a:endParaRPr lang="ru-RU" sz="3200" b="1" i="1" dirty="0">
              <a:solidFill>
                <a:schemeClr val="tx1"/>
              </a:solidFill>
              <a:latin typeface="Times New Roman" panose="02020603050405020304" pitchFamily="18" charset="0"/>
              <a:cs typeface="Times New Roman" panose="02020603050405020304" pitchFamily="18" charset="0"/>
            </a:endParaRPr>
          </a:p>
          <a:p>
            <a:pPr algn="r">
              <a:lnSpc>
                <a:spcPct val="100000"/>
              </a:lnSpc>
            </a:pPr>
            <a:r>
              <a:rPr lang="ru-RU" sz="3200" b="1" i="1" dirty="0">
                <a:solidFill>
                  <a:schemeClr val="tx1"/>
                </a:solidFill>
                <a:latin typeface="Times New Roman" panose="02020603050405020304" pitchFamily="18" charset="0"/>
                <a:cs typeface="Times New Roman" panose="02020603050405020304" pitchFamily="18" charset="0"/>
              </a:rPr>
              <a:t>МКДОУ д/с </a:t>
            </a:r>
            <a:r>
              <a:rPr lang="ru-RU" sz="3200" b="1" i="1" dirty="0" smtClean="0">
                <a:solidFill>
                  <a:schemeClr val="tx1"/>
                </a:solidFill>
                <a:latin typeface="Times New Roman" panose="02020603050405020304" pitchFamily="18" charset="0"/>
                <a:cs typeface="Times New Roman" panose="02020603050405020304" pitchFamily="18" charset="0"/>
              </a:rPr>
              <a:t>№</a:t>
            </a:r>
            <a:r>
              <a:rPr lang="ru-RU" sz="3200" b="1" i="1" dirty="0" smtClean="0">
                <a:solidFill>
                  <a:schemeClr val="tx1"/>
                </a:solidFill>
                <a:latin typeface="Times New Roman" panose="02020603050405020304" pitchFamily="18" charset="0"/>
                <a:cs typeface="Times New Roman" panose="02020603050405020304" pitchFamily="18" charset="0"/>
              </a:rPr>
              <a:t>117 </a:t>
            </a:r>
            <a:endParaRPr lang="ru-RU" sz="3200" b="1" i="1" dirty="0">
              <a:solidFill>
                <a:schemeClr val="tx1"/>
              </a:solidFill>
              <a:latin typeface="Times New Roman" panose="02020603050405020304" pitchFamily="18" charset="0"/>
              <a:cs typeface="Times New Roman" panose="02020603050405020304" pitchFamily="18" charset="0"/>
            </a:endParaRPr>
          </a:p>
          <a:p>
            <a:endParaRPr lang="ru-RU" dirty="0">
              <a:solidFill>
                <a:srgbClr val="FF0000"/>
              </a:solidFill>
            </a:endParaRPr>
          </a:p>
          <a:p>
            <a:endParaRPr lang="ru-RU" dirty="0"/>
          </a:p>
        </p:txBody>
      </p:sp>
    </p:spTree>
    <p:extLst>
      <p:ext uri="{BB962C8B-B14F-4D97-AF65-F5344CB8AC3E}">
        <p14:creationId xmlns:p14="http://schemas.microsoft.com/office/powerpoint/2010/main" val="352135682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1731" y="214677"/>
            <a:ext cx="8911687" cy="1280890"/>
          </a:xfrm>
        </p:spPr>
        <p:txBody>
          <a:bodyPr>
            <a:normAutofit/>
          </a:bodyPr>
          <a:lstStyle/>
          <a:p>
            <a:pPr algn="ctr"/>
            <a:r>
              <a:rPr lang="ru-RU" sz="4000" b="1" dirty="0">
                <a:solidFill>
                  <a:schemeClr val="accent6">
                    <a:lumMod val="75000"/>
                  </a:schemeClr>
                </a:solidFill>
                <a:latin typeface="Times New Roman" panose="02020603050405020304" pitchFamily="18" charset="0"/>
                <a:cs typeface="Times New Roman" panose="02020603050405020304" pitchFamily="18" charset="0"/>
              </a:rPr>
              <a:t> Игры с песком, крупами, бусинками </a:t>
            </a:r>
          </a:p>
        </p:txBody>
      </p:sp>
      <p:sp>
        <p:nvSpPr>
          <p:cNvPr id="3" name="Объект 2"/>
          <p:cNvSpPr>
            <a:spLocks noGrp="1"/>
          </p:cNvSpPr>
          <p:nvPr>
            <p:ph idx="1"/>
          </p:nvPr>
        </p:nvSpPr>
        <p:spPr>
          <a:xfrm>
            <a:off x="2125188" y="1495567"/>
            <a:ext cx="8915400" cy="3777622"/>
          </a:xfrm>
        </p:spPr>
        <p:txBody>
          <a:bodyPr>
            <a:normAutofit/>
          </a:bodyPr>
          <a:lstStyle/>
          <a:p>
            <a:r>
              <a:rPr lang="ru-RU" sz="2800" dirty="0">
                <a:solidFill>
                  <a:schemeClr val="tx1"/>
                </a:solidFill>
                <a:latin typeface="Times New Roman" panose="02020603050405020304" pitchFamily="18" charset="0"/>
                <a:cs typeface="Times New Roman" panose="02020603050405020304" pitchFamily="18" charset="0"/>
              </a:rPr>
              <a:t>их можно нанизывать на тонкий шнурок или леску (макароны, бусины), пересыпать ладошками или перекладывать пальчиками из одной емкости в другую, насыпать в пластиковую бутылку с узким горлышком и т.д.</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2655" y="3408270"/>
            <a:ext cx="4934033" cy="3145809"/>
          </a:xfrm>
          <a:prstGeom prst="rect">
            <a:avLst/>
          </a:prstGeom>
          <a:ln>
            <a:noFill/>
          </a:ln>
          <a:effectLst>
            <a:softEdge rad="112500"/>
          </a:effectLst>
        </p:spPr>
      </p:pic>
    </p:spTree>
    <p:extLst>
      <p:ext uri="{BB962C8B-B14F-4D97-AF65-F5344CB8AC3E}">
        <p14:creationId xmlns:p14="http://schemas.microsoft.com/office/powerpoint/2010/main" val="215086439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4877" y="282916"/>
            <a:ext cx="8911687" cy="1280890"/>
          </a:xfrm>
        </p:spPr>
        <p:txBody>
          <a:bodyPr>
            <a:normAutofit fontScale="90000"/>
          </a:bodyPr>
          <a:lstStyle/>
          <a:p>
            <a:pPr algn="ctr"/>
            <a:r>
              <a:rPr lang="ru-RU" sz="4400" b="1" dirty="0">
                <a:solidFill>
                  <a:schemeClr val="accent6">
                    <a:lumMod val="75000"/>
                  </a:schemeClr>
                </a:solidFill>
                <a:latin typeface="Times New Roman" panose="02020603050405020304" pitchFamily="18" charset="0"/>
                <a:cs typeface="Times New Roman" panose="02020603050405020304" pitchFamily="18" charset="0"/>
              </a:rPr>
              <a:t>Игры с прищепками.</a:t>
            </a:r>
            <a:r>
              <a:rPr lang="ru-RU" dirty="0"/>
              <a:t/>
            </a:r>
            <a:br>
              <a:rPr lang="ru-RU" dirty="0"/>
            </a:br>
            <a:endParaRPr lang="ru-RU" dirty="0"/>
          </a:p>
        </p:txBody>
      </p:sp>
      <p:sp>
        <p:nvSpPr>
          <p:cNvPr id="3" name="Объект 2"/>
          <p:cNvSpPr>
            <a:spLocks noGrp="1"/>
          </p:cNvSpPr>
          <p:nvPr>
            <p:ph idx="1"/>
          </p:nvPr>
        </p:nvSpPr>
        <p:spPr>
          <a:xfrm>
            <a:off x="5909478" y="1078173"/>
            <a:ext cx="5813947" cy="5636525"/>
          </a:xfrm>
        </p:spPr>
        <p:txBody>
          <a:bodyPr>
            <a:normAutofit fontScale="92500" lnSpcReduction="20000"/>
          </a:bodyPr>
          <a:lstStyle/>
          <a:p>
            <a:pPr marL="0" indent="0">
              <a:buNone/>
            </a:pPr>
            <a:r>
              <a:rPr lang="ru-RU" dirty="0"/>
              <a:t>1</a:t>
            </a:r>
            <a:r>
              <a:rPr lang="ru-RU" sz="2400" dirty="0">
                <a:solidFill>
                  <a:schemeClr val="tx1"/>
                </a:solidFill>
                <a:latin typeface="Times New Roman" panose="02020603050405020304" pitchFamily="18" charset="0"/>
                <a:cs typeface="Times New Roman" panose="02020603050405020304" pitchFamily="18" charset="0"/>
              </a:rPr>
              <a:t>. Бельевой прищепкой поочередно «кусаем» ногтевые фаланги (от указательного к мизинцу и обратно) на ударные слоги стиха:</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«Сильно кусает котенок-глупыш,</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Он думает, это не палец, а мышь. (Смена рук.)</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Но я же играю с тобою, малыш,</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А будешь кусаться, скажу тебе: «Кыш!».</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2. Предложите ребёнку прикрепить прищепки по периметру вырезанной из картона фигуры. Можно «приделать» иголки ежу, лучи солнышку и т.д.</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3. </a:t>
            </a:r>
            <a:r>
              <a:rPr lang="ru-RU" sz="2400" dirty="0" smtClean="0">
                <a:solidFill>
                  <a:schemeClr val="tx1"/>
                </a:solidFill>
                <a:latin typeface="Times New Roman" panose="02020603050405020304" pitchFamily="18" charset="0"/>
                <a:cs typeface="Times New Roman" panose="02020603050405020304" pitchFamily="18" charset="0"/>
              </a:rPr>
              <a:t>Развешивание</a:t>
            </a:r>
            <a:r>
              <a:rPr lang="ru-RU" sz="2400" dirty="0">
                <a:solidFill>
                  <a:schemeClr val="tx1"/>
                </a:solidFill>
                <a:latin typeface="Times New Roman" panose="02020603050405020304" pitchFamily="18" charset="0"/>
                <a:cs typeface="Times New Roman" panose="02020603050405020304" pitchFamily="18" charset="0"/>
              </a:rPr>
              <a:t>  носовых платочков после стирки и закрепление  их прищепками. Это несложное задание даже для ребенка, который не раз играл с прищепками, возможно, окажется не таким уж простым.</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490" y="960460"/>
            <a:ext cx="4241701" cy="3178792"/>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828" y="4023745"/>
            <a:ext cx="3650761" cy="2736718"/>
          </a:xfrm>
          <a:prstGeom prst="rect">
            <a:avLst/>
          </a:prstGeom>
          <a:ln>
            <a:noFill/>
          </a:ln>
          <a:effectLst>
            <a:softEdge rad="112500"/>
          </a:effectLst>
        </p:spPr>
      </p:pic>
    </p:spTree>
    <p:extLst>
      <p:ext uri="{BB962C8B-B14F-4D97-AF65-F5344CB8AC3E}">
        <p14:creationId xmlns:p14="http://schemas.microsoft.com/office/powerpoint/2010/main" val="283707935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3493" y="201029"/>
            <a:ext cx="8911687" cy="1280890"/>
          </a:xfrm>
        </p:spPr>
        <p:txBody>
          <a:bodyPr>
            <a:normAutofit fontScale="90000"/>
          </a:bodyPr>
          <a:lstStyle/>
          <a:p>
            <a:pPr algn="ctr"/>
            <a:r>
              <a:rPr lang="ru-RU" sz="4400" b="1" dirty="0" smtClean="0">
                <a:solidFill>
                  <a:schemeClr val="accent6">
                    <a:lumMod val="75000"/>
                  </a:schemeClr>
                </a:solidFill>
                <a:latin typeface="Times New Roman" panose="02020603050405020304" pitchFamily="18" charset="0"/>
                <a:cs typeface="Times New Roman" panose="02020603050405020304" pitchFamily="18" charset="0"/>
              </a:rPr>
              <a:t>Игры - Шнуровки</a:t>
            </a:r>
            <a:r>
              <a:rPr lang="ru-RU" b="1" dirty="0"/>
              <a:t/>
            </a:r>
            <a:br>
              <a:rPr lang="ru-RU" b="1" dirty="0"/>
            </a:br>
            <a:endParaRPr lang="ru-RU" dirty="0"/>
          </a:p>
        </p:txBody>
      </p:sp>
      <p:sp>
        <p:nvSpPr>
          <p:cNvPr id="3" name="Объект 2"/>
          <p:cNvSpPr>
            <a:spLocks noGrp="1"/>
          </p:cNvSpPr>
          <p:nvPr>
            <p:ph idx="1"/>
          </p:nvPr>
        </p:nvSpPr>
        <p:spPr>
          <a:xfrm>
            <a:off x="2002358" y="1137313"/>
            <a:ext cx="8915400" cy="3777622"/>
          </a:xfrm>
        </p:spPr>
        <p:txBody>
          <a:bodyPr>
            <a:normAutofit/>
          </a:bodyPr>
          <a:lstStyle/>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Такие </a:t>
            </a:r>
            <a:r>
              <a:rPr lang="ru-RU" sz="2800" dirty="0">
                <a:solidFill>
                  <a:schemeClr val="tx1"/>
                </a:solidFill>
                <a:latin typeface="Times New Roman" panose="02020603050405020304" pitchFamily="18" charset="0"/>
                <a:cs typeface="Times New Roman" panose="02020603050405020304" pitchFamily="18" charset="0"/>
              </a:rPr>
              <a:t>игры развивают пространственную ориентировку, внимание, формируют  навыки шнуровки, развивают творческие способности, способствуют развитию точности глазомера, последовательности действий. Вышивание шнурком является первой ступенькой к вышиванию иглой.</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761" y="3798122"/>
            <a:ext cx="4127997" cy="3059878"/>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7943" y="3798122"/>
            <a:ext cx="3013248" cy="3013248"/>
          </a:xfrm>
          <a:prstGeom prst="rect">
            <a:avLst/>
          </a:prstGeom>
          <a:ln>
            <a:noFill/>
          </a:ln>
          <a:effectLst>
            <a:softEdge rad="112500"/>
          </a:effectLst>
        </p:spPr>
      </p:pic>
    </p:spTree>
    <p:extLst>
      <p:ext uri="{BB962C8B-B14F-4D97-AF65-F5344CB8AC3E}">
        <p14:creationId xmlns:p14="http://schemas.microsoft.com/office/powerpoint/2010/main" val="1874902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5128" y="282916"/>
            <a:ext cx="9676412" cy="1280890"/>
          </a:xfrm>
        </p:spPr>
        <p:txBody>
          <a:bodyPr>
            <a:noAutofit/>
          </a:bodyPr>
          <a:lstStyle/>
          <a:p>
            <a:pPr algn="ctr"/>
            <a:r>
              <a:rPr lang="ru-RU" sz="4000" b="1" dirty="0">
                <a:solidFill>
                  <a:schemeClr val="accent6">
                    <a:lumMod val="75000"/>
                  </a:schemeClr>
                </a:solidFill>
                <a:latin typeface="Times New Roman" panose="02020603050405020304" pitchFamily="18" charset="0"/>
                <a:cs typeface="Times New Roman" panose="02020603050405020304" pitchFamily="18" charset="0"/>
              </a:rPr>
              <a:t>И</a:t>
            </a:r>
            <a:r>
              <a:rPr lang="ru-RU" sz="4000" b="1" dirty="0" smtClean="0">
                <a:solidFill>
                  <a:schemeClr val="accent6">
                    <a:lumMod val="75000"/>
                  </a:schemeClr>
                </a:solidFill>
                <a:latin typeface="Times New Roman" panose="02020603050405020304" pitchFamily="18" charset="0"/>
                <a:cs typeface="Times New Roman" panose="02020603050405020304" pitchFamily="18" charset="0"/>
              </a:rPr>
              <a:t>гры </a:t>
            </a:r>
            <a:r>
              <a:rPr lang="ru-RU" sz="4000" b="1" dirty="0">
                <a:solidFill>
                  <a:schemeClr val="accent6">
                    <a:lumMod val="75000"/>
                  </a:schemeClr>
                </a:solidFill>
                <a:latin typeface="Times New Roman" panose="02020603050405020304" pitchFamily="18" charset="0"/>
                <a:cs typeface="Times New Roman" panose="02020603050405020304" pitchFamily="18" charset="0"/>
              </a:rPr>
              <a:t>с глиной, пластилином или </a:t>
            </a:r>
            <a:r>
              <a:rPr lang="ru-RU" sz="4000" b="1" dirty="0" smtClean="0">
                <a:solidFill>
                  <a:schemeClr val="accent6">
                    <a:lumMod val="75000"/>
                  </a:schemeClr>
                </a:solidFill>
                <a:latin typeface="Times New Roman" panose="02020603050405020304" pitchFamily="18" charset="0"/>
                <a:cs typeface="Times New Roman" panose="02020603050405020304" pitchFamily="18" charset="0"/>
              </a:rPr>
              <a:t>тестом</a:t>
            </a:r>
            <a:r>
              <a:rPr lang="ru-RU" sz="4000" b="1" dirty="0">
                <a:solidFill>
                  <a:schemeClr val="accent6">
                    <a:lumMod val="75000"/>
                  </a:schemeClr>
                </a:solidFill>
                <a:latin typeface="Times New Roman" panose="02020603050405020304" pitchFamily="18" charset="0"/>
                <a:cs typeface="Times New Roman" panose="02020603050405020304" pitchFamily="18" charset="0"/>
              </a:rPr>
              <a:t/>
            </a:r>
            <a:br>
              <a:rPr lang="ru-RU" sz="4000" b="1" dirty="0">
                <a:solidFill>
                  <a:schemeClr val="accent6">
                    <a:lumMod val="75000"/>
                  </a:schemeClr>
                </a:solidFill>
                <a:latin typeface="Times New Roman" panose="02020603050405020304" pitchFamily="18" charset="0"/>
                <a:cs typeface="Times New Roman" panose="02020603050405020304" pitchFamily="18" charset="0"/>
              </a:rPr>
            </a:br>
            <a:endParaRPr lang="ru-RU" sz="4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65128" y="923361"/>
            <a:ext cx="10062263" cy="3777622"/>
          </a:xfrm>
        </p:spPr>
        <p:txBody>
          <a:bodyPr>
            <a:normAutofit/>
          </a:bodyPr>
          <a:lstStyle/>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В </a:t>
            </a:r>
            <a:r>
              <a:rPr lang="ru-RU" sz="2800" dirty="0">
                <a:solidFill>
                  <a:schemeClr val="tx1"/>
                </a:solidFill>
                <a:latin typeface="Times New Roman" panose="02020603050405020304" pitchFamily="18" charset="0"/>
                <a:cs typeface="Times New Roman" panose="02020603050405020304" pitchFamily="18" charset="0"/>
              </a:rPr>
              <a:t>процессе лепки развиваются тактильные ощущения, координация движений пальцев, мышцы пальцев. Наряду с традиционными приёмами лепки, можно использовать </a:t>
            </a:r>
            <a:r>
              <a:rPr lang="ru-RU" sz="2800" dirty="0" err="1">
                <a:solidFill>
                  <a:schemeClr val="tx1"/>
                </a:solidFill>
                <a:latin typeface="Times New Roman" panose="02020603050405020304" pitchFamily="18" charset="0"/>
                <a:cs typeface="Times New Roman" panose="02020603050405020304" pitchFamily="18" charset="0"/>
              </a:rPr>
              <a:t>пластилинографию</a:t>
            </a:r>
            <a:r>
              <a:rPr lang="ru-RU" sz="2800" dirty="0">
                <a:solidFill>
                  <a:schemeClr val="tx1"/>
                </a:solidFill>
                <a:latin typeface="Times New Roman" panose="02020603050405020304" pitchFamily="18" charset="0"/>
                <a:cs typeface="Times New Roman" panose="02020603050405020304" pitchFamily="18" charset="0"/>
              </a:rPr>
              <a:t>, то есть «рисование пластилином», в процессе которого детали рисунка покрываются тонким слоем пластилина. Размазывание пластилина требует определённых усилий и ручной умелости.</a:t>
            </a:r>
          </a:p>
          <a:p>
            <a:pPr marL="0" indent="0">
              <a:buNone/>
            </a:pPr>
            <a:endParaRPr lang="ru-RU" sz="2800" dirty="0">
              <a:solidFill>
                <a:schemeClr val="tx1"/>
              </a:solidFill>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627" y="4032917"/>
            <a:ext cx="3998946" cy="265904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318" y="3704346"/>
            <a:ext cx="3985449" cy="2987611"/>
          </a:xfrm>
          <a:prstGeom prst="rect">
            <a:avLst/>
          </a:prstGeom>
          <a:ln>
            <a:noFill/>
          </a:ln>
          <a:effectLst>
            <a:softEdge rad="112500"/>
          </a:effectLst>
        </p:spPr>
      </p:pic>
    </p:spTree>
    <p:extLst>
      <p:ext uri="{BB962C8B-B14F-4D97-AF65-F5344CB8AC3E}">
        <p14:creationId xmlns:p14="http://schemas.microsoft.com/office/powerpoint/2010/main" val="192892670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8209" y="105495"/>
            <a:ext cx="8911687" cy="1280890"/>
          </a:xfrm>
        </p:spPr>
        <p:txBody>
          <a:bodyPr>
            <a:normAutofit/>
          </a:bodyPr>
          <a:lstStyle/>
          <a:p>
            <a:r>
              <a:rPr lang="ru-RU" sz="4400" b="1" dirty="0">
                <a:solidFill>
                  <a:schemeClr val="accent6">
                    <a:lumMod val="75000"/>
                  </a:schemeClr>
                </a:solidFill>
                <a:latin typeface="Times New Roman" panose="02020603050405020304" pitchFamily="18" charset="0"/>
                <a:cs typeface="Times New Roman" panose="02020603050405020304" pitchFamily="18" charset="0"/>
              </a:rPr>
              <a:t>Р</a:t>
            </a:r>
            <a:r>
              <a:rPr lang="ru-RU" sz="4400" b="1" dirty="0" smtClean="0">
                <a:solidFill>
                  <a:schemeClr val="accent6">
                    <a:lumMod val="75000"/>
                  </a:schemeClr>
                </a:solidFill>
                <a:latin typeface="Times New Roman" panose="02020603050405020304" pitchFamily="18" charset="0"/>
                <a:cs typeface="Times New Roman" panose="02020603050405020304" pitchFamily="18" charset="0"/>
              </a:rPr>
              <a:t>исование</a:t>
            </a:r>
            <a:r>
              <a:rPr lang="ru-RU" sz="4400" b="1" dirty="0">
                <a:solidFill>
                  <a:schemeClr val="accent6">
                    <a:lumMod val="75000"/>
                  </a:schemeClr>
                </a:solidFill>
                <a:latin typeface="Times New Roman" panose="02020603050405020304" pitchFamily="18" charset="0"/>
                <a:cs typeface="Times New Roman" panose="02020603050405020304" pitchFamily="18" charset="0"/>
              </a:rPr>
              <a:t>  </a:t>
            </a:r>
            <a:r>
              <a:rPr lang="ru-RU" sz="4400" b="1" dirty="0" smtClean="0">
                <a:solidFill>
                  <a:schemeClr val="accent6">
                    <a:lumMod val="75000"/>
                  </a:schemeClr>
                </a:solidFill>
                <a:latin typeface="Times New Roman" panose="02020603050405020304" pitchFamily="18" charset="0"/>
                <a:cs typeface="Times New Roman" panose="02020603050405020304" pitchFamily="18" charset="0"/>
              </a:rPr>
              <a:t>карандашами </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111541" y="959893"/>
            <a:ext cx="8915400" cy="3777622"/>
          </a:xfrm>
        </p:spPr>
        <p:txBody>
          <a:bodyPr>
            <a:normAutofit/>
          </a:bodyPr>
          <a:lstStyle/>
          <a:p>
            <a:pPr marL="0" indent="0">
              <a:buNone/>
            </a:pPr>
            <a:r>
              <a:rPr lang="ru-RU" sz="2800" u="sng" dirty="0">
                <a:solidFill>
                  <a:schemeClr val="tx1"/>
                </a:solidFill>
                <a:latin typeface="Times New Roman" panose="02020603050405020304" pitchFamily="18" charset="0"/>
                <a:cs typeface="Times New Roman" panose="02020603050405020304" pitchFamily="18" charset="0"/>
              </a:rPr>
              <a:t>Именно карандаши</a:t>
            </a:r>
            <a:r>
              <a:rPr lang="ru-RU" sz="2800" dirty="0">
                <a:solidFill>
                  <a:schemeClr val="tx1"/>
                </a:solidFill>
                <a:latin typeface="Times New Roman" panose="02020603050405020304" pitchFamily="18" charset="0"/>
                <a:cs typeface="Times New Roman" panose="02020603050405020304" pitchFamily="18" charset="0"/>
              </a:rPr>
              <a:t>, а не краски или фломастеры, «заставляют» мышцы руки напрягаться, прикладывать усилия для того, чтобы оставить на бумаге след – ребенок учиться регулировать силу нажима, для того, чтобы провести линию, той или иной толщины</a:t>
            </a:r>
            <a:r>
              <a:rPr lang="ru-RU" sz="2800" dirty="0" smtClean="0">
                <a:solidFill>
                  <a:schemeClr val="tx1"/>
                </a:solidFill>
                <a:latin typeface="Times New Roman" panose="02020603050405020304" pitchFamily="18" charset="0"/>
                <a:cs typeface="Times New Roman" panose="02020603050405020304" pitchFamily="18" charset="0"/>
              </a:rPr>
              <a:t>. Тем самым, мышцы руки подготавливаются  к овладению письмом.</a:t>
            </a:r>
            <a:r>
              <a:rPr lang="ru-RU" sz="2800" dirty="0">
                <a:solidFill>
                  <a:schemeClr val="tx1"/>
                </a:solidFill>
                <a:latin typeface="Times New Roman" panose="02020603050405020304" pitchFamily="18" charset="0"/>
                <a:cs typeface="Times New Roman" panose="02020603050405020304" pitchFamily="18" charset="0"/>
              </a:rPr>
              <a:t/>
            </a:r>
            <a:br>
              <a:rPr lang="ru-RU" sz="2800" dirty="0">
                <a:solidFill>
                  <a:schemeClr val="tx1"/>
                </a:solidFill>
                <a:latin typeface="Times New Roman" panose="02020603050405020304" pitchFamily="18" charset="0"/>
                <a:cs typeface="Times New Roman" panose="02020603050405020304" pitchFamily="18" charset="0"/>
              </a:rPr>
            </a:b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6591" y="3780429"/>
            <a:ext cx="5228610" cy="2941093"/>
          </a:xfrm>
          <a:prstGeom prst="rect">
            <a:avLst/>
          </a:prstGeom>
          <a:ln>
            <a:noFill/>
          </a:ln>
          <a:effectLst>
            <a:softEdge rad="112500"/>
          </a:effectLst>
        </p:spPr>
      </p:pic>
    </p:spTree>
    <p:extLst>
      <p:ext uri="{BB962C8B-B14F-4D97-AF65-F5344CB8AC3E}">
        <p14:creationId xmlns:p14="http://schemas.microsoft.com/office/powerpoint/2010/main" val="816116499"/>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1086" y="164305"/>
            <a:ext cx="8229600" cy="1143000"/>
          </a:xfrm>
        </p:spPr>
        <p:txBody>
          <a:bodyPr>
            <a:noAutofit/>
          </a:bodyPr>
          <a:lstStyle/>
          <a:p>
            <a:pPr algn="ctr"/>
            <a:r>
              <a:rPr lang="ru-RU" sz="4400" b="1" dirty="0" smtClean="0">
                <a:solidFill>
                  <a:schemeClr val="accent6">
                    <a:lumMod val="75000"/>
                  </a:schemeClr>
                </a:solidFill>
                <a:latin typeface="Times New Roman" panose="02020603050405020304" pitchFamily="18" charset="0"/>
                <a:cs typeface="Times New Roman" panose="02020603050405020304" pitchFamily="18" charset="0"/>
              </a:rPr>
              <a:t>Игры со счётными палочками.</a:t>
            </a:r>
            <a:endParaRPr lang="ru-RU" sz="4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658471" y="959893"/>
            <a:ext cx="9235115" cy="3777622"/>
          </a:xfrm>
        </p:spPr>
        <p:txBody>
          <a:bodyPr>
            <a:normAutofit/>
          </a:bodyPr>
          <a:lstStyle/>
          <a:p>
            <a:pPr>
              <a:buNone/>
            </a:pPr>
            <a:r>
              <a:rPr lang="ru-RU" dirty="0">
                <a:latin typeface="Times New Roman" pitchFamily="18" charset="0"/>
                <a:cs typeface="Times New Roman" pitchFamily="18" charset="0"/>
              </a:rPr>
              <a:t>        </a:t>
            </a:r>
            <a:r>
              <a:rPr lang="ru-RU" sz="2800" dirty="0">
                <a:solidFill>
                  <a:schemeClr val="tx1"/>
                </a:solidFill>
                <a:latin typeface="Times New Roman" pitchFamily="18" charset="0"/>
                <a:cs typeface="Times New Roman" pitchFamily="18" charset="0"/>
              </a:rPr>
              <a:t>В этих играх хорошими помощниками станут обыкновенные счётные палочки или спички ( без серы).</a:t>
            </a:r>
          </a:p>
          <a:p>
            <a:r>
              <a:rPr lang="ru-RU" sz="2800" dirty="0" smtClean="0">
                <a:solidFill>
                  <a:schemeClr val="tx1"/>
                </a:solidFill>
                <a:latin typeface="Times New Roman" pitchFamily="18" charset="0"/>
                <a:cs typeface="Times New Roman" pitchFamily="18" charset="0"/>
              </a:rPr>
              <a:t> «</a:t>
            </a:r>
            <a:r>
              <a:rPr lang="ru-RU" sz="2800" dirty="0">
                <a:solidFill>
                  <a:schemeClr val="tx1"/>
                </a:solidFill>
                <a:latin typeface="Times New Roman" pitchFamily="18" charset="0"/>
                <a:cs typeface="Times New Roman" pitchFamily="18" charset="0"/>
              </a:rPr>
              <a:t>Выложи картинку</a:t>
            </a:r>
            <a:r>
              <a:rPr lang="ru-RU" sz="2800" dirty="0" smtClean="0">
                <a:solidFill>
                  <a:schemeClr val="tx1"/>
                </a:solidFill>
                <a:latin typeface="Times New Roman" pitchFamily="18" charset="0"/>
                <a:cs typeface="Times New Roman" pitchFamily="18" charset="0"/>
              </a:rPr>
              <a:t>» (по образцу)</a:t>
            </a:r>
            <a:endParaRPr lang="ru-RU" sz="2800" dirty="0">
              <a:solidFill>
                <a:schemeClr val="tx1"/>
              </a:solidFill>
              <a:latin typeface="Times New Roman" pitchFamily="18" charset="0"/>
              <a:cs typeface="Times New Roman" pitchFamily="18" charset="0"/>
            </a:endParaRPr>
          </a:p>
          <a:p>
            <a:r>
              <a:rPr lang="ru-RU" sz="2800" dirty="0">
                <a:solidFill>
                  <a:schemeClr val="tx1"/>
                </a:solidFill>
                <a:latin typeface="Times New Roman" pitchFamily="18" charset="0"/>
                <a:cs typeface="Times New Roman" pitchFamily="18" charset="0"/>
              </a:rPr>
              <a:t>«Выложи геометрическую фигуру»</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1614" y="3532783"/>
            <a:ext cx="4296791" cy="3217776"/>
          </a:xfrm>
          <a:prstGeom prst="rect">
            <a:avLst/>
          </a:prstGeom>
          <a:ln>
            <a:noFill/>
          </a:ln>
          <a:effectLst>
            <a:softEdge rad="112500"/>
          </a:effectLst>
        </p:spPr>
      </p:pic>
    </p:spTree>
    <p:extLst>
      <p:ext uri="{BB962C8B-B14F-4D97-AF65-F5344CB8AC3E}">
        <p14:creationId xmlns:p14="http://schemas.microsoft.com/office/powerpoint/2010/main" val="291062354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9787" y="133572"/>
            <a:ext cx="8911687" cy="1280890"/>
          </a:xfrm>
        </p:spPr>
        <p:txBody>
          <a:bodyPr>
            <a:normAutofit/>
          </a:bodyPr>
          <a:lstStyle/>
          <a:p>
            <a:pPr algn="ctr"/>
            <a:r>
              <a:rPr lang="ru-RU" sz="4000" b="1" dirty="0" smtClean="0">
                <a:solidFill>
                  <a:schemeClr val="accent6">
                    <a:lumMod val="75000"/>
                  </a:schemeClr>
                </a:solidFill>
                <a:latin typeface="Times New Roman" panose="02020603050405020304" pitchFamily="18" charset="0"/>
                <a:cs typeface="Times New Roman" panose="02020603050405020304" pitchFamily="18" charset="0"/>
              </a:rPr>
              <a:t>Пазлы и мозайка</a:t>
            </a:r>
            <a:endParaRPr lang="ru-RU" sz="4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832115" y="774017"/>
            <a:ext cx="10000494" cy="3777622"/>
          </a:xfrm>
        </p:spPr>
        <p:txBody>
          <a:bodyPr>
            <a:normAutofit/>
          </a:bodyPr>
          <a:lstStyle/>
          <a:p>
            <a:pPr algn="just"/>
            <a:r>
              <a:rPr lang="ru-RU" sz="2800" u="sng" dirty="0">
                <a:solidFill>
                  <a:schemeClr val="tx1"/>
                </a:solidFill>
                <a:latin typeface="Times New Roman" pitchFamily="18" charset="0"/>
                <a:cs typeface="Times New Roman" pitchFamily="18" charset="0"/>
              </a:rPr>
              <a:t>Пазлы</a:t>
            </a:r>
            <a:r>
              <a:rPr lang="ru-RU" sz="2800" dirty="0">
                <a:solidFill>
                  <a:schemeClr val="tx1"/>
                </a:solidFill>
                <a:latin typeface="Times New Roman" pitchFamily="18" charset="0"/>
                <a:cs typeface="Times New Roman" pitchFamily="18" charset="0"/>
              </a:rPr>
              <a:t> – в переводе с английского «головоломка», «затруднение». Кроме мелкой моторики, эта игра формирует ещё и пространственное представление, умение складывать большое из мелких деталей. </a:t>
            </a:r>
          </a:p>
          <a:p>
            <a:pPr algn="just"/>
            <a:r>
              <a:rPr lang="ru-RU" sz="2800" u="sng" dirty="0">
                <a:solidFill>
                  <a:schemeClr val="tx1"/>
                </a:solidFill>
                <a:latin typeface="Times New Roman" pitchFamily="18" charset="0"/>
                <a:cs typeface="Times New Roman" pitchFamily="18" charset="0"/>
              </a:rPr>
              <a:t>Мозайка</a:t>
            </a:r>
            <a:r>
              <a:rPr lang="ru-RU" sz="2800" dirty="0">
                <a:solidFill>
                  <a:schemeClr val="tx1"/>
                </a:solidFill>
                <a:latin typeface="Times New Roman" pitchFamily="18" charset="0"/>
                <a:cs typeface="Times New Roman" pitchFamily="18" charset="0"/>
              </a:rPr>
              <a:t> – игра, которую помнит каждый из детства. Дети уже делают композиции по образцу или ориентируясь на собственную фантазию.</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170" y="3895651"/>
            <a:ext cx="4949304" cy="2788340"/>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011" y="3947615"/>
            <a:ext cx="4146024" cy="2736376"/>
          </a:xfrm>
          <a:prstGeom prst="rect">
            <a:avLst/>
          </a:prstGeom>
          <a:ln>
            <a:noFill/>
          </a:ln>
          <a:effectLst>
            <a:softEdge rad="112500"/>
          </a:effectLst>
        </p:spPr>
      </p:pic>
    </p:spTree>
    <p:extLst>
      <p:ext uri="{BB962C8B-B14F-4D97-AF65-F5344CB8AC3E}">
        <p14:creationId xmlns:p14="http://schemas.microsoft.com/office/powerpoint/2010/main" val="166956947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5002" y="169291"/>
            <a:ext cx="8911687" cy="1280890"/>
          </a:xfrm>
        </p:spPr>
        <p:txBody>
          <a:bodyPr>
            <a:normAutofit/>
          </a:bodyPr>
          <a:lstStyle/>
          <a:p>
            <a:pPr algn="ctr"/>
            <a:r>
              <a:rPr lang="ru-RU" sz="4400" b="1" dirty="0" smtClean="0">
                <a:solidFill>
                  <a:schemeClr val="accent6">
                    <a:lumMod val="75000"/>
                  </a:schemeClr>
                </a:solidFill>
                <a:latin typeface="Times New Roman" panose="02020603050405020304" pitchFamily="18" charset="0"/>
                <a:cs typeface="Times New Roman" panose="02020603050405020304" pitchFamily="18" charset="0"/>
              </a:rPr>
              <a:t>Пальчиковые игры</a:t>
            </a:r>
            <a:endParaRPr lang="ru-RU" sz="4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532317" y="950291"/>
            <a:ext cx="10177461" cy="3777622"/>
          </a:xfrm>
        </p:spPr>
        <p:txBody>
          <a:bodyPr>
            <a:normAutofit/>
          </a:bodyPr>
          <a:lstStyle/>
          <a:p>
            <a:pPr algn="just">
              <a:buNone/>
            </a:pPr>
            <a:r>
              <a:rPr lang="ru-RU" sz="2800" dirty="0">
                <a:solidFill>
                  <a:schemeClr val="tx1"/>
                </a:solidFill>
                <a:latin typeface="Times New Roman" pitchFamily="18" charset="0"/>
                <a:cs typeface="Times New Roman" pitchFamily="18" charset="0"/>
              </a:rPr>
              <a:t>        Пальчиковые игры – наилучшее средство для развития мелкой моторики и речи в своей совокупности. Разучивание текстов пальчиковой гимнастики способствует быстрому формированию речи, пространственного мышления, внимания, памяти и воображения. Речь детей становится более выразительной.</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536" y="3354617"/>
            <a:ext cx="5718412" cy="3215654"/>
          </a:xfrm>
          <a:prstGeom prst="rect">
            <a:avLst/>
          </a:prstGeom>
          <a:ln>
            <a:noFill/>
          </a:ln>
          <a:effectLst>
            <a:softEdge rad="112500"/>
          </a:effectLst>
        </p:spPr>
      </p:pic>
    </p:spTree>
    <p:extLst>
      <p:ext uri="{BB962C8B-B14F-4D97-AF65-F5344CB8AC3E}">
        <p14:creationId xmlns:p14="http://schemas.microsoft.com/office/powerpoint/2010/main" val="2701391117"/>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2424" y="119143"/>
            <a:ext cx="8911687" cy="1280890"/>
          </a:xfrm>
        </p:spPr>
        <p:txBody>
          <a:bodyPr>
            <a:normAutofit/>
          </a:bodyPr>
          <a:lstStyle/>
          <a:p>
            <a:pPr algn="ctr"/>
            <a:r>
              <a:rPr lang="ru-RU" sz="4400" b="1" dirty="0">
                <a:solidFill>
                  <a:schemeClr val="accent6">
                    <a:lumMod val="75000"/>
                  </a:schemeClr>
                </a:solidFill>
                <a:latin typeface="Times New Roman" panose="02020603050405020304" pitchFamily="18" charset="0"/>
                <a:cs typeface="Times New Roman" panose="02020603050405020304" pitchFamily="18" charset="0"/>
              </a:rPr>
              <a:t>Д</a:t>
            </a:r>
            <a:r>
              <a:rPr lang="ru-RU" sz="4400" b="1" dirty="0" smtClean="0">
                <a:solidFill>
                  <a:schemeClr val="accent6">
                    <a:lumMod val="75000"/>
                  </a:schemeClr>
                </a:solidFill>
                <a:latin typeface="Times New Roman" panose="02020603050405020304" pitchFamily="18" charset="0"/>
                <a:cs typeface="Times New Roman" panose="02020603050405020304" pitchFamily="18" charset="0"/>
              </a:rPr>
              <a:t>ействия </a:t>
            </a:r>
            <a:r>
              <a:rPr lang="ru-RU" sz="4400" b="1" dirty="0">
                <a:solidFill>
                  <a:schemeClr val="accent6">
                    <a:lumMod val="75000"/>
                  </a:schemeClr>
                </a:solidFill>
                <a:latin typeface="Times New Roman" panose="02020603050405020304" pitchFamily="18" charset="0"/>
                <a:cs typeface="Times New Roman" panose="02020603050405020304" pitchFamily="18" charset="0"/>
              </a:rPr>
              <a:t>с предметами:</a:t>
            </a:r>
            <a:endParaRPr lang="ru-RU" sz="4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10185" y="759588"/>
            <a:ext cx="10726690" cy="3777622"/>
          </a:xfrm>
        </p:spPr>
        <p:txBody>
          <a:bodyPr>
            <a:normAutofit/>
          </a:bodyPr>
          <a:lstStyle/>
          <a:p>
            <a:pPr marL="0" indent="0">
              <a:buNone/>
            </a:pPr>
            <a:r>
              <a:rPr lang="ru-RU" sz="2400" dirty="0">
                <a:solidFill>
                  <a:schemeClr val="tx1"/>
                </a:solidFill>
                <a:latin typeface="Times New Roman" panose="02020603050405020304" pitchFamily="18" charset="0"/>
                <a:cs typeface="Times New Roman" panose="02020603050405020304" pitchFamily="18" charset="0"/>
              </a:rPr>
              <a:t>1. Скручивание </a:t>
            </a:r>
            <a:r>
              <a:rPr lang="ru-RU" sz="2400" dirty="0" smtClean="0">
                <a:solidFill>
                  <a:schemeClr val="tx1"/>
                </a:solidFill>
                <a:latin typeface="Times New Roman" panose="02020603050405020304" pitchFamily="18" charset="0"/>
                <a:cs typeface="Times New Roman" panose="02020603050405020304" pitchFamily="18" charset="0"/>
              </a:rPr>
              <a:t>лент, клубочков.</a:t>
            </a:r>
            <a:endParaRPr lang="ru-RU" sz="2400" dirty="0">
              <a:solidFill>
                <a:schemeClr val="tx1"/>
              </a:solidFill>
              <a:latin typeface="Times New Roman" panose="02020603050405020304" pitchFamily="18" charset="0"/>
              <a:cs typeface="Times New Roman" panose="02020603050405020304" pitchFamily="18" charset="0"/>
            </a:endParaRPr>
          </a:p>
          <a:p>
            <a:pPr marL="0" indent="0">
              <a:buNone/>
            </a:pPr>
            <a:r>
              <a:rPr lang="ru-RU" sz="2400" dirty="0">
                <a:solidFill>
                  <a:schemeClr val="tx1"/>
                </a:solidFill>
                <a:latin typeface="Times New Roman" panose="02020603050405020304" pitchFamily="18" charset="0"/>
                <a:cs typeface="Times New Roman" panose="02020603050405020304" pitchFamily="18" charset="0"/>
              </a:rPr>
              <a:t>2. Выкладывание, перебирание косточек.</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3. Угадывание на ощупь предметов. (Игра "Волшебный мешочек"). Потребуется мешочек с разнообразными мелкими игрушками и предметами.</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4. Перекатывание карандаша или ручки в ладонях способствует стимуляции биологически активных точек, тонизирование организма в целом.</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7711" y="4015116"/>
            <a:ext cx="4007496" cy="2660382"/>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0977" y="3482853"/>
            <a:ext cx="4264326" cy="2842884"/>
          </a:xfrm>
          <a:prstGeom prst="rect">
            <a:avLst/>
          </a:prstGeom>
          <a:ln>
            <a:noFill/>
          </a:ln>
          <a:effectLst>
            <a:softEdge rad="112500"/>
          </a:effectLst>
        </p:spPr>
      </p:pic>
    </p:spTree>
    <p:extLst>
      <p:ext uri="{BB962C8B-B14F-4D97-AF65-F5344CB8AC3E}">
        <p14:creationId xmlns:p14="http://schemas.microsoft.com/office/powerpoint/2010/main" val="51374855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1480" y="119143"/>
            <a:ext cx="8911687" cy="1280890"/>
          </a:xfrm>
        </p:spPr>
        <p:txBody>
          <a:bodyPr>
            <a:normAutofit/>
          </a:bodyPr>
          <a:lstStyle/>
          <a:p>
            <a:pPr algn="ctr"/>
            <a:r>
              <a:rPr lang="ru-RU" sz="4400" b="1" dirty="0">
                <a:solidFill>
                  <a:schemeClr val="accent6">
                    <a:lumMod val="75000"/>
                  </a:schemeClr>
                </a:solidFill>
                <a:latin typeface="Times New Roman" panose="02020603050405020304" pitchFamily="18" charset="0"/>
                <a:cs typeface="Times New Roman" panose="02020603050405020304" pitchFamily="18" charset="0"/>
              </a:rPr>
              <a:t>Работа с ножницами</a:t>
            </a:r>
            <a:endParaRPr lang="ru-RU" sz="4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070597" y="1150961"/>
            <a:ext cx="9311636" cy="3777622"/>
          </a:xfrm>
        </p:spPr>
        <p:txBody>
          <a:bodyPr>
            <a:normAutofit/>
          </a:bodyPr>
          <a:lstStyle/>
          <a:p>
            <a:pPr marL="0" indent="0">
              <a:buNone/>
            </a:pPr>
            <a:r>
              <a:rPr lang="ru-RU" sz="3200" dirty="0">
                <a:solidFill>
                  <a:schemeClr val="tx1"/>
                </a:solidFill>
                <a:latin typeface="Times New Roman" panose="02020603050405020304" pitchFamily="18" charset="0"/>
                <a:cs typeface="Times New Roman" panose="02020603050405020304" pitchFamily="18" charset="0"/>
              </a:rPr>
              <a:t>Х</a:t>
            </a:r>
            <a:r>
              <a:rPr lang="ru-RU" sz="3200" dirty="0" smtClean="0">
                <a:solidFill>
                  <a:schemeClr val="tx1"/>
                </a:solidFill>
                <a:latin typeface="Times New Roman" panose="02020603050405020304" pitchFamily="18" charset="0"/>
                <a:cs typeface="Times New Roman" panose="02020603050405020304" pitchFamily="18" charset="0"/>
              </a:rPr>
              <a:t>орошо развивается координация </a:t>
            </a:r>
            <a:r>
              <a:rPr lang="ru-RU" sz="3200" dirty="0">
                <a:solidFill>
                  <a:schemeClr val="tx1"/>
                </a:solidFill>
                <a:latin typeface="Times New Roman" panose="02020603050405020304" pitchFamily="18" charset="0"/>
                <a:cs typeface="Times New Roman" panose="02020603050405020304" pitchFamily="18" charset="0"/>
              </a:rPr>
              <a:t>и </a:t>
            </a:r>
            <a:r>
              <a:rPr lang="ru-RU" sz="3200" dirty="0" smtClean="0">
                <a:solidFill>
                  <a:schemeClr val="tx1"/>
                </a:solidFill>
                <a:latin typeface="Times New Roman" panose="02020603050405020304" pitchFamily="18" charset="0"/>
                <a:cs typeface="Times New Roman" panose="02020603050405020304" pitchFamily="18" charset="0"/>
              </a:rPr>
              <a:t>сила </a:t>
            </a:r>
            <a:r>
              <a:rPr lang="ru-RU" sz="3200" dirty="0">
                <a:solidFill>
                  <a:schemeClr val="tx1"/>
                </a:solidFill>
                <a:latin typeface="Times New Roman" panose="02020603050405020304" pitchFamily="18" charset="0"/>
                <a:cs typeface="Times New Roman" panose="02020603050405020304" pitchFamily="18" charset="0"/>
              </a:rPr>
              <a:t>пальцев. Вырезать можно из бумаги, сложенной вдвое, вчетверо, гармошкой, получая интересные силуэты.</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5" y="2900998"/>
            <a:ext cx="4892832" cy="2653642"/>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526" y="3521122"/>
            <a:ext cx="3691472" cy="3063922"/>
          </a:xfrm>
          <a:prstGeom prst="rect">
            <a:avLst/>
          </a:prstGeom>
          <a:ln>
            <a:noFill/>
          </a:ln>
          <a:effectLst>
            <a:softEdge rad="112500"/>
          </a:effectLst>
        </p:spPr>
      </p:pic>
    </p:spTree>
    <p:extLst>
      <p:ext uri="{BB962C8B-B14F-4D97-AF65-F5344CB8AC3E}">
        <p14:creationId xmlns:p14="http://schemas.microsoft.com/office/powerpoint/2010/main" val="320256071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20739" y="611835"/>
            <a:ext cx="10317708" cy="2246769"/>
          </a:xfrm>
          <a:prstGeom prst="rect">
            <a:avLst/>
          </a:prstGeom>
        </p:spPr>
        <p:txBody>
          <a:bodyPr wrap="square">
            <a:spAutoFit/>
          </a:bodyPr>
          <a:lstStyle/>
          <a:p>
            <a:pPr marL="457200" indent="-457200">
              <a:buFont typeface="Wingdings" panose="05000000000000000000" pitchFamily="2" charset="2"/>
              <a:buChar char="q"/>
            </a:pPr>
            <a:r>
              <a:rPr lang="ru-RU" sz="2800" dirty="0">
                <a:latin typeface="Times New Roman" panose="02020603050405020304" pitchFamily="18" charset="0"/>
                <a:cs typeface="Times New Roman" panose="02020603050405020304" pitchFamily="18" charset="0"/>
              </a:rPr>
              <a:t>Хорошо говорящий ребёнок – это </a:t>
            </a:r>
            <a:r>
              <a:rPr lang="ru-RU" sz="2800" dirty="0">
                <a:solidFill>
                  <a:schemeClr val="accent1">
                    <a:lumMod val="75000"/>
                  </a:schemeClr>
                </a:solidFill>
                <a:latin typeface="Times New Roman" panose="02020603050405020304" pitchFamily="18" charset="0"/>
                <a:cs typeface="Times New Roman" panose="02020603050405020304" pitchFamily="18" charset="0"/>
              </a:rPr>
              <a:t>успешный </a:t>
            </a:r>
            <a:r>
              <a:rPr lang="ru-RU" sz="2800" dirty="0" smtClean="0">
                <a:solidFill>
                  <a:schemeClr val="accent1">
                    <a:lumMod val="75000"/>
                  </a:schemeClr>
                </a:solidFill>
                <a:latin typeface="Times New Roman" panose="02020603050405020304" pitchFamily="18" charset="0"/>
                <a:cs typeface="Times New Roman" panose="02020603050405020304" pitchFamily="18" charset="0"/>
              </a:rPr>
              <a:t>ребёнок</a:t>
            </a:r>
            <a:r>
              <a:rPr lang="ru-RU" sz="2800" dirty="0" smtClean="0">
                <a:latin typeface="Times New Roman" panose="02020603050405020304" pitchFamily="18" charset="0"/>
                <a:cs typeface="Times New Roman" panose="02020603050405020304" pitchFamily="18" charset="0"/>
              </a:rPr>
              <a:t>.</a:t>
            </a:r>
          </a:p>
          <a:p>
            <a:endParaRPr lang="ru-RU"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ru-RU" sz="2800" u="sng" dirty="0" smtClean="0">
                <a:latin typeface="Times New Roman" panose="02020603050405020304" pitchFamily="18" charset="0"/>
                <a:cs typeface="Times New Roman" panose="02020603050405020304" pitchFamily="18" charset="0"/>
              </a:rPr>
              <a:t>Хорошая </a:t>
            </a:r>
            <a:r>
              <a:rPr lang="ru-RU" sz="2800" u="sng" dirty="0">
                <a:latin typeface="Times New Roman" panose="02020603050405020304" pitchFamily="18" charset="0"/>
                <a:cs typeface="Times New Roman" panose="02020603050405020304" pitchFamily="18" charset="0"/>
              </a:rPr>
              <a:t>речь </a:t>
            </a:r>
            <a:r>
              <a:rPr lang="ru-RU" sz="2800" dirty="0">
                <a:latin typeface="Times New Roman" panose="02020603050405020304" pitchFamily="18" charset="0"/>
                <a:cs typeface="Times New Roman" panose="02020603050405020304" pitchFamily="18" charset="0"/>
              </a:rPr>
              <a:t>– это важнейшее условие полноценного развития ребёнка.  </a:t>
            </a:r>
            <a:br>
              <a:rPr lang="ru-RU" sz="2800" dirty="0">
                <a:latin typeface="Times New Roman" panose="02020603050405020304" pitchFamily="18" charset="0"/>
                <a:cs typeface="Times New Roman" panose="02020603050405020304" pitchFamily="18" charset="0"/>
              </a:rPr>
            </a:br>
            <a:endParaRPr lang="ru-RU" sz="2800" dirty="0" smtClean="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831" y="3047972"/>
            <a:ext cx="5025788" cy="3350525"/>
          </a:xfrm>
          <a:prstGeom prst="rect">
            <a:avLst/>
          </a:prstGeom>
          <a:ln>
            <a:noFill/>
          </a:ln>
          <a:effectLst>
            <a:softEdge rad="112500"/>
          </a:effectLst>
        </p:spPr>
      </p:pic>
      <p:sp>
        <p:nvSpPr>
          <p:cNvPr id="7" name="Прямоугольник 6"/>
          <p:cNvSpPr/>
          <p:nvPr/>
        </p:nvSpPr>
        <p:spPr>
          <a:xfrm>
            <a:off x="6179593" y="2476466"/>
            <a:ext cx="6096000" cy="3108543"/>
          </a:xfrm>
          <a:prstGeom prst="rect">
            <a:avLst/>
          </a:prstGeom>
        </p:spPr>
        <p:txBody>
          <a:bodyPr>
            <a:spAutoFit/>
          </a:bodyPr>
          <a:lstStyle/>
          <a:p>
            <a:pPr marL="457200" indent="-457200">
              <a:buFont typeface="Wingdings" panose="05000000000000000000" pitchFamily="2" charset="2"/>
              <a:buChar char="q"/>
            </a:pPr>
            <a:r>
              <a:rPr lang="ru-RU" sz="2800" dirty="0">
                <a:latin typeface="Times New Roman" panose="02020603050405020304" pitchFamily="18" charset="0"/>
                <a:cs typeface="Times New Roman" panose="02020603050405020304" pitchFamily="18" charset="0"/>
              </a:rPr>
              <a:t>Чем богаче и правильнее у ребёнка речь, тем легче ему высказать свои мысли, тем шире его возможности в познании окружающей действительности, содержательнее отношения со сверстниками и взрослыми.</a:t>
            </a:r>
            <a:endParaRPr lang="ru-RU" sz="2800" dirty="0"/>
          </a:p>
        </p:txBody>
      </p:sp>
    </p:spTree>
    <p:extLst>
      <p:ext uri="{BB962C8B-B14F-4D97-AF65-F5344CB8AC3E}">
        <p14:creationId xmlns:p14="http://schemas.microsoft.com/office/powerpoint/2010/main" val="651744640"/>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7958" y="241973"/>
            <a:ext cx="8911687" cy="1280890"/>
          </a:xfrm>
        </p:spPr>
        <p:txBody>
          <a:bodyPr>
            <a:normAutofit/>
          </a:bodyPr>
          <a:lstStyle/>
          <a:p>
            <a:pPr algn="ctr"/>
            <a:r>
              <a:rPr lang="ru-RU" sz="4400" b="1" dirty="0" smtClean="0">
                <a:solidFill>
                  <a:schemeClr val="accent6">
                    <a:lumMod val="75000"/>
                  </a:schemeClr>
                </a:solidFill>
                <a:latin typeface="Times New Roman" panose="02020603050405020304" pitchFamily="18" charset="0"/>
                <a:cs typeface="Times New Roman" panose="02020603050405020304" pitchFamily="18" charset="0"/>
              </a:rPr>
              <a:t>Игры с бумагой</a:t>
            </a:r>
            <a:endParaRPr lang="ru-RU" sz="4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124369" y="1314735"/>
            <a:ext cx="7942997" cy="3777622"/>
          </a:xfrm>
        </p:spPr>
        <p:txBody>
          <a:bodyPr>
            <a:noAutofit/>
          </a:bodyPr>
          <a:lstStyle/>
          <a:p>
            <a:pPr>
              <a:buNone/>
            </a:pPr>
            <a:r>
              <a:rPr lang="ru-RU" sz="2800" dirty="0">
                <a:solidFill>
                  <a:schemeClr val="tx1"/>
                </a:solidFill>
                <a:latin typeface="Times New Roman" pitchFamily="18" charset="0"/>
                <a:cs typeface="Times New Roman" pitchFamily="18" charset="0"/>
              </a:rPr>
              <a:t>Б</a:t>
            </a:r>
            <a:r>
              <a:rPr lang="ru-RU" sz="2800" dirty="0" smtClean="0">
                <a:solidFill>
                  <a:schemeClr val="tx1"/>
                </a:solidFill>
                <a:latin typeface="Times New Roman" pitchFamily="18" charset="0"/>
                <a:cs typeface="Times New Roman" pitchFamily="18" charset="0"/>
              </a:rPr>
              <a:t>умагу </a:t>
            </a:r>
            <a:r>
              <a:rPr lang="ru-RU" sz="2800" dirty="0">
                <a:solidFill>
                  <a:schemeClr val="tx1"/>
                </a:solidFill>
                <a:latin typeface="Times New Roman" pitchFamily="18" charset="0"/>
                <a:cs typeface="Times New Roman" pitchFamily="18" charset="0"/>
              </a:rPr>
              <a:t>можно мять, рвать, складывать, резать ножницами…</a:t>
            </a:r>
          </a:p>
          <a:p>
            <a:pPr>
              <a:buNone/>
            </a:pPr>
            <a:r>
              <a:rPr lang="ru-RU" sz="2800" dirty="0">
                <a:solidFill>
                  <a:schemeClr val="tx1"/>
                </a:solidFill>
                <a:latin typeface="Times New Roman" pitchFamily="18" charset="0"/>
                <a:cs typeface="Times New Roman" pitchFamily="18" charset="0"/>
              </a:rPr>
              <a:t>     Такие игры помогут детям узнать как обычная бумага превращается в красивую аппликацию и забавные объёмные игрушки.</a:t>
            </a:r>
          </a:p>
          <a:p>
            <a:pPr>
              <a:buNone/>
            </a:pPr>
            <a:r>
              <a:rPr lang="ru-RU" sz="2800" dirty="0">
                <a:solidFill>
                  <a:schemeClr val="tx1"/>
                </a:solidFill>
                <a:latin typeface="Times New Roman" pitchFamily="18" charset="0"/>
                <a:cs typeface="Times New Roman" pitchFamily="18" charset="0"/>
              </a:rPr>
              <a:t>     Развитию точных движений, вниманию, терпению, усидчивости  и памяти помогают занятия в технике оригами: складыванию корабликов, самолётов, цветов, животных и т.д.</a:t>
            </a: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23024" r="29668"/>
          <a:stretch/>
        </p:blipFill>
        <p:spPr>
          <a:xfrm>
            <a:off x="9067366" y="2205980"/>
            <a:ext cx="2784143" cy="4207827"/>
          </a:xfrm>
          <a:prstGeom prst="rect">
            <a:avLst/>
          </a:prstGeom>
          <a:ln>
            <a:noFill/>
          </a:ln>
          <a:effectLst>
            <a:softEdge rad="112500"/>
          </a:effectLst>
        </p:spPr>
      </p:pic>
    </p:spTree>
    <p:extLst>
      <p:ext uri="{BB962C8B-B14F-4D97-AF65-F5344CB8AC3E}">
        <p14:creationId xmlns:p14="http://schemas.microsoft.com/office/powerpoint/2010/main" val="2788945194"/>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9719" y="132790"/>
            <a:ext cx="8911687" cy="1280890"/>
          </a:xfrm>
        </p:spPr>
        <p:txBody>
          <a:bodyPr>
            <a:normAutofit/>
          </a:bodyPr>
          <a:lstStyle/>
          <a:p>
            <a:pPr algn="ctr"/>
            <a:r>
              <a:rPr lang="ru-RU" sz="4400" b="1" dirty="0" smtClean="0">
                <a:solidFill>
                  <a:schemeClr val="accent6">
                    <a:lumMod val="75000"/>
                  </a:schemeClr>
                </a:solidFill>
                <a:latin typeface="Times New Roman" panose="02020603050405020304" pitchFamily="18" charset="0"/>
                <a:cs typeface="Times New Roman" panose="02020603050405020304" pitchFamily="18" charset="0"/>
              </a:rPr>
              <a:t>Массаж кистей рук и пальцев</a:t>
            </a:r>
            <a:endParaRPr lang="ru-RU" sz="4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430613" y="1014483"/>
            <a:ext cx="10330905" cy="3777622"/>
          </a:xfrm>
        </p:spPr>
        <p:txBody>
          <a:bodyPr>
            <a:normAutofit/>
          </a:bodyPr>
          <a:lstStyle/>
          <a:p>
            <a:pPr algn="just">
              <a:buNone/>
            </a:pPr>
            <a:r>
              <a:rPr lang="ru-RU" sz="2800" dirty="0">
                <a:solidFill>
                  <a:schemeClr val="tx1"/>
                </a:solidFill>
                <a:latin typeface="Times New Roman" pitchFamily="18" charset="0"/>
                <a:cs typeface="Times New Roman" pitchFamily="18" charset="0"/>
              </a:rPr>
              <a:t>        Массаж является одним из видов пассивной гимнастики. Он оказывает общеукрепляющее действие на мышечную систему, повышая тонус, эластичность и сократительную способность мышц.</a:t>
            </a:r>
          </a:p>
          <a:p>
            <a:pPr algn="just">
              <a:buNone/>
            </a:pPr>
            <a:r>
              <a:rPr lang="ru-RU" sz="2800" dirty="0">
                <a:solidFill>
                  <a:schemeClr val="tx1"/>
                </a:solidFill>
                <a:latin typeface="Times New Roman" pitchFamily="18" charset="0"/>
                <a:cs typeface="Times New Roman" pitchFamily="18" charset="0"/>
              </a:rPr>
              <a:t>        Массажные шарики су-джок  и кольцевая пружинка незаменимы для массажа пальчиков и ладоней.</a:t>
            </a:r>
          </a:p>
        </p:txBody>
      </p:sp>
      <p:pic>
        <p:nvPicPr>
          <p:cNvPr id="5" name="Рисунок 4" descr="razvivaem-palchiki17.jpg"/>
          <p:cNvPicPr>
            <a:picLocks noChangeAspect="1"/>
          </p:cNvPicPr>
          <p:nvPr/>
        </p:nvPicPr>
        <p:blipFill>
          <a:blip r:embed="rId2" cstate="email"/>
          <a:srcRect/>
          <a:stretch>
            <a:fillRect/>
          </a:stretch>
        </p:blipFill>
        <p:spPr>
          <a:xfrm>
            <a:off x="2590019" y="4290733"/>
            <a:ext cx="3423023" cy="2567267"/>
          </a:xfrm>
          <a:prstGeom prst="rect">
            <a:avLst/>
          </a:prstGeom>
          <a:ln>
            <a:noFill/>
          </a:ln>
          <a:effectLst>
            <a:softEdge rad="112500"/>
          </a:effectLst>
        </p:spPr>
      </p:pic>
      <p:pic>
        <p:nvPicPr>
          <p:cNvPr id="6" name="Рисунок 5" descr="clip_image002t-.jpg"/>
          <p:cNvPicPr>
            <a:picLocks noChangeAspect="1"/>
          </p:cNvPicPr>
          <p:nvPr/>
        </p:nvPicPr>
        <p:blipFill>
          <a:blip r:embed="rId3" cstate="email"/>
          <a:stretch>
            <a:fillRect/>
          </a:stretch>
        </p:blipFill>
        <p:spPr>
          <a:xfrm>
            <a:off x="7391631" y="3780878"/>
            <a:ext cx="2991297" cy="2683621"/>
          </a:xfrm>
          <a:prstGeom prst="rect">
            <a:avLst/>
          </a:prstGeom>
          <a:ln>
            <a:noFill/>
          </a:ln>
          <a:effectLst>
            <a:softEdge rad="112500"/>
          </a:effectLst>
        </p:spPr>
      </p:pic>
    </p:spTree>
    <p:extLst>
      <p:ext uri="{BB962C8B-B14F-4D97-AF65-F5344CB8AC3E}">
        <p14:creationId xmlns:p14="http://schemas.microsoft.com/office/powerpoint/2010/main" val="123851680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43301" y="727880"/>
            <a:ext cx="8915400" cy="4990531"/>
          </a:xfrm>
        </p:spPr>
        <p:txBody>
          <a:bodyPr>
            <a:normAutofit lnSpcReduction="10000"/>
          </a:bodyPr>
          <a:lstStyle/>
          <a:p>
            <a:r>
              <a:rPr lang="ru-RU" sz="2400" dirty="0">
                <a:solidFill>
                  <a:schemeClr val="tx1"/>
                </a:solidFill>
                <a:latin typeface="Times New Roman" panose="02020603050405020304" pitchFamily="18" charset="0"/>
                <a:cs typeface="Times New Roman" panose="02020603050405020304" pitchFamily="18" charset="0"/>
              </a:rPr>
              <a:t> Развивать мелкую моторику рук необходимо постоянно.</a:t>
            </a:r>
          </a:p>
          <a:p>
            <a:r>
              <a:rPr lang="ru-RU" sz="2400" dirty="0">
                <a:solidFill>
                  <a:schemeClr val="tx1"/>
                </a:solidFill>
                <a:latin typeface="Times New Roman" panose="02020603050405020304" pitchFamily="18" charset="0"/>
                <a:cs typeface="Times New Roman" panose="02020603050405020304" pitchFamily="18" charset="0"/>
              </a:rPr>
              <a:t>Задания по развитию мелкой моторики могут быть включены в  домашние дела:</a:t>
            </a:r>
          </a:p>
          <a:p>
            <a:r>
              <a:rPr lang="ru-RU" sz="2400" dirty="0">
                <a:solidFill>
                  <a:schemeClr val="tx1"/>
                </a:solidFill>
                <a:latin typeface="Times New Roman" panose="02020603050405020304" pitchFamily="18" charset="0"/>
                <a:cs typeface="Times New Roman" panose="02020603050405020304" pitchFamily="18" charset="0"/>
              </a:rPr>
              <a:t> перемотка ниток</a:t>
            </a:r>
            <a:r>
              <a:rPr lang="ru-RU" sz="2400" dirty="0" smtClean="0">
                <a:solidFill>
                  <a:schemeClr val="tx1"/>
                </a:solidFill>
                <a:latin typeface="Times New Roman" panose="02020603050405020304" pitchFamily="18" charset="0"/>
                <a:cs typeface="Times New Roman" panose="02020603050405020304" pitchFamily="18" charset="0"/>
              </a:rPr>
              <a:t>;</a:t>
            </a:r>
          </a:p>
          <a:p>
            <a:r>
              <a:rPr lang="ru-RU" sz="2400" dirty="0">
                <a:solidFill>
                  <a:schemeClr val="tx1"/>
                </a:solidFill>
                <a:latin typeface="Times New Roman" panose="02020603050405020304" pitchFamily="18" charset="0"/>
                <a:cs typeface="Times New Roman" panose="02020603050405020304" pitchFamily="18" charset="0"/>
              </a:rPr>
              <a:t> завязывание и развязывание узелков;</a:t>
            </a:r>
          </a:p>
          <a:p>
            <a:r>
              <a:rPr lang="ru-RU" sz="2400" dirty="0">
                <a:solidFill>
                  <a:schemeClr val="tx1"/>
                </a:solidFill>
                <a:latin typeface="Times New Roman" panose="02020603050405020304" pitchFamily="18" charset="0"/>
                <a:cs typeface="Times New Roman" panose="02020603050405020304" pitchFamily="18" charset="0"/>
              </a:rPr>
              <a:t>  водные процедуры, переливание воды. Можно предложить помыть посуду, предоставив в распоряжение ребенка пластиковые предметы, или постирать белье (объяснив и показав предварительно все процессы: смачивание, намыливание, перетирание, полоскание, отжимание);</a:t>
            </a:r>
          </a:p>
          <a:p>
            <a:r>
              <a:rPr lang="ru-RU" sz="2400" dirty="0">
                <a:solidFill>
                  <a:schemeClr val="tx1"/>
                </a:solidFill>
                <a:latin typeface="Times New Roman" panose="02020603050405020304" pitchFamily="18" charset="0"/>
                <a:cs typeface="Times New Roman" panose="02020603050405020304" pitchFamily="18" charset="0"/>
              </a:rPr>
              <a:t>  собирание разрезных картинок</a:t>
            </a:r>
          </a:p>
          <a:p>
            <a:r>
              <a:rPr lang="ru-RU" sz="2400" dirty="0">
                <a:solidFill>
                  <a:schemeClr val="tx1"/>
                </a:solidFill>
                <a:latin typeface="Times New Roman" panose="02020603050405020304" pitchFamily="18" charset="0"/>
                <a:cs typeface="Times New Roman" panose="02020603050405020304" pitchFamily="18" charset="0"/>
              </a:rPr>
              <a:t>  разбор круп.</a:t>
            </a:r>
          </a:p>
          <a:p>
            <a:endParaRPr lang="ru-RU" dirty="0"/>
          </a:p>
        </p:txBody>
      </p:sp>
    </p:spTree>
    <p:extLst>
      <p:ext uri="{BB962C8B-B14F-4D97-AF65-F5344CB8AC3E}">
        <p14:creationId xmlns:p14="http://schemas.microsoft.com/office/powerpoint/2010/main" val="409974183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5211" y="1770739"/>
            <a:ext cx="8911687" cy="1280890"/>
          </a:xfrm>
        </p:spPr>
        <p:txBody>
          <a:bodyPr>
            <a:normAutofit/>
          </a:bodyPr>
          <a:lstStyle/>
          <a:p>
            <a:r>
              <a:rPr lang="ru-RU" sz="6600" b="1" dirty="0" smtClean="0">
                <a:solidFill>
                  <a:schemeClr val="accent6">
                    <a:lumMod val="75000"/>
                  </a:schemeClr>
                </a:solidFill>
                <a:latin typeface="Times New Roman" panose="02020603050405020304" pitchFamily="18" charset="0"/>
                <a:cs typeface="Times New Roman" panose="02020603050405020304" pitchFamily="18" charset="0"/>
              </a:rPr>
              <a:t>Спасибо за внимание!</a:t>
            </a:r>
            <a:endParaRPr lang="ru-RU" sz="66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505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1929" y="63713"/>
            <a:ext cx="9785444" cy="1280890"/>
          </a:xfrm>
        </p:spPr>
        <p:txBody>
          <a:bodyPr>
            <a:noAutofit/>
          </a:bodyPr>
          <a:lstStyle/>
          <a:p>
            <a:pPr algn="ctr"/>
            <a:r>
              <a:rPr lang="ru-RU" sz="4000" dirty="0">
                <a:latin typeface="Times New Roman" panose="02020603050405020304" pitchFamily="18" charset="0"/>
                <a:cs typeface="Times New Roman" panose="02020603050405020304" pitchFamily="18" charset="0"/>
              </a:rPr>
              <a:t>В. А. Сухомлинский (1918-1970):</a:t>
            </a:r>
            <a:r>
              <a:rPr lang="ru-RU" sz="4400" dirty="0">
                <a:latin typeface="Times New Roman" panose="02020603050405020304" pitchFamily="18" charset="0"/>
                <a:cs typeface="Times New Roman" panose="02020603050405020304" pitchFamily="18" charset="0"/>
              </a:rPr>
              <a:t/>
            </a:r>
            <a:br>
              <a:rPr lang="ru-RU" sz="4400" dirty="0">
                <a:latin typeface="Times New Roman" panose="02020603050405020304" pitchFamily="18" charset="0"/>
                <a:cs typeface="Times New Roman" panose="02020603050405020304" pitchFamily="18" charset="0"/>
              </a:rPr>
            </a:br>
            <a:r>
              <a:rPr lang="ru-RU" sz="4400" dirty="0">
                <a:solidFill>
                  <a:srgbClr val="C00000"/>
                </a:solidFill>
                <a:latin typeface="Times New Roman" panose="02020603050405020304" pitchFamily="18" charset="0"/>
                <a:cs typeface="Times New Roman" panose="02020603050405020304" pitchFamily="18" charset="0"/>
              </a:rPr>
              <a:t>«</a:t>
            </a:r>
            <a:r>
              <a:rPr lang="ru-RU" sz="4400" b="1" dirty="0">
                <a:solidFill>
                  <a:srgbClr val="C00000"/>
                </a:solidFill>
                <a:latin typeface="Times New Roman" panose="02020603050405020304" pitchFamily="18" charset="0"/>
                <a:cs typeface="Times New Roman" panose="02020603050405020304" pitchFamily="18" charset="0"/>
              </a:rPr>
              <a:t>Ум ребенка находится на кончиках его пальцев». </a:t>
            </a:r>
            <a:br>
              <a:rPr lang="ru-RU" sz="4400" b="1" dirty="0">
                <a:solidFill>
                  <a:srgbClr val="C00000"/>
                </a:solidFill>
                <a:latin typeface="Times New Roman" panose="02020603050405020304" pitchFamily="18" charset="0"/>
                <a:cs typeface="Times New Roman" panose="02020603050405020304" pitchFamily="18" charset="0"/>
              </a:rPr>
            </a:br>
            <a:endParaRPr lang="ru-RU" sz="4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44500" y="2135825"/>
            <a:ext cx="5462772" cy="3777622"/>
          </a:xfrm>
        </p:spPr>
        <p:txBody>
          <a:bodyPr>
            <a:normAutofit/>
          </a:bodyPr>
          <a:lstStyle/>
          <a:p>
            <a:pPr marL="0" indent="0">
              <a:buNone/>
            </a:pPr>
            <a:endParaRPr lang="ru-RU" dirty="0"/>
          </a:p>
          <a:p>
            <a:endParaRPr lang="ru-RU" dirty="0"/>
          </a:p>
        </p:txBody>
      </p:sp>
      <p:pic>
        <p:nvPicPr>
          <p:cNvPr id="4" name="Picture 2" descr="C:\Users\Ирина Алексеевна\Documents\КАРТИНКИ рамки\Василий Александрович Сухомлински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03" y="1543485"/>
            <a:ext cx="2299307" cy="3206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44500" y="2374017"/>
            <a:ext cx="8510772" cy="3539430"/>
          </a:xfrm>
          <a:prstGeom prst="rect">
            <a:avLst/>
          </a:prstGeom>
        </p:spPr>
        <p:txBody>
          <a:bodyPr wrap="square">
            <a:spAutoFit/>
          </a:bodyPr>
          <a:lstStyle/>
          <a:p>
            <a:pPr marL="457200" indent="-457200">
              <a:buFont typeface="Wingdings" panose="05000000000000000000" pitchFamily="2" charset="2"/>
              <a:buChar char="q"/>
            </a:pPr>
            <a:r>
              <a:rPr lang="ru-RU" sz="2800" dirty="0">
                <a:latin typeface="Times New Roman" panose="02020603050405020304" pitchFamily="18" charset="0"/>
                <a:cs typeface="Times New Roman" panose="02020603050405020304" pitchFamily="18" charset="0"/>
              </a:rPr>
              <a:t>Одним из показателей и условий хорошего физического и нервно-психического развития ребёнка является </a:t>
            </a:r>
            <a:r>
              <a:rPr lang="ru-RU" sz="2800" u="sng" dirty="0">
                <a:latin typeface="Times New Roman" panose="02020603050405020304" pitchFamily="18" charset="0"/>
                <a:cs typeface="Times New Roman" panose="02020603050405020304" pitchFamily="18" charset="0"/>
              </a:rPr>
              <a:t>развитие его мелкой моторики</a:t>
            </a:r>
            <a:r>
              <a:rPr lang="ru-RU" sz="2800" dirty="0">
                <a:latin typeface="Times New Roman" panose="02020603050405020304" pitchFamily="18" charset="0"/>
                <a:cs typeface="Times New Roman" panose="02020603050405020304" pitchFamily="18" charset="0"/>
              </a:rPr>
              <a:t>. </a:t>
            </a:r>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К </a:t>
            </a:r>
            <a:r>
              <a:rPr lang="ru-RU" sz="2800" dirty="0">
                <a:latin typeface="Times New Roman" panose="02020603050405020304" pitchFamily="18" charset="0"/>
                <a:cs typeface="Times New Roman" panose="02020603050405020304" pitchFamily="18" charset="0"/>
              </a:rPr>
              <a:t>области мелкой моторики относится большое разнообразие движений: от примитивных жестов, таких как захват объектов, до очень мелких движений, от которых, например, зависит почерк человека.  </a:t>
            </a:r>
          </a:p>
          <a:p>
            <a:endParaRPr lang="ru-RU" sz="2800" dirty="0"/>
          </a:p>
        </p:txBody>
      </p:sp>
      <p:sp>
        <p:nvSpPr>
          <p:cNvPr id="6" name="Прямоугольник 5"/>
          <p:cNvSpPr/>
          <p:nvPr/>
        </p:nvSpPr>
        <p:spPr>
          <a:xfrm>
            <a:off x="1905547" y="5497948"/>
            <a:ext cx="9481826" cy="830997"/>
          </a:xfrm>
          <a:prstGeom prst="rect">
            <a:avLst/>
          </a:prstGeom>
        </p:spPr>
        <p:txBody>
          <a:bodyPr wrap="none">
            <a:spAutoFit/>
          </a:bodyPr>
          <a:lstStyle/>
          <a:p>
            <a:r>
              <a:rPr lang="ru-RU" sz="4800" b="1" dirty="0">
                <a:solidFill>
                  <a:schemeClr val="accent1">
                    <a:lumMod val="75000"/>
                  </a:schemeClr>
                </a:solidFill>
                <a:latin typeface="Times New Roman" panose="02020603050405020304" pitchFamily="18" charset="0"/>
                <a:cs typeface="Times New Roman" panose="02020603050405020304" pitchFamily="18" charset="0"/>
              </a:rPr>
              <a:t>Почему так важно её развивать? </a:t>
            </a:r>
          </a:p>
        </p:txBody>
      </p:sp>
    </p:spTree>
    <p:extLst>
      <p:ext uri="{BB962C8B-B14F-4D97-AF65-F5344CB8AC3E}">
        <p14:creationId xmlns:p14="http://schemas.microsoft.com/office/powerpoint/2010/main" val="251648421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2765" y="177105"/>
            <a:ext cx="10324079" cy="6338597"/>
          </a:xfrm>
        </p:spPr>
        <p:txBody>
          <a:bodyPr>
            <a:normAutofit/>
          </a:bodyPr>
          <a:lstStyle/>
          <a:p>
            <a:pPr marL="342900" indent="-342900">
              <a:buFont typeface="Wingdings" panose="05000000000000000000" pitchFamily="2" charset="2"/>
              <a:buChar char="q"/>
            </a:pPr>
            <a:r>
              <a:rPr lang="ru-RU" sz="2800" u="sng" dirty="0" smtClean="0">
                <a:solidFill>
                  <a:schemeClr val="tx1"/>
                </a:solidFill>
                <a:latin typeface="Times New Roman" panose="02020603050405020304" pitchFamily="18" charset="0"/>
                <a:cs typeface="Times New Roman" panose="02020603050405020304" pitchFamily="18" charset="0"/>
              </a:rPr>
              <a:t>Проекция </a:t>
            </a:r>
            <a:r>
              <a:rPr lang="ru-RU" sz="2800" u="sng" dirty="0">
                <a:solidFill>
                  <a:schemeClr val="tx1"/>
                </a:solidFill>
                <a:latin typeface="Times New Roman" panose="02020603050405020304" pitchFamily="18" charset="0"/>
                <a:cs typeface="Times New Roman" panose="02020603050405020304" pitchFamily="18" charset="0"/>
              </a:rPr>
              <a:t>руки есть ещё одна речевая зона головного мозга. </a:t>
            </a:r>
            <a:r>
              <a:rPr lang="ru-RU" sz="2800" dirty="0">
                <a:solidFill>
                  <a:schemeClr val="tx1"/>
                </a:solidFill>
                <a:latin typeface="Times New Roman" panose="02020603050405020304" pitchFamily="18" charset="0"/>
                <a:cs typeface="Times New Roman" panose="02020603050405020304" pitchFamily="18" charset="0"/>
              </a:rPr>
              <a:t/>
            </a:r>
            <a:br>
              <a:rPr lang="ru-RU" sz="2800" dirty="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Центр</a:t>
            </a:r>
            <a:r>
              <a:rPr lang="ru-RU" sz="2800" dirty="0">
                <a:solidFill>
                  <a:schemeClr val="tx1"/>
                </a:solidFill>
                <a:latin typeface="Times New Roman" panose="02020603050405020304" pitchFamily="18" charset="0"/>
                <a:cs typeface="Times New Roman" panose="02020603050405020304" pitchFamily="18" charset="0"/>
              </a:rPr>
              <a:t>, который отвечает за</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движения пальцев,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расположен очень близко от</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речевой </a:t>
            </a:r>
            <a:r>
              <a:rPr lang="ru-RU" sz="2800" dirty="0" smtClean="0">
                <a:solidFill>
                  <a:schemeClr val="tx1"/>
                </a:solidFill>
                <a:latin typeface="Times New Roman" panose="02020603050405020304" pitchFamily="18" charset="0"/>
                <a:cs typeface="Times New Roman" panose="02020603050405020304" pitchFamily="18" charset="0"/>
              </a:rPr>
              <a:t>зоны. </a:t>
            </a:r>
            <a:r>
              <a:rPr lang="ru-RU" sz="2800" dirty="0">
                <a:solidFill>
                  <a:schemeClr val="tx1"/>
                </a:solidFill>
                <a:latin typeface="Times New Roman" panose="02020603050405020304" pitchFamily="18" charset="0"/>
                <a:cs typeface="Times New Roman" panose="02020603050405020304" pitchFamily="18" charset="0"/>
              </a:rPr>
              <a:t>Стимулируя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мелкую моторику, мы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активируем зоны,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отвечающие за речь.</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 Поэтому развитию кисти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п</a:t>
            </a:r>
            <a:r>
              <a:rPr lang="ru-RU" sz="2800" dirty="0" smtClean="0">
                <a:solidFill>
                  <a:schemeClr val="tx1"/>
                </a:solidFill>
                <a:latin typeface="Times New Roman" panose="02020603050405020304" pitchFamily="18" charset="0"/>
                <a:cs typeface="Times New Roman" panose="02020603050405020304" pitchFamily="18" charset="0"/>
              </a:rPr>
              <a:t>ринадлежит важная роль в </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формировании головного</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мозга и становлении речи </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ребёнка.</a:t>
            </a:r>
            <a:r>
              <a:rPr lang="ru-RU" sz="1600" dirty="0"/>
              <a:t/>
            </a:r>
            <a:br>
              <a:rPr lang="ru-RU" sz="1600" dirty="0"/>
            </a:br>
            <a:r>
              <a:rPr lang="ru-RU" sz="1600" dirty="0"/>
              <a:t> </a:t>
            </a:r>
          </a:p>
        </p:txBody>
      </p:sp>
      <p:pic>
        <p:nvPicPr>
          <p:cNvPr id="5" name="Picture 2" descr="C:\Users\Ирина Алексеевна\Desktop\Download\ОТКРЫТКИ\разные\зоны мозга.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08706" y="2088107"/>
            <a:ext cx="6283294" cy="3758854"/>
          </a:xfrm>
          <a:prstGeom prst="rect">
            <a:avLst/>
          </a:prstGeom>
          <a:ln>
            <a:noFill/>
          </a:ln>
          <a:effectLst>
            <a:softEdge rad="112500"/>
          </a:effectLst>
          <a:extLst/>
        </p:spPr>
      </p:pic>
    </p:spTree>
    <p:extLst>
      <p:ext uri="{BB962C8B-B14F-4D97-AF65-F5344CB8AC3E}">
        <p14:creationId xmlns:p14="http://schemas.microsoft.com/office/powerpoint/2010/main" val="11472082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8776" y="269268"/>
            <a:ext cx="8911687" cy="1280890"/>
          </a:xfrm>
        </p:spPr>
        <p:txBody>
          <a:bodyPr>
            <a:noAutofit/>
          </a:bodyPr>
          <a:lstStyle/>
          <a:p>
            <a:r>
              <a:rPr lang="ru-RU" sz="2800" b="1" dirty="0">
                <a:solidFill>
                  <a:schemeClr val="tx1"/>
                </a:solidFill>
                <a:latin typeface="Times New Roman" panose="02020603050405020304" pitchFamily="18" charset="0"/>
                <a:cs typeface="Times New Roman" panose="02020603050405020304" pitchFamily="18" charset="0"/>
              </a:rPr>
              <a:t>Мелкая моторика</a:t>
            </a:r>
            <a:r>
              <a:rPr lang="ru-RU" sz="2800" dirty="0">
                <a:solidFill>
                  <a:schemeClr val="tx1"/>
                </a:solidFill>
                <a:latin typeface="Times New Roman" panose="02020603050405020304" pitchFamily="18" charset="0"/>
                <a:cs typeface="Times New Roman" panose="02020603050405020304" pitchFamily="18" charset="0"/>
              </a:rPr>
              <a:t> - совокупность скоординированных действий нервной, мышечной и костной систем, часто в сочетании со зрительной системой в выполнении мелких и точных движений кистями и пальцами рук и ног.</a:t>
            </a:r>
            <a:br>
              <a:rPr lang="ru-RU" sz="2800" dirty="0">
                <a:solidFill>
                  <a:schemeClr val="tx1"/>
                </a:solidFill>
                <a:latin typeface="Times New Roman" panose="02020603050405020304" pitchFamily="18" charset="0"/>
                <a:cs typeface="Times New Roman" panose="02020603050405020304" pitchFamily="18" charset="0"/>
              </a:rPr>
            </a:b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6062" y="4250768"/>
            <a:ext cx="4969181" cy="2555579"/>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936" y="2096146"/>
            <a:ext cx="4657298" cy="3104865"/>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94" y="4448673"/>
            <a:ext cx="3632940" cy="2409327"/>
          </a:xfrm>
          <a:prstGeom prst="rect">
            <a:avLst/>
          </a:prstGeom>
          <a:ln>
            <a:noFill/>
          </a:ln>
          <a:effectLst>
            <a:softEdge rad="112500"/>
          </a:effectLst>
        </p:spPr>
      </p:pic>
    </p:spTree>
    <p:extLst>
      <p:ext uri="{BB962C8B-B14F-4D97-AF65-F5344CB8AC3E}">
        <p14:creationId xmlns:p14="http://schemas.microsoft.com/office/powerpoint/2010/main" val="6112306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20251" y="263856"/>
            <a:ext cx="5954289" cy="6457665"/>
          </a:xfrm>
        </p:spPr>
        <p:txBody>
          <a:bodyPr>
            <a:normAutofit fontScale="92500"/>
          </a:bodyPr>
          <a:lstStyle/>
          <a:p>
            <a:pPr marL="0" indent="0">
              <a:buNone/>
            </a:pPr>
            <a:r>
              <a:rPr lang="ru-RU" sz="2800" dirty="0">
                <a:solidFill>
                  <a:schemeClr val="tx1"/>
                </a:solidFill>
                <a:latin typeface="Times New Roman" panose="02020603050405020304" pitchFamily="18" charset="0"/>
                <a:cs typeface="Times New Roman" panose="02020603050405020304" pitchFamily="18" charset="0"/>
              </a:rPr>
              <a:t>Сейчас, к сожалению, у большинства детей наблюдается отставание в моторном развитии. </a:t>
            </a:r>
            <a:r>
              <a:rPr lang="ru-RU" sz="2800" dirty="0" smtClean="0">
                <a:solidFill>
                  <a:schemeClr val="tx1"/>
                </a:solidFill>
                <a:latin typeface="Times New Roman" panose="02020603050405020304" pitchFamily="18" charset="0"/>
                <a:cs typeface="Times New Roman" panose="02020603050405020304" pitchFamily="18" charset="0"/>
              </a:rPr>
              <a:t>Они </a:t>
            </a:r>
            <a:r>
              <a:rPr lang="ru-RU" sz="2800" dirty="0">
                <a:solidFill>
                  <a:schemeClr val="tx1"/>
                </a:solidFill>
                <a:latin typeface="Times New Roman" panose="02020603050405020304" pitchFamily="18" charset="0"/>
                <a:cs typeface="Times New Roman" panose="02020603050405020304" pitchFamily="18" charset="0"/>
              </a:rPr>
              <a:t>не умеют завязывать шнурки, поэтому родители покупают обувь на липучках или молнии. </a:t>
            </a:r>
            <a:endParaRPr lang="ru-RU" sz="28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Если </a:t>
            </a:r>
            <a:r>
              <a:rPr lang="ru-RU" sz="2800" dirty="0">
                <a:solidFill>
                  <a:schemeClr val="tx1"/>
                </a:solidFill>
                <a:latin typeface="Times New Roman" panose="02020603050405020304" pitchFamily="18" charset="0"/>
                <a:cs typeface="Times New Roman" panose="02020603050405020304" pitchFamily="18" charset="0"/>
              </a:rPr>
              <a:t>раньше дети вместе с взрослыми больше делали </a:t>
            </a:r>
            <a:r>
              <a:rPr lang="ru-RU" sz="2800" u="sng" dirty="0">
                <a:solidFill>
                  <a:schemeClr val="tx1"/>
                </a:solidFill>
                <a:latin typeface="Times New Roman" panose="02020603050405020304" pitchFamily="18" charset="0"/>
                <a:cs typeface="Times New Roman" panose="02020603050405020304" pitchFamily="18" charset="0"/>
              </a:rPr>
              <a:t>руками</a:t>
            </a:r>
            <a:r>
              <a:rPr lang="ru-RU" sz="2800" dirty="0">
                <a:solidFill>
                  <a:schemeClr val="tx1"/>
                </a:solidFill>
                <a:latin typeface="Times New Roman" panose="02020603050405020304" pitchFamily="18" charset="0"/>
                <a:cs typeface="Times New Roman" panose="02020603050405020304" pitchFamily="18" charset="0"/>
              </a:rPr>
              <a:t>: перебирали крупу, вязали и вышивали, то сейчас этим мало кто занимается. </a:t>
            </a:r>
            <a:endParaRPr lang="ru-RU" sz="28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sz="2800" dirty="0" smtClean="0">
                <a:solidFill>
                  <a:schemeClr val="tx1"/>
                </a:solidFill>
                <a:latin typeface="Times New Roman" panose="02020603050405020304" pitchFamily="18" charset="0"/>
                <a:cs typeface="Times New Roman" panose="02020603050405020304" pitchFamily="18" charset="0"/>
              </a:rPr>
              <a:t>Поэтому </a:t>
            </a:r>
            <a:r>
              <a:rPr lang="ru-RU" sz="2800" dirty="0">
                <a:solidFill>
                  <a:schemeClr val="tx1"/>
                </a:solidFill>
                <a:latin typeface="Times New Roman" panose="02020603050405020304" pitchFamily="18" charset="0"/>
                <a:cs typeface="Times New Roman" panose="02020603050405020304" pitchFamily="18" charset="0"/>
              </a:rPr>
              <a:t>у них слабо развита мелкая моторика, т. е. руки. В результате чего у большинства детей наблюдается неготовность к письму или проблемы с речью.</a:t>
            </a:r>
          </a:p>
          <a:p>
            <a:pPr marL="0" indent="0">
              <a:buNone/>
            </a:pP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4085" y="3998795"/>
            <a:ext cx="4840401" cy="2722726"/>
          </a:xfrm>
          <a:prstGeom prst="rect">
            <a:avLst/>
          </a:prstGeom>
          <a:ln>
            <a:noFill/>
          </a:ln>
          <a:effectLst>
            <a:softEdge rad="112500"/>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625" y="263856"/>
            <a:ext cx="4660824" cy="3096535"/>
          </a:xfrm>
          <a:prstGeom prst="rect">
            <a:avLst/>
          </a:prstGeom>
          <a:ln>
            <a:noFill/>
          </a:ln>
          <a:effectLst>
            <a:softEdge rad="112500"/>
          </a:effectLst>
        </p:spPr>
      </p:pic>
    </p:spTree>
    <p:extLst>
      <p:ext uri="{BB962C8B-B14F-4D97-AF65-F5344CB8AC3E}">
        <p14:creationId xmlns:p14="http://schemas.microsoft.com/office/powerpoint/2010/main" val="75022029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7481" y="160086"/>
            <a:ext cx="10167131" cy="1280890"/>
          </a:xfrm>
        </p:spPr>
        <p:txBody>
          <a:bodyPr>
            <a:noAutofit/>
          </a:bodyPr>
          <a:lstStyle/>
          <a:p>
            <a:pPr algn="ctr"/>
            <a:r>
              <a:rPr lang="ru-RU" sz="4800" b="1" dirty="0" smtClean="0">
                <a:solidFill>
                  <a:schemeClr val="accent6">
                    <a:lumMod val="75000"/>
                  </a:schemeClr>
                </a:solidFill>
                <a:latin typeface="Times New Roman" panose="02020603050405020304" pitchFamily="18" charset="0"/>
                <a:cs typeface="Times New Roman" panose="02020603050405020304" pitchFamily="18" charset="0"/>
              </a:rPr>
              <a:t>Существует множество разнообразных игр для развития мелкой моторики у ребенка. </a:t>
            </a:r>
            <a:endParaRPr lang="ru-RU" sz="48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0380" y="2565780"/>
            <a:ext cx="6666264" cy="3739320"/>
          </a:xfrm>
          <a:prstGeom prst="rect">
            <a:avLst/>
          </a:prstGeom>
          <a:ln>
            <a:noFill/>
          </a:ln>
          <a:effectLst>
            <a:softEdge rad="112500"/>
          </a:effectLst>
        </p:spPr>
      </p:pic>
    </p:spTree>
    <p:extLst>
      <p:ext uri="{BB962C8B-B14F-4D97-AF65-F5344CB8AC3E}">
        <p14:creationId xmlns:p14="http://schemas.microsoft.com/office/powerpoint/2010/main" val="321426429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38585" y="127379"/>
            <a:ext cx="8915400" cy="3777622"/>
          </a:xfrm>
        </p:spPr>
        <p:txBody>
          <a:bodyPr>
            <a:normAutofit lnSpcReduction="10000"/>
          </a:bodyPr>
          <a:lstStyle/>
          <a:p>
            <a:pPr marL="0" indent="0">
              <a:buNone/>
            </a:pPr>
            <a:r>
              <a:rPr lang="ru-RU" sz="3200" dirty="0">
                <a:solidFill>
                  <a:schemeClr val="tx1"/>
                </a:solidFill>
                <a:latin typeface="Times New Roman" panose="02020603050405020304" pitchFamily="18" charset="0"/>
                <a:cs typeface="Times New Roman" panose="02020603050405020304" pitchFamily="18" charset="0"/>
              </a:rPr>
              <a:t>Ч</a:t>
            </a:r>
            <a:r>
              <a:rPr lang="ru-RU" sz="3200" dirty="0" smtClean="0">
                <a:solidFill>
                  <a:schemeClr val="tx1"/>
                </a:solidFill>
                <a:latin typeface="Times New Roman" panose="02020603050405020304" pitchFamily="18" charset="0"/>
                <a:cs typeface="Times New Roman" panose="02020603050405020304" pitchFamily="18" charset="0"/>
              </a:rPr>
              <a:t>тобы </a:t>
            </a:r>
            <a:r>
              <a:rPr lang="ru-RU" sz="3200" dirty="0">
                <a:solidFill>
                  <a:schemeClr val="tx1"/>
                </a:solidFill>
                <a:latin typeface="Times New Roman" panose="02020603050405020304" pitchFamily="18" charset="0"/>
                <a:cs typeface="Times New Roman" panose="02020603050405020304" pitchFamily="18" charset="0"/>
              </a:rPr>
              <a:t>малышу было не скучно выполнять разные упражнения, их нужно превратить в интересные игры.</a:t>
            </a:r>
          </a:p>
          <a:p>
            <a:pPr marL="0" indent="0">
              <a:buNone/>
            </a:pPr>
            <a:r>
              <a:rPr lang="ru-RU" sz="3200" dirty="0">
                <a:solidFill>
                  <a:schemeClr val="tx1"/>
                </a:solidFill>
                <a:latin typeface="Times New Roman" panose="02020603050405020304" pitchFamily="18" charset="0"/>
                <a:cs typeface="Times New Roman" panose="02020603050405020304" pitchFamily="18" charset="0"/>
              </a:rPr>
              <a:t>Сегодня я представляю Вам нестандартное оборудование, которое способствует не только развитию пальцев, но и образному мышлению, восприятию, координации движений в целом.</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424" y="3346391"/>
            <a:ext cx="4685803" cy="3511609"/>
          </a:xfrm>
          <a:prstGeom prst="rect">
            <a:avLst/>
          </a:prstGeom>
          <a:ln>
            <a:noFill/>
          </a:ln>
          <a:effectLst>
            <a:softEdge rad="112500"/>
          </a:effectLst>
        </p:spPr>
      </p:pic>
    </p:spTree>
    <p:extLst>
      <p:ext uri="{BB962C8B-B14F-4D97-AF65-F5344CB8AC3E}">
        <p14:creationId xmlns:p14="http://schemas.microsoft.com/office/powerpoint/2010/main" val="88784700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525" y="652084"/>
            <a:ext cx="8911687" cy="1280890"/>
          </a:xfrm>
        </p:spPr>
        <p:txBody>
          <a:bodyPr>
            <a:normAutofit/>
          </a:bodyPr>
          <a:lstStyle/>
          <a:p>
            <a:pPr algn="ctr"/>
            <a:r>
              <a:rPr lang="ru-RU" sz="5400" b="1" dirty="0" smtClean="0">
                <a:solidFill>
                  <a:schemeClr val="accent6">
                    <a:lumMod val="75000"/>
                  </a:schemeClr>
                </a:solidFill>
                <a:latin typeface="Times New Roman" panose="02020603050405020304" pitchFamily="18" charset="0"/>
                <a:cs typeface="Times New Roman" panose="02020603050405020304" pitchFamily="18" charset="0"/>
              </a:rPr>
              <a:t>Игры с крупой</a:t>
            </a:r>
            <a:endParaRPr lang="ru-RU" sz="5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241945" y="2133600"/>
            <a:ext cx="10604311" cy="3777622"/>
          </a:xfrm>
        </p:spPr>
        <p:txBody>
          <a:bodyPr>
            <a:noAutofit/>
          </a:bodyPr>
          <a:lstStyle/>
          <a:p>
            <a:pPr algn="just"/>
            <a:r>
              <a:rPr lang="ru-RU" sz="2000" dirty="0">
                <a:solidFill>
                  <a:schemeClr val="tx1"/>
                </a:solidFill>
                <a:latin typeface="Times New Roman" pitchFamily="18" charset="0"/>
                <a:cs typeface="Times New Roman" pitchFamily="18" charset="0"/>
              </a:rPr>
              <a:t>Детям предлагаем поиграть в Золушку. Для этого на листочке бумаги смешиваем по чуть-чуть гречки, риса и гороха. После этого предлагаем рассортировать. </a:t>
            </a:r>
          </a:p>
          <a:p>
            <a:pPr algn="just"/>
            <a:r>
              <a:rPr lang="ru-RU" sz="2000" dirty="0">
                <a:solidFill>
                  <a:schemeClr val="tx1"/>
                </a:solidFill>
                <a:latin typeface="Times New Roman" pitchFamily="18" charset="0"/>
                <a:cs typeface="Times New Roman" pitchFamily="18" charset="0"/>
              </a:rPr>
              <a:t>Берём поднос и рассыпаем по нему мелкую крупу (манку). Лучшей доски для рисования не придумаешь.</a:t>
            </a:r>
          </a:p>
          <a:p>
            <a:pPr algn="just"/>
            <a:r>
              <a:rPr lang="ru-RU" sz="2000" dirty="0">
                <a:solidFill>
                  <a:schemeClr val="tx1"/>
                </a:solidFill>
                <a:latin typeface="Times New Roman" pitchFamily="18" charset="0"/>
                <a:cs typeface="Times New Roman" pitchFamily="18" charset="0"/>
              </a:rPr>
              <a:t>Насыпаем в </a:t>
            </a:r>
            <a:r>
              <a:rPr lang="ru-RU" sz="2000" dirty="0" smtClean="0">
                <a:solidFill>
                  <a:schemeClr val="tx1"/>
                </a:solidFill>
                <a:latin typeface="Times New Roman" pitchFamily="18" charset="0"/>
                <a:cs typeface="Times New Roman" pitchFamily="18" charset="0"/>
              </a:rPr>
              <a:t>баночку фасоль. </a:t>
            </a:r>
            <a:r>
              <a:rPr lang="ru-RU" sz="2000" dirty="0">
                <a:solidFill>
                  <a:schemeClr val="tx1"/>
                </a:solidFill>
                <a:latin typeface="Times New Roman" pitchFamily="18" charset="0"/>
                <a:cs typeface="Times New Roman" pitchFamily="18" charset="0"/>
              </a:rPr>
              <a:t>Перекладываем по одной в другую </a:t>
            </a:r>
            <a:r>
              <a:rPr lang="ru-RU" sz="2000" dirty="0" smtClean="0">
                <a:solidFill>
                  <a:schemeClr val="tx1"/>
                </a:solidFill>
                <a:latin typeface="Times New Roman" pitchFamily="18" charset="0"/>
                <a:cs typeface="Times New Roman" pitchFamily="18" charset="0"/>
              </a:rPr>
              <a:t>баночку. </a:t>
            </a:r>
            <a:r>
              <a:rPr lang="ru-RU" sz="2000" dirty="0">
                <a:solidFill>
                  <a:schemeClr val="tx1"/>
                </a:solidFill>
                <a:latin typeface="Times New Roman" pitchFamily="18" charset="0"/>
                <a:cs typeface="Times New Roman" pitchFamily="18" charset="0"/>
              </a:rPr>
              <a:t>Сначала одной рукой, затем двумя руками, попеременно большим и средним пальцами, большим и безымянным, большим и мизинчиком.</a:t>
            </a:r>
          </a:p>
          <a:p>
            <a:pPr algn="just"/>
            <a:r>
              <a:rPr lang="ru-RU" sz="2000" dirty="0">
                <a:solidFill>
                  <a:schemeClr val="tx1"/>
                </a:solidFill>
                <a:latin typeface="Times New Roman" pitchFamily="18" charset="0"/>
                <a:cs typeface="Times New Roman" pitchFamily="18" charset="0"/>
              </a:rPr>
              <a:t>Насыпаем </a:t>
            </a:r>
            <a:r>
              <a:rPr lang="ru-RU" sz="2000" dirty="0" smtClean="0">
                <a:solidFill>
                  <a:schemeClr val="tx1"/>
                </a:solidFill>
                <a:latin typeface="Times New Roman" pitchFamily="18" charset="0"/>
                <a:cs typeface="Times New Roman" pitchFamily="18" charset="0"/>
              </a:rPr>
              <a:t>фасоль </a:t>
            </a:r>
            <a:r>
              <a:rPr lang="ru-RU" sz="2000" dirty="0">
                <a:solidFill>
                  <a:schemeClr val="tx1"/>
                </a:solidFill>
                <a:latin typeface="Times New Roman" pitchFamily="18" charset="0"/>
                <a:cs typeface="Times New Roman" pitchFamily="18" charset="0"/>
              </a:rPr>
              <a:t>на блюдце. Ребёнок большим и указательным пальцами берёт </a:t>
            </a:r>
            <a:r>
              <a:rPr lang="ru-RU" sz="2000" dirty="0" smtClean="0">
                <a:solidFill>
                  <a:schemeClr val="tx1"/>
                </a:solidFill>
                <a:latin typeface="Times New Roman" pitchFamily="18" charset="0"/>
                <a:cs typeface="Times New Roman" pitchFamily="18" charset="0"/>
              </a:rPr>
              <a:t>фасоль </a:t>
            </a:r>
            <a:r>
              <a:rPr lang="ru-RU" sz="2000" dirty="0">
                <a:solidFill>
                  <a:schemeClr val="tx1"/>
                </a:solidFill>
                <a:latin typeface="Times New Roman" pitchFamily="18" charset="0"/>
                <a:cs typeface="Times New Roman" pitchFamily="18" charset="0"/>
              </a:rPr>
              <a:t>и удерживает её другими пальцами – набирает целую горсть. Можно делать это и двумя руками.</a:t>
            </a:r>
          </a:p>
        </p:txBody>
      </p:sp>
      <p:pic>
        <p:nvPicPr>
          <p:cNvPr id="4" name="Рисунок 3" descr="i.jpg"/>
          <p:cNvPicPr>
            <a:picLocks noChangeAspect="1"/>
          </p:cNvPicPr>
          <p:nvPr/>
        </p:nvPicPr>
        <p:blipFill>
          <a:blip r:embed="rId3" cstate="email"/>
          <a:stretch>
            <a:fillRect/>
          </a:stretch>
        </p:blipFill>
        <p:spPr>
          <a:xfrm>
            <a:off x="1555845" y="125230"/>
            <a:ext cx="2254139" cy="1607118"/>
          </a:xfrm>
          <a:prstGeom prst="rect">
            <a:avLst/>
          </a:prstGeom>
          <a:ln>
            <a:noFill/>
          </a:ln>
          <a:effectLst>
            <a:softEdge rad="112500"/>
          </a:effectLst>
        </p:spPr>
      </p:pic>
      <p:pic>
        <p:nvPicPr>
          <p:cNvPr id="5" name="Рисунок 4" descr="8439657404_bfde3c9c6a_c.jpg"/>
          <p:cNvPicPr>
            <a:picLocks noChangeAspect="1"/>
          </p:cNvPicPr>
          <p:nvPr/>
        </p:nvPicPr>
        <p:blipFill>
          <a:blip r:embed="rId4" cstate="email"/>
          <a:stretch>
            <a:fillRect/>
          </a:stretch>
        </p:blipFill>
        <p:spPr>
          <a:xfrm>
            <a:off x="8877386" y="204716"/>
            <a:ext cx="2668622" cy="1714589"/>
          </a:xfrm>
          <a:prstGeom prst="rect">
            <a:avLst/>
          </a:prstGeom>
          <a:ln>
            <a:noFill/>
          </a:ln>
          <a:effectLst>
            <a:softEdge rad="112500"/>
          </a:effectLst>
        </p:spPr>
      </p:pic>
    </p:spTree>
    <p:extLst>
      <p:ext uri="{BB962C8B-B14F-4D97-AF65-F5344CB8AC3E}">
        <p14:creationId xmlns:p14="http://schemas.microsoft.com/office/powerpoint/2010/main" val="350755114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Легкий дым">
  <a:themeElements>
    <a:clrScheme name="Красный и фиолетовый">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347</TotalTime>
  <Words>876</Words>
  <Application>Microsoft Office PowerPoint</Application>
  <PresentationFormat>Произвольный</PresentationFormat>
  <Paragraphs>73</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Легкий дым</vt:lpstr>
      <vt:lpstr>Развитие мелкой моторики  у детей дошкольного возраста (консультация для родителей) </vt:lpstr>
      <vt:lpstr>Презентация PowerPoint</vt:lpstr>
      <vt:lpstr>В. А. Сухомлинский (1918-1970): «Ум ребенка находится на кончиках его пальцев».  </vt:lpstr>
      <vt:lpstr>Проекция руки есть ещё одна речевая зона головного мозга.   Центр, который отвечает за движения пальцев,  расположен очень близко от речевой зоны. Стимулируя  мелкую моторику, мы  активируем зоны,  отвечающие за речь.  Поэтому развитию кисти  принадлежит важная роль в  формировании головного мозга и становлении речи  ребёнка.  </vt:lpstr>
      <vt:lpstr>Мелкая моторика - совокупность скоординированных действий нервной, мышечной и костной систем, часто в сочетании со зрительной системой в выполнении мелких и точных движений кистями и пальцами рук и ног. </vt:lpstr>
      <vt:lpstr>Презентация PowerPoint</vt:lpstr>
      <vt:lpstr>Существует множество разнообразных игр для развития мелкой моторики у ребенка. </vt:lpstr>
      <vt:lpstr>Презентация PowerPoint</vt:lpstr>
      <vt:lpstr>Игры с крупой</vt:lpstr>
      <vt:lpstr> Игры с песком, крупами, бусинками </vt:lpstr>
      <vt:lpstr>Игры с прищепками. </vt:lpstr>
      <vt:lpstr>Игры - Шнуровки </vt:lpstr>
      <vt:lpstr>Игры с глиной, пластилином или тестом </vt:lpstr>
      <vt:lpstr>Рисование  карандашами  </vt:lpstr>
      <vt:lpstr>Игры со счётными палочками.</vt:lpstr>
      <vt:lpstr>Пазлы и мозайка</vt:lpstr>
      <vt:lpstr>Пальчиковые игры</vt:lpstr>
      <vt:lpstr>Действия с предметами:</vt:lpstr>
      <vt:lpstr>Работа с ножницами</vt:lpstr>
      <vt:lpstr>Игры с бумагой</vt:lpstr>
      <vt:lpstr>Массаж кистей рук и пальцев</vt:lpstr>
      <vt:lpstr>Презентация PowerPoint</vt:lpstr>
      <vt:lpstr>Спасибо за внимание!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Хорошо говорящий ребёнок – это успешный ребёнок. Хорошая речь – это важнейшее условие полноценного развития ребёнка.   Чем богаче и правильнее у ребёнка речь, тем легче ему высказать свои мысли, тем шире его возможности в познании окружающей действительности, содержательнее отношения со сверстниками и взрослыми. </dc:title>
  <dc:creator>1</dc:creator>
  <cp:lastModifiedBy>1</cp:lastModifiedBy>
  <cp:revision>24</cp:revision>
  <dcterms:created xsi:type="dcterms:W3CDTF">2019-02-19T01:44:56Z</dcterms:created>
  <dcterms:modified xsi:type="dcterms:W3CDTF">2020-10-20T01:22:02Z</dcterms:modified>
</cp:coreProperties>
</file>