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2" r:id="rId8"/>
    <p:sldId id="266" r:id="rId9"/>
    <p:sldId id="265" r:id="rId10"/>
    <p:sldId id="270" r:id="rId11"/>
    <p:sldId id="280" r:id="rId12"/>
    <p:sldId id="281" r:id="rId13"/>
    <p:sldId id="282" r:id="rId14"/>
    <p:sldId id="271" r:id="rId15"/>
    <p:sldId id="278" r:id="rId16"/>
    <p:sldId id="279" r:id="rId17"/>
    <p:sldId id="272" r:id="rId18"/>
    <p:sldId id="273" r:id="rId19"/>
    <p:sldId id="277" r:id="rId20"/>
    <p:sldId id="276" r:id="rId21"/>
    <p:sldId id="283" r:id="rId22"/>
    <p:sldId id="275" r:id="rId23"/>
    <p:sldId id="274" r:id="rId24"/>
    <p:sldId id="268" r:id="rId25"/>
    <p:sldId id="263" r:id="rId26"/>
    <p:sldId id="261" r:id="rId27"/>
    <p:sldId id="264" r:id="rId28"/>
    <p:sldId id="284" r:id="rId29"/>
    <p:sldId id="285"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20829-EDFA-4446-B277-BB301E01A4D3}" type="doc">
      <dgm:prSet loTypeId="urn:microsoft.com/office/officeart/2005/8/layout/orgChart1" loCatId="hierarchy" qsTypeId="urn:microsoft.com/office/officeart/2005/8/quickstyle/simple1" qsCatId="simple" csTypeId="urn:microsoft.com/office/officeart/2005/8/colors/accent1_1" csCatId="accent1" phldr="1"/>
      <dgm:spPr/>
    </dgm:pt>
    <dgm:pt modelId="{62850368-1A49-4D53-B07A-67E234F2051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effectLst/>
              <a:latin typeface="Arial" charset="0"/>
            </a:rPr>
            <a:t>варианты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err="1" smtClean="0">
              <a:ln/>
              <a:effectLst/>
              <a:latin typeface="Arial" charset="0"/>
            </a:rPr>
            <a:t>арт-уроков</a:t>
          </a:r>
          <a:endParaRPr kumimoji="0" lang="ru-RU" sz="2400" b="0" i="0" u="none" strike="noStrike" cap="none" normalizeH="0" baseline="0" dirty="0" smtClean="0">
            <a:ln/>
            <a:effectLst/>
            <a:latin typeface="Arial" charset="0"/>
          </a:endParaRPr>
        </a:p>
      </dgm:t>
    </dgm:pt>
    <dgm:pt modelId="{349F4B33-ADCC-42CF-B1A3-F9C6A5680885}" type="parTrans" cxnId="{C120D077-723D-46F9-9954-3F0E55D085A0}">
      <dgm:prSet/>
      <dgm:spPr/>
      <dgm:t>
        <a:bodyPr/>
        <a:lstStyle/>
        <a:p>
          <a:endParaRPr lang="ru-RU"/>
        </a:p>
      </dgm:t>
    </dgm:pt>
    <dgm:pt modelId="{BC4F7DAC-284D-43DE-8ABA-8204DEC5C967}" type="sibTrans" cxnId="{C120D077-723D-46F9-9954-3F0E55D085A0}">
      <dgm:prSet/>
      <dgm:spPr/>
      <dgm:t>
        <a:bodyPr/>
        <a:lstStyle/>
        <a:p>
          <a:endParaRPr lang="ru-RU"/>
        </a:p>
      </dgm:t>
    </dgm:pt>
    <dgm:pt modelId="{CF08D51B-DEFA-40D9-8111-3086DC46385A}">
      <dgm:prSet custT="1"/>
      <dgm:spPr/>
      <dgm:t>
        <a:bodyPr/>
        <a:lstStyle/>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sz="2400" b="0" i="0" u="none" strike="noStrike" cap="none" normalizeH="0" baseline="0" dirty="0" smtClean="0">
              <a:ln/>
              <a:effectLst/>
              <a:latin typeface="Arial" charset="0"/>
            </a:rPr>
            <a:t>построение на одном</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sz="2400" b="0" i="0" u="none" strike="noStrike" cap="none" normalizeH="0" baseline="0" dirty="0" smtClean="0">
              <a:ln/>
              <a:effectLst/>
              <a:latin typeface="Arial" charset="0"/>
            </a:rPr>
            <a:t> виде искусства,</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sz="2400" b="0" i="0" u="none" strike="noStrike" cap="none" normalizeH="0" baseline="0" dirty="0" smtClean="0">
              <a:ln/>
              <a:effectLst/>
              <a:latin typeface="Arial" charset="0"/>
            </a:rPr>
            <a:t> когда по законам жанра</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sz="2400" b="0" i="0" u="none" strike="noStrike" cap="none" normalizeH="0" baseline="0" dirty="0" smtClean="0">
              <a:ln/>
              <a:effectLst/>
              <a:latin typeface="Arial" charset="0"/>
            </a:rPr>
            <a:t> действуют </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sz="2400" b="0" i="0" u="none" strike="noStrike" cap="none" normalizeH="0" baseline="0" dirty="0" smtClean="0">
              <a:ln/>
              <a:effectLst/>
              <a:latin typeface="Arial" charset="0"/>
            </a:rPr>
            <a:t>и учитель, и ученики</a:t>
          </a:r>
          <a:r>
            <a:rPr kumimoji="0" lang="ru-RU" sz="1800" b="0" i="0" u="none" strike="noStrike" cap="none" normalizeH="0" baseline="0" dirty="0" smtClean="0">
              <a:ln/>
              <a:effectLst/>
              <a:latin typeface="Arial"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effectLst/>
            <a:latin typeface="Arial" charset="0"/>
          </a:endParaRPr>
        </a:p>
      </dgm:t>
    </dgm:pt>
    <dgm:pt modelId="{108BED74-DF1B-46C7-8FB6-C1011086BC12}" type="parTrans" cxnId="{7B05714A-A7D0-499E-BA0B-C89A3ADB531E}">
      <dgm:prSet/>
      <dgm:spPr/>
      <dgm:t>
        <a:bodyPr/>
        <a:lstStyle/>
        <a:p>
          <a:endParaRPr lang="ru-RU"/>
        </a:p>
      </dgm:t>
    </dgm:pt>
    <dgm:pt modelId="{6981D7E6-C03D-4757-BCD3-A4665BB1B393}" type="sibTrans" cxnId="{7B05714A-A7D0-499E-BA0B-C89A3ADB531E}">
      <dgm:prSet/>
      <dgm:spPr/>
      <dgm:t>
        <a:bodyPr/>
        <a:lstStyle/>
        <a:p>
          <a:endParaRPr lang="ru-RU"/>
        </a:p>
      </dgm:t>
    </dgm:pt>
    <dgm:pt modelId="{55B87FB5-12DC-4160-910F-E32EDEDF00C5}">
      <dgm:prSet custT="1"/>
      <dgm:spPr/>
      <dgm:t>
        <a:bodyPr/>
        <a:lstStyle/>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sz="2400" b="0" i="0" u="none" strike="noStrike" cap="none" normalizeH="0" baseline="0" dirty="0" smtClean="0">
              <a:ln/>
              <a:effectLst/>
              <a:latin typeface="Arial" charset="0"/>
            </a:rPr>
            <a:t>включение элементов </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sz="2400" b="0" i="0" u="none" strike="noStrike" cap="none" normalizeH="0" baseline="0" dirty="0" smtClean="0">
              <a:ln/>
              <a:effectLst/>
              <a:latin typeface="Arial" charset="0"/>
            </a:rPr>
            <a:t>искусства </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sz="2400" b="0" i="0" u="none" strike="noStrike" cap="none" normalizeH="0" baseline="0" dirty="0" smtClean="0">
              <a:ln/>
              <a:effectLst/>
              <a:latin typeface="Arial" charset="0"/>
            </a:rPr>
            <a:t>как средств деятельности</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sz="2400" b="0" i="0" u="none" strike="noStrike" cap="none" normalizeH="0" baseline="0" dirty="0" smtClean="0">
              <a:ln/>
              <a:effectLst/>
              <a:latin typeface="Arial" charset="0"/>
            </a:rPr>
            <a:t> учителя;</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effectLst/>
            <a:latin typeface="Arial" charset="0"/>
          </a:endParaRPr>
        </a:p>
      </dgm:t>
    </dgm:pt>
    <dgm:pt modelId="{10F0B044-6143-4E73-8AC8-8EA0C9EFC738}" type="parTrans" cxnId="{28A11A4B-02AB-4DF1-ADAF-BFFCF05C3DA6}">
      <dgm:prSet/>
      <dgm:spPr/>
      <dgm:t>
        <a:bodyPr/>
        <a:lstStyle/>
        <a:p>
          <a:endParaRPr lang="ru-RU"/>
        </a:p>
      </dgm:t>
    </dgm:pt>
    <dgm:pt modelId="{3058EBED-2EA4-4082-BBFF-58F3894D278E}" type="sibTrans" cxnId="{28A11A4B-02AB-4DF1-ADAF-BFFCF05C3DA6}">
      <dgm:prSet/>
      <dgm:spPr/>
      <dgm:t>
        <a:bodyPr/>
        <a:lstStyle/>
        <a:p>
          <a:endParaRPr lang="ru-RU"/>
        </a:p>
      </dgm:t>
    </dgm:pt>
    <dgm:pt modelId="{E3852C66-1C5A-48DC-BC3E-F177A6CF1DD5}">
      <dgm:prSet/>
      <dgm:spPr/>
      <dgm:t>
        <a:bodyPr/>
        <a:lstStyle/>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b="0" i="0" u="none" strike="noStrike" cap="none" normalizeH="0" baseline="0" dirty="0" smtClean="0">
              <a:ln/>
              <a:effectLst/>
              <a:latin typeface="Arial" charset="0"/>
            </a:rPr>
            <a:t>использование отдельных</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b="0" i="0" u="none" strike="noStrike" cap="none" normalizeH="0" baseline="0" dirty="0" smtClean="0">
              <a:ln/>
              <a:effectLst/>
              <a:latin typeface="Arial" charset="0"/>
            </a:rPr>
            <a:t> элементов</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b="0" i="0" u="none" strike="noStrike" cap="none" normalizeH="0" baseline="0" dirty="0" smtClean="0">
              <a:ln/>
              <a:effectLst/>
              <a:latin typeface="Arial" charset="0"/>
            </a:rPr>
            <a:t> различных жанров и видов</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b="0" i="0" u="none" strike="noStrike" cap="none" normalizeH="0" baseline="0" dirty="0" smtClean="0">
              <a:ln/>
              <a:effectLst/>
              <a:latin typeface="Arial" charset="0"/>
            </a:rPr>
            <a:t> искусств как способов </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b="0" i="0" u="none" strike="noStrike" cap="none" normalizeH="0" baseline="0" dirty="0" smtClean="0">
              <a:ln/>
              <a:effectLst/>
              <a:latin typeface="Arial" charset="0"/>
            </a:rPr>
            <a:t>организации познавательной</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ru-RU" b="0" i="0" u="none" strike="noStrike" cap="none" normalizeH="0" baseline="0" dirty="0" smtClean="0">
              <a:ln/>
              <a:effectLst/>
              <a:latin typeface="Arial" charset="0"/>
            </a:rPr>
            <a:t> деятельности детей.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effectLst/>
            <a:latin typeface="Arial" charset="0"/>
          </a:endParaRPr>
        </a:p>
      </dgm:t>
    </dgm:pt>
    <dgm:pt modelId="{5F1E82B9-1C67-42BE-93F3-2B3F461E6DC3}" type="parTrans" cxnId="{7ED1D6BD-8705-41F4-8EC3-24EF912A7773}">
      <dgm:prSet/>
      <dgm:spPr/>
      <dgm:t>
        <a:bodyPr/>
        <a:lstStyle/>
        <a:p>
          <a:endParaRPr lang="ru-RU"/>
        </a:p>
      </dgm:t>
    </dgm:pt>
    <dgm:pt modelId="{13AC3B97-EE84-403C-B0E7-79E40C61E119}" type="sibTrans" cxnId="{7ED1D6BD-8705-41F4-8EC3-24EF912A7773}">
      <dgm:prSet/>
      <dgm:spPr/>
      <dgm:t>
        <a:bodyPr/>
        <a:lstStyle/>
        <a:p>
          <a:endParaRPr lang="ru-RU"/>
        </a:p>
      </dgm:t>
    </dgm:pt>
    <dgm:pt modelId="{9E08394F-CC5A-4D0B-B0E5-AEC7A2731FF0}" type="pres">
      <dgm:prSet presAssocID="{8EA20829-EDFA-4446-B277-BB301E01A4D3}" presName="hierChild1" presStyleCnt="0">
        <dgm:presLayoutVars>
          <dgm:orgChart val="1"/>
          <dgm:chPref val="1"/>
          <dgm:dir/>
          <dgm:animOne val="branch"/>
          <dgm:animLvl val="lvl"/>
          <dgm:resizeHandles/>
        </dgm:presLayoutVars>
      </dgm:prSet>
      <dgm:spPr/>
    </dgm:pt>
    <dgm:pt modelId="{A66CF509-FE86-49BA-86AD-7AE5E329746A}" type="pres">
      <dgm:prSet presAssocID="{62850368-1A49-4D53-B07A-67E234F20514}" presName="hierRoot1" presStyleCnt="0">
        <dgm:presLayoutVars>
          <dgm:hierBranch/>
        </dgm:presLayoutVars>
      </dgm:prSet>
      <dgm:spPr/>
    </dgm:pt>
    <dgm:pt modelId="{0127AF0D-2DD4-4506-A99E-EB8C68A474D2}" type="pres">
      <dgm:prSet presAssocID="{62850368-1A49-4D53-B07A-67E234F20514}" presName="rootComposite1" presStyleCnt="0"/>
      <dgm:spPr/>
    </dgm:pt>
    <dgm:pt modelId="{CCC4E8CC-0743-4A49-9F73-ADDB55F5065D}" type="pres">
      <dgm:prSet presAssocID="{62850368-1A49-4D53-B07A-67E234F20514}" presName="rootText1" presStyleLbl="node0" presStyleIdx="0" presStyleCnt="1">
        <dgm:presLayoutVars>
          <dgm:chPref val="3"/>
        </dgm:presLayoutVars>
      </dgm:prSet>
      <dgm:spPr/>
      <dgm:t>
        <a:bodyPr/>
        <a:lstStyle/>
        <a:p>
          <a:endParaRPr lang="ru-RU"/>
        </a:p>
      </dgm:t>
    </dgm:pt>
    <dgm:pt modelId="{18657B99-ED7C-490D-A9EB-981B8AA5D094}" type="pres">
      <dgm:prSet presAssocID="{62850368-1A49-4D53-B07A-67E234F20514}" presName="rootConnector1" presStyleLbl="node1" presStyleIdx="0" presStyleCnt="0"/>
      <dgm:spPr/>
      <dgm:t>
        <a:bodyPr/>
        <a:lstStyle/>
        <a:p>
          <a:endParaRPr lang="ru-RU"/>
        </a:p>
      </dgm:t>
    </dgm:pt>
    <dgm:pt modelId="{39901589-76B2-4CB6-8F55-6B0702152D24}" type="pres">
      <dgm:prSet presAssocID="{62850368-1A49-4D53-B07A-67E234F20514}" presName="hierChild2" presStyleCnt="0"/>
      <dgm:spPr/>
    </dgm:pt>
    <dgm:pt modelId="{881260E1-5738-4354-BB20-F3A27F0EAFA2}" type="pres">
      <dgm:prSet presAssocID="{108BED74-DF1B-46C7-8FB6-C1011086BC12}" presName="Name35" presStyleLbl="parChTrans1D2" presStyleIdx="0" presStyleCnt="3"/>
      <dgm:spPr/>
      <dgm:t>
        <a:bodyPr/>
        <a:lstStyle/>
        <a:p>
          <a:endParaRPr lang="ru-RU"/>
        </a:p>
      </dgm:t>
    </dgm:pt>
    <dgm:pt modelId="{627AC425-72E1-4DF7-9351-73E6050E5478}" type="pres">
      <dgm:prSet presAssocID="{CF08D51B-DEFA-40D9-8111-3086DC46385A}" presName="hierRoot2" presStyleCnt="0">
        <dgm:presLayoutVars>
          <dgm:hierBranch/>
        </dgm:presLayoutVars>
      </dgm:prSet>
      <dgm:spPr/>
    </dgm:pt>
    <dgm:pt modelId="{6340A374-FC06-444A-93BC-2756A47DE296}" type="pres">
      <dgm:prSet presAssocID="{CF08D51B-DEFA-40D9-8111-3086DC46385A}" presName="rootComposite" presStyleCnt="0"/>
      <dgm:spPr/>
    </dgm:pt>
    <dgm:pt modelId="{0BBA9F60-990E-418C-BEDF-3B0342ED5674}" type="pres">
      <dgm:prSet presAssocID="{CF08D51B-DEFA-40D9-8111-3086DC46385A}" presName="rootText" presStyleLbl="node2" presStyleIdx="0" presStyleCnt="3" custScaleX="116966" custScaleY="231680">
        <dgm:presLayoutVars>
          <dgm:chPref val="3"/>
        </dgm:presLayoutVars>
      </dgm:prSet>
      <dgm:spPr/>
      <dgm:t>
        <a:bodyPr/>
        <a:lstStyle/>
        <a:p>
          <a:endParaRPr lang="ru-RU"/>
        </a:p>
      </dgm:t>
    </dgm:pt>
    <dgm:pt modelId="{1214E02E-4BCD-4A4F-BE74-C1AD1A614A2B}" type="pres">
      <dgm:prSet presAssocID="{CF08D51B-DEFA-40D9-8111-3086DC46385A}" presName="rootConnector" presStyleLbl="node2" presStyleIdx="0" presStyleCnt="3"/>
      <dgm:spPr/>
      <dgm:t>
        <a:bodyPr/>
        <a:lstStyle/>
        <a:p>
          <a:endParaRPr lang="ru-RU"/>
        </a:p>
      </dgm:t>
    </dgm:pt>
    <dgm:pt modelId="{BB874B3B-E327-4A5E-A4B6-6BDD248C727B}" type="pres">
      <dgm:prSet presAssocID="{CF08D51B-DEFA-40D9-8111-3086DC46385A}" presName="hierChild4" presStyleCnt="0"/>
      <dgm:spPr/>
    </dgm:pt>
    <dgm:pt modelId="{56779458-6230-470E-AFA1-DD6C2D9AA27E}" type="pres">
      <dgm:prSet presAssocID="{CF08D51B-DEFA-40D9-8111-3086DC46385A}" presName="hierChild5" presStyleCnt="0"/>
      <dgm:spPr/>
    </dgm:pt>
    <dgm:pt modelId="{CCBEB13B-7E0D-415E-960F-D409B8F1434C}" type="pres">
      <dgm:prSet presAssocID="{10F0B044-6143-4E73-8AC8-8EA0C9EFC738}" presName="Name35" presStyleLbl="parChTrans1D2" presStyleIdx="1" presStyleCnt="3"/>
      <dgm:spPr/>
      <dgm:t>
        <a:bodyPr/>
        <a:lstStyle/>
        <a:p>
          <a:endParaRPr lang="ru-RU"/>
        </a:p>
      </dgm:t>
    </dgm:pt>
    <dgm:pt modelId="{9F7029A9-A88A-4B06-9A68-BEC86B347EB9}" type="pres">
      <dgm:prSet presAssocID="{55B87FB5-12DC-4160-910F-E32EDEDF00C5}" presName="hierRoot2" presStyleCnt="0">
        <dgm:presLayoutVars>
          <dgm:hierBranch/>
        </dgm:presLayoutVars>
      </dgm:prSet>
      <dgm:spPr/>
    </dgm:pt>
    <dgm:pt modelId="{A989D827-04A5-4DDA-B5B3-ADF22A189C3C}" type="pres">
      <dgm:prSet presAssocID="{55B87FB5-12DC-4160-910F-E32EDEDF00C5}" presName="rootComposite" presStyleCnt="0"/>
      <dgm:spPr/>
    </dgm:pt>
    <dgm:pt modelId="{7F55641F-37D9-4CA4-994B-9C362733B648}" type="pres">
      <dgm:prSet presAssocID="{55B87FB5-12DC-4160-910F-E32EDEDF00C5}" presName="rootText" presStyleLbl="node2" presStyleIdx="1" presStyleCnt="3" custScaleY="250527">
        <dgm:presLayoutVars>
          <dgm:chPref val="3"/>
        </dgm:presLayoutVars>
      </dgm:prSet>
      <dgm:spPr/>
      <dgm:t>
        <a:bodyPr/>
        <a:lstStyle/>
        <a:p>
          <a:endParaRPr lang="ru-RU"/>
        </a:p>
      </dgm:t>
    </dgm:pt>
    <dgm:pt modelId="{1FB6394F-4B71-48E4-837E-FFFE054C358C}" type="pres">
      <dgm:prSet presAssocID="{55B87FB5-12DC-4160-910F-E32EDEDF00C5}" presName="rootConnector" presStyleLbl="node2" presStyleIdx="1" presStyleCnt="3"/>
      <dgm:spPr/>
      <dgm:t>
        <a:bodyPr/>
        <a:lstStyle/>
        <a:p>
          <a:endParaRPr lang="ru-RU"/>
        </a:p>
      </dgm:t>
    </dgm:pt>
    <dgm:pt modelId="{53D4B711-E021-475C-BB7C-76EC75408498}" type="pres">
      <dgm:prSet presAssocID="{55B87FB5-12DC-4160-910F-E32EDEDF00C5}" presName="hierChild4" presStyleCnt="0"/>
      <dgm:spPr/>
    </dgm:pt>
    <dgm:pt modelId="{1E8DAE1C-0C58-4BB5-A3D7-47A023606C25}" type="pres">
      <dgm:prSet presAssocID="{55B87FB5-12DC-4160-910F-E32EDEDF00C5}" presName="hierChild5" presStyleCnt="0"/>
      <dgm:spPr/>
    </dgm:pt>
    <dgm:pt modelId="{F8E3463D-83DA-470C-B759-CE0444C19D54}" type="pres">
      <dgm:prSet presAssocID="{5F1E82B9-1C67-42BE-93F3-2B3F461E6DC3}" presName="Name35" presStyleLbl="parChTrans1D2" presStyleIdx="2" presStyleCnt="3"/>
      <dgm:spPr/>
      <dgm:t>
        <a:bodyPr/>
        <a:lstStyle/>
        <a:p>
          <a:endParaRPr lang="ru-RU"/>
        </a:p>
      </dgm:t>
    </dgm:pt>
    <dgm:pt modelId="{AC9EF6E4-9173-4E7F-92DC-16EDA1DF3100}" type="pres">
      <dgm:prSet presAssocID="{E3852C66-1C5A-48DC-BC3E-F177A6CF1DD5}" presName="hierRoot2" presStyleCnt="0">
        <dgm:presLayoutVars>
          <dgm:hierBranch/>
        </dgm:presLayoutVars>
      </dgm:prSet>
      <dgm:spPr/>
    </dgm:pt>
    <dgm:pt modelId="{39162E79-F855-4B2A-B32C-582C96E8EC28}" type="pres">
      <dgm:prSet presAssocID="{E3852C66-1C5A-48DC-BC3E-F177A6CF1DD5}" presName="rootComposite" presStyleCnt="0"/>
      <dgm:spPr/>
    </dgm:pt>
    <dgm:pt modelId="{4101B231-AA27-4D5D-B7CC-F4613C7BE114}" type="pres">
      <dgm:prSet presAssocID="{E3852C66-1C5A-48DC-BC3E-F177A6CF1DD5}" presName="rootText" presStyleLbl="node2" presStyleIdx="2" presStyleCnt="3" custScaleY="227891">
        <dgm:presLayoutVars>
          <dgm:chPref val="3"/>
        </dgm:presLayoutVars>
      </dgm:prSet>
      <dgm:spPr/>
      <dgm:t>
        <a:bodyPr/>
        <a:lstStyle/>
        <a:p>
          <a:endParaRPr lang="ru-RU"/>
        </a:p>
      </dgm:t>
    </dgm:pt>
    <dgm:pt modelId="{37A33B90-8968-494F-9390-B82D6BC3ED0D}" type="pres">
      <dgm:prSet presAssocID="{E3852C66-1C5A-48DC-BC3E-F177A6CF1DD5}" presName="rootConnector" presStyleLbl="node2" presStyleIdx="2" presStyleCnt="3"/>
      <dgm:spPr/>
      <dgm:t>
        <a:bodyPr/>
        <a:lstStyle/>
        <a:p>
          <a:endParaRPr lang="ru-RU"/>
        </a:p>
      </dgm:t>
    </dgm:pt>
    <dgm:pt modelId="{6E893285-9EAA-471F-BFB1-9594DE1ABB5D}" type="pres">
      <dgm:prSet presAssocID="{E3852C66-1C5A-48DC-BC3E-F177A6CF1DD5}" presName="hierChild4" presStyleCnt="0"/>
      <dgm:spPr/>
    </dgm:pt>
    <dgm:pt modelId="{1C3A02DC-05DC-48F3-8937-586235700039}" type="pres">
      <dgm:prSet presAssocID="{E3852C66-1C5A-48DC-BC3E-F177A6CF1DD5}" presName="hierChild5" presStyleCnt="0"/>
      <dgm:spPr/>
    </dgm:pt>
    <dgm:pt modelId="{621CD43F-1992-49AA-BC29-6F11C4DEAAA7}" type="pres">
      <dgm:prSet presAssocID="{62850368-1A49-4D53-B07A-67E234F20514}" presName="hierChild3" presStyleCnt="0"/>
      <dgm:spPr/>
    </dgm:pt>
  </dgm:ptLst>
  <dgm:cxnLst>
    <dgm:cxn modelId="{186F5981-1152-4DF0-AD1E-1367A0FC1241}" type="presOf" srcId="{CF08D51B-DEFA-40D9-8111-3086DC46385A}" destId="{0BBA9F60-990E-418C-BEDF-3B0342ED5674}" srcOrd="0" destOrd="0" presId="urn:microsoft.com/office/officeart/2005/8/layout/orgChart1"/>
    <dgm:cxn modelId="{70732131-83F6-49DA-9B2B-7CAF117E618C}" type="presOf" srcId="{8EA20829-EDFA-4446-B277-BB301E01A4D3}" destId="{9E08394F-CC5A-4D0B-B0E5-AEC7A2731FF0}" srcOrd="0" destOrd="0" presId="urn:microsoft.com/office/officeart/2005/8/layout/orgChart1"/>
    <dgm:cxn modelId="{7ED1D6BD-8705-41F4-8EC3-24EF912A7773}" srcId="{62850368-1A49-4D53-B07A-67E234F20514}" destId="{E3852C66-1C5A-48DC-BC3E-F177A6CF1DD5}" srcOrd="2" destOrd="0" parTransId="{5F1E82B9-1C67-42BE-93F3-2B3F461E6DC3}" sibTransId="{13AC3B97-EE84-403C-B0E7-79E40C61E119}"/>
    <dgm:cxn modelId="{62057238-5015-479D-B46F-C1BBB6A93224}" type="presOf" srcId="{62850368-1A49-4D53-B07A-67E234F20514}" destId="{CCC4E8CC-0743-4A49-9F73-ADDB55F5065D}" srcOrd="0" destOrd="0" presId="urn:microsoft.com/office/officeart/2005/8/layout/orgChart1"/>
    <dgm:cxn modelId="{7B05714A-A7D0-499E-BA0B-C89A3ADB531E}" srcId="{62850368-1A49-4D53-B07A-67E234F20514}" destId="{CF08D51B-DEFA-40D9-8111-3086DC46385A}" srcOrd="0" destOrd="0" parTransId="{108BED74-DF1B-46C7-8FB6-C1011086BC12}" sibTransId="{6981D7E6-C03D-4757-BCD3-A4665BB1B393}"/>
    <dgm:cxn modelId="{D21C3138-1F16-4934-B6D9-9C85157FE9B4}" type="presOf" srcId="{62850368-1A49-4D53-B07A-67E234F20514}" destId="{18657B99-ED7C-490D-A9EB-981B8AA5D094}" srcOrd="1" destOrd="0" presId="urn:microsoft.com/office/officeart/2005/8/layout/orgChart1"/>
    <dgm:cxn modelId="{28A11A4B-02AB-4DF1-ADAF-BFFCF05C3DA6}" srcId="{62850368-1A49-4D53-B07A-67E234F20514}" destId="{55B87FB5-12DC-4160-910F-E32EDEDF00C5}" srcOrd="1" destOrd="0" parTransId="{10F0B044-6143-4E73-8AC8-8EA0C9EFC738}" sibTransId="{3058EBED-2EA4-4082-BBFF-58F3894D278E}"/>
    <dgm:cxn modelId="{EC96D2DB-6C99-4AA3-8E47-1FC311FFA61C}" type="presOf" srcId="{108BED74-DF1B-46C7-8FB6-C1011086BC12}" destId="{881260E1-5738-4354-BB20-F3A27F0EAFA2}" srcOrd="0" destOrd="0" presId="urn:microsoft.com/office/officeart/2005/8/layout/orgChart1"/>
    <dgm:cxn modelId="{9AE683FD-D4F7-4572-92DE-53EC6221A731}" type="presOf" srcId="{CF08D51B-DEFA-40D9-8111-3086DC46385A}" destId="{1214E02E-4BCD-4A4F-BE74-C1AD1A614A2B}" srcOrd="1" destOrd="0" presId="urn:microsoft.com/office/officeart/2005/8/layout/orgChart1"/>
    <dgm:cxn modelId="{1EBCBAF4-E2AC-49A5-8B6C-F9BC8214C009}" type="presOf" srcId="{10F0B044-6143-4E73-8AC8-8EA0C9EFC738}" destId="{CCBEB13B-7E0D-415E-960F-D409B8F1434C}" srcOrd="0" destOrd="0" presId="urn:microsoft.com/office/officeart/2005/8/layout/orgChart1"/>
    <dgm:cxn modelId="{2E68CFA1-28D8-41F4-8921-28D36E20202D}" type="presOf" srcId="{55B87FB5-12DC-4160-910F-E32EDEDF00C5}" destId="{1FB6394F-4B71-48E4-837E-FFFE054C358C}" srcOrd="1" destOrd="0" presId="urn:microsoft.com/office/officeart/2005/8/layout/orgChart1"/>
    <dgm:cxn modelId="{0747DD05-4C67-4E96-86BC-9023AA0711E3}" type="presOf" srcId="{5F1E82B9-1C67-42BE-93F3-2B3F461E6DC3}" destId="{F8E3463D-83DA-470C-B759-CE0444C19D54}" srcOrd="0" destOrd="0" presId="urn:microsoft.com/office/officeart/2005/8/layout/orgChart1"/>
    <dgm:cxn modelId="{C120D077-723D-46F9-9954-3F0E55D085A0}" srcId="{8EA20829-EDFA-4446-B277-BB301E01A4D3}" destId="{62850368-1A49-4D53-B07A-67E234F20514}" srcOrd="0" destOrd="0" parTransId="{349F4B33-ADCC-42CF-B1A3-F9C6A5680885}" sibTransId="{BC4F7DAC-284D-43DE-8ABA-8204DEC5C967}"/>
    <dgm:cxn modelId="{01420858-818A-4399-99FD-EFF501477538}" type="presOf" srcId="{55B87FB5-12DC-4160-910F-E32EDEDF00C5}" destId="{7F55641F-37D9-4CA4-994B-9C362733B648}" srcOrd="0" destOrd="0" presId="urn:microsoft.com/office/officeart/2005/8/layout/orgChart1"/>
    <dgm:cxn modelId="{29878668-25FD-44B9-A018-7D55020FF3D5}" type="presOf" srcId="{E3852C66-1C5A-48DC-BC3E-F177A6CF1DD5}" destId="{37A33B90-8968-494F-9390-B82D6BC3ED0D}" srcOrd="1" destOrd="0" presId="urn:microsoft.com/office/officeart/2005/8/layout/orgChart1"/>
    <dgm:cxn modelId="{24D756AB-8855-4EEC-9E3D-F82EF9ADAD50}" type="presOf" srcId="{E3852C66-1C5A-48DC-BC3E-F177A6CF1DD5}" destId="{4101B231-AA27-4D5D-B7CC-F4613C7BE114}" srcOrd="0" destOrd="0" presId="urn:microsoft.com/office/officeart/2005/8/layout/orgChart1"/>
    <dgm:cxn modelId="{9772B0DB-C5DE-4989-9A39-07F91E8DE4D6}" type="presParOf" srcId="{9E08394F-CC5A-4D0B-B0E5-AEC7A2731FF0}" destId="{A66CF509-FE86-49BA-86AD-7AE5E329746A}" srcOrd="0" destOrd="0" presId="urn:microsoft.com/office/officeart/2005/8/layout/orgChart1"/>
    <dgm:cxn modelId="{E87BAA00-E987-4944-96F2-41E0D15CF536}" type="presParOf" srcId="{A66CF509-FE86-49BA-86AD-7AE5E329746A}" destId="{0127AF0D-2DD4-4506-A99E-EB8C68A474D2}" srcOrd="0" destOrd="0" presId="urn:microsoft.com/office/officeart/2005/8/layout/orgChart1"/>
    <dgm:cxn modelId="{20EDE664-C716-4F1B-B57A-E9E54F40D64A}" type="presParOf" srcId="{0127AF0D-2DD4-4506-A99E-EB8C68A474D2}" destId="{CCC4E8CC-0743-4A49-9F73-ADDB55F5065D}" srcOrd="0" destOrd="0" presId="urn:microsoft.com/office/officeart/2005/8/layout/orgChart1"/>
    <dgm:cxn modelId="{2EBCE1BE-1F1C-45EC-A81E-C35E0662C367}" type="presParOf" srcId="{0127AF0D-2DD4-4506-A99E-EB8C68A474D2}" destId="{18657B99-ED7C-490D-A9EB-981B8AA5D094}" srcOrd="1" destOrd="0" presId="urn:microsoft.com/office/officeart/2005/8/layout/orgChart1"/>
    <dgm:cxn modelId="{5561AC5D-376B-4DBF-BD3E-68CB9815703B}" type="presParOf" srcId="{A66CF509-FE86-49BA-86AD-7AE5E329746A}" destId="{39901589-76B2-4CB6-8F55-6B0702152D24}" srcOrd="1" destOrd="0" presId="urn:microsoft.com/office/officeart/2005/8/layout/orgChart1"/>
    <dgm:cxn modelId="{69E9F2D0-124E-422D-831B-2C15BE82B000}" type="presParOf" srcId="{39901589-76B2-4CB6-8F55-6B0702152D24}" destId="{881260E1-5738-4354-BB20-F3A27F0EAFA2}" srcOrd="0" destOrd="0" presId="urn:microsoft.com/office/officeart/2005/8/layout/orgChart1"/>
    <dgm:cxn modelId="{051283A4-002A-4B88-9761-27FCA5B2AB26}" type="presParOf" srcId="{39901589-76B2-4CB6-8F55-6B0702152D24}" destId="{627AC425-72E1-4DF7-9351-73E6050E5478}" srcOrd="1" destOrd="0" presId="urn:microsoft.com/office/officeart/2005/8/layout/orgChart1"/>
    <dgm:cxn modelId="{ABC3FD6D-B2E3-4C87-B00D-A5BDAAFDCDC3}" type="presParOf" srcId="{627AC425-72E1-4DF7-9351-73E6050E5478}" destId="{6340A374-FC06-444A-93BC-2756A47DE296}" srcOrd="0" destOrd="0" presId="urn:microsoft.com/office/officeart/2005/8/layout/orgChart1"/>
    <dgm:cxn modelId="{3A4E9E75-7BFC-4C43-8AC2-C486BFAA2C05}" type="presParOf" srcId="{6340A374-FC06-444A-93BC-2756A47DE296}" destId="{0BBA9F60-990E-418C-BEDF-3B0342ED5674}" srcOrd="0" destOrd="0" presId="urn:microsoft.com/office/officeart/2005/8/layout/orgChart1"/>
    <dgm:cxn modelId="{C41C454B-37E0-4867-9448-D3F1225BB005}" type="presParOf" srcId="{6340A374-FC06-444A-93BC-2756A47DE296}" destId="{1214E02E-4BCD-4A4F-BE74-C1AD1A614A2B}" srcOrd="1" destOrd="0" presId="urn:microsoft.com/office/officeart/2005/8/layout/orgChart1"/>
    <dgm:cxn modelId="{AEE52695-E383-4E13-8570-D3F352326F56}" type="presParOf" srcId="{627AC425-72E1-4DF7-9351-73E6050E5478}" destId="{BB874B3B-E327-4A5E-A4B6-6BDD248C727B}" srcOrd="1" destOrd="0" presId="urn:microsoft.com/office/officeart/2005/8/layout/orgChart1"/>
    <dgm:cxn modelId="{F019C3E4-3A10-4EDB-9B93-487AE3D317E6}" type="presParOf" srcId="{627AC425-72E1-4DF7-9351-73E6050E5478}" destId="{56779458-6230-470E-AFA1-DD6C2D9AA27E}" srcOrd="2" destOrd="0" presId="urn:microsoft.com/office/officeart/2005/8/layout/orgChart1"/>
    <dgm:cxn modelId="{77EF5CBD-6068-4517-B6C4-75EA995E0A4F}" type="presParOf" srcId="{39901589-76B2-4CB6-8F55-6B0702152D24}" destId="{CCBEB13B-7E0D-415E-960F-D409B8F1434C}" srcOrd="2" destOrd="0" presId="urn:microsoft.com/office/officeart/2005/8/layout/orgChart1"/>
    <dgm:cxn modelId="{AFB29469-AC0D-4BED-8136-6980666C14A6}" type="presParOf" srcId="{39901589-76B2-4CB6-8F55-6B0702152D24}" destId="{9F7029A9-A88A-4B06-9A68-BEC86B347EB9}" srcOrd="3" destOrd="0" presId="urn:microsoft.com/office/officeart/2005/8/layout/orgChart1"/>
    <dgm:cxn modelId="{521CF63E-3AA2-4A28-8C8E-2172C752FAE7}" type="presParOf" srcId="{9F7029A9-A88A-4B06-9A68-BEC86B347EB9}" destId="{A989D827-04A5-4DDA-B5B3-ADF22A189C3C}" srcOrd="0" destOrd="0" presId="urn:microsoft.com/office/officeart/2005/8/layout/orgChart1"/>
    <dgm:cxn modelId="{DFA709F1-E513-4CF7-8236-DD6AE7386281}" type="presParOf" srcId="{A989D827-04A5-4DDA-B5B3-ADF22A189C3C}" destId="{7F55641F-37D9-4CA4-994B-9C362733B648}" srcOrd="0" destOrd="0" presId="urn:microsoft.com/office/officeart/2005/8/layout/orgChart1"/>
    <dgm:cxn modelId="{B90BFF48-4C4A-44F2-9E2B-3FE51707829E}" type="presParOf" srcId="{A989D827-04A5-4DDA-B5B3-ADF22A189C3C}" destId="{1FB6394F-4B71-48E4-837E-FFFE054C358C}" srcOrd="1" destOrd="0" presId="urn:microsoft.com/office/officeart/2005/8/layout/orgChart1"/>
    <dgm:cxn modelId="{69B946EC-746E-4327-BD91-4AF6250F91A1}" type="presParOf" srcId="{9F7029A9-A88A-4B06-9A68-BEC86B347EB9}" destId="{53D4B711-E021-475C-BB7C-76EC75408498}" srcOrd="1" destOrd="0" presId="urn:microsoft.com/office/officeart/2005/8/layout/orgChart1"/>
    <dgm:cxn modelId="{EB5782FC-D6F8-426F-86C0-6CBBF03F5EA0}" type="presParOf" srcId="{9F7029A9-A88A-4B06-9A68-BEC86B347EB9}" destId="{1E8DAE1C-0C58-4BB5-A3D7-47A023606C25}" srcOrd="2" destOrd="0" presId="urn:microsoft.com/office/officeart/2005/8/layout/orgChart1"/>
    <dgm:cxn modelId="{EF70E6CB-1334-4401-ADA0-1F9A72859414}" type="presParOf" srcId="{39901589-76B2-4CB6-8F55-6B0702152D24}" destId="{F8E3463D-83DA-470C-B759-CE0444C19D54}" srcOrd="4" destOrd="0" presId="urn:microsoft.com/office/officeart/2005/8/layout/orgChart1"/>
    <dgm:cxn modelId="{97BB56A5-D637-454E-8BE2-2990FE0F47E4}" type="presParOf" srcId="{39901589-76B2-4CB6-8F55-6B0702152D24}" destId="{AC9EF6E4-9173-4E7F-92DC-16EDA1DF3100}" srcOrd="5" destOrd="0" presId="urn:microsoft.com/office/officeart/2005/8/layout/orgChart1"/>
    <dgm:cxn modelId="{BDA927EE-21C3-4943-ADF2-3F5E6959C735}" type="presParOf" srcId="{AC9EF6E4-9173-4E7F-92DC-16EDA1DF3100}" destId="{39162E79-F855-4B2A-B32C-582C96E8EC28}" srcOrd="0" destOrd="0" presId="urn:microsoft.com/office/officeart/2005/8/layout/orgChart1"/>
    <dgm:cxn modelId="{1E105E74-F0DB-4DEB-B540-5624B70B028A}" type="presParOf" srcId="{39162E79-F855-4B2A-B32C-582C96E8EC28}" destId="{4101B231-AA27-4D5D-B7CC-F4613C7BE114}" srcOrd="0" destOrd="0" presId="urn:microsoft.com/office/officeart/2005/8/layout/orgChart1"/>
    <dgm:cxn modelId="{876B1506-0C4C-4E22-8D08-FDD26C556D1C}" type="presParOf" srcId="{39162E79-F855-4B2A-B32C-582C96E8EC28}" destId="{37A33B90-8968-494F-9390-B82D6BC3ED0D}" srcOrd="1" destOrd="0" presId="urn:microsoft.com/office/officeart/2005/8/layout/orgChart1"/>
    <dgm:cxn modelId="{4EC0EF5A-91E8-4976-B3D1-57BAB91FA057}" type="presParOf" srcId="{AC9EF6E4-9173-4E7F-92DC-16EDA1DF3100}" destId="{6E893285-9EAA-471F-BFB1-9594DE1ABB5D}" srcOrd="1" destOrd="0" presId="urn:microsoft.com/office/officeart/2005/8/layout/orgChart1"/>
    <dgm:cxn modelId="{498B14F4-88F4-4B64-857D-CC351055953A}" type="presParOf" srcId="{AC9EF6E4-9173-4E7F-92DC-16EDA1DF3100}" destId="{1C3A02DC-05DC-48F3-8937-586235700039}" srcOrd="2" destOrd="0" presId="urn:microsoft.com/office/officeart/2005/8/layout/orgChart1"/>
    <dgm:cxn modelId="{5BAC8BDC-331B-4BA5-B78B-2536CBA5D11F}" type="presParOf" srcId="{A66CF509-FE86-49BA-86AD-7AE5E329746A}" destId="{621CD43F-1992-49AA-BC29-6F11C4DEAA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3463D-83DA-470C-B759-CE0444C19D54}">
      <dsp:nvSpPr>
        <dsp:cNvPr id="0" name=""/>
        <dsp:cNvSpPr/>
      </dsp:nvSpPr>
      <dsp:spPr>
        <a:xfrm>
          <a:off x="4518248" y="1813803"/>
          <a:ext cx="3256549" cy="528158"/>
        </a:xfrm>
        <a:custGeom>
          <a:avLst/>
          <a:gdLst/>
          <a:ahLst/>
          <a:cxnLst/>
          <a:rect l="0" t="0" r="0" b="0"/>
          <a:pathLst>
            <a:path>
              <a:moveTo>
                <a:pt x="0" y="0"/>
              </a:moveTo>
              <a:lnTo>
                <a:pt x="0" y="264079"/>
              </a:lnTo>
              <a:lnTo>
                <a:pt x="3256549" y="264079"/>
              </a:lnTo>
              <a:lnTo>
                <a:pt x="3256549" y="528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BEB13B-7E0D-415E-960F-D409B8F1434C}">
      <dsp:nvSpPr>
        <dsp:cNvPr id="0" name=""/>
        <dsp:cNvSpPr/>
      </dsp:nvSpPr>
      <dsp:spPr>
        <a:xfrm>
          <a:off x="4518248" y="1813803"/>
          <a:ext cx="213350" cy="528158"/>
        </a:xfrm>
        <a:custGeom>
          <a:avLst/>
          <a:gdLst/>
          <a:ahLst/>
          <a:cxnLst/>
          <a:rect l="0" t="0" r="0" b="0"/>
          <a:pathLst>
            <a:path>
              <a:moveTo>
                <a:pt x="0" y="0"/>
              </a:moveTo>
              <a:lnTo>
                <a:pt x="0" y="264079"/>
              </a:lnTo>
              <a:lnTo>
                <a:pt x="213350" y="264079"/>
              </a:lnTo>
              <a:lnTo>
                <a:pt x="213350" y="528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260E1-5738-4354-BB20-F3A27F0EAFA2}">
      <dsp:nvSpPr>
        <dsp:cNvPr id="0" name=""/>
        <dsp:cNvSpPr/>
      </dsp:nvSpPr>
      <dsp:spPr>
        <a:xfrm>
          <a:off x="1475049" y="1813803"/>
          <a:ext cx="3043198" cy="528158"/>
        </a:xfrm>
        <a:custGeom>
          <a:avLst/>
          <a:gdLst/>
          <a:ahLst/>
          <a:cxnLst/>
          <a:rect l="0" t="0" r="0" b="0"/>
          <a:pathLst>
            <a:path>
              <a:moveTo>
                <a:pt x="3043198" y="0"/>
              </a:moveTo>
              <a:lnTo>
                <a:pt x="3043198" y="264079"/>
              </a:lnTo>
              <a:lnTo>
                <a:pt x="0" y="264079"/>
              </a:lnTo>
              <a:lnTo>
                <a:pt x="0" y="528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C4E8CC-0743-4A49-9F73-ADDB55F5065D}">
      <dsp:nvSpPr>
        <dsp:cNvPr id="0" name=""/>
        <dsp:cNvSpPr/>
      </dsp:nvSpPr>
      <dsp:spPr>
        <a:xfrm>
          <a:off x="3260727" y="556282"/>
          <a:ext cx="2515040" cy="125752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kern="1200" cap="none" normalizeH="0" baseline="0" dirty="0" smtClean="0">
              <a:ln/>
              <a:effectLst/>
              <a:latin typeface="Arial" charset="0"/>
            </a:rPr>
            <a:t>варианты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kern="1200" cap="none" normalizeH="0" baseline="0" dirty="0" err="1" smtClean="0">
              <a:ln/>
              <a:effectLst/>
              <a:latin typeface="Arial" charset="0"/>
            </a:rPr>
            <a:t>арт-уроков</a:t>
          </a:r>
          <a:endParaRPr kumimoji="0" lang="ru-RU" sz="2400" b="0" i="0" u="none" strike="noStrike" kern="1200" cap="none" normalizeH="0" baseline="0" dirty="0" smtClean="0">
            <a:ln/>
            <a:effectLst/>
            <a:latin typeface="Arial" charset="0"/>
          </a:endParaRPr>
        </a:p>
      </dsp:txBody>
      <dsp:txXfrm>
        <a:off x="3260727" y="556282"/>
        <a:ext cx="2515040" cy="1257520"/>
      </dsp:txXfrm>
    </dsp:sp>
    <dsp:sp modelId="{0BBA9F60-990E-418C-BEDF-3B0342ED5674}">
      <dsp:nvSpPr>
        <dsp:cNvPr id="0" name=""/>
        <dsp:cNvSpPr/>
      </dsp:nvSpPr>
      <dsp:spPr>
        <a:xfrm>
          <a:off x="4178" y="2341961"/>
          <a:ext cx="2941742" cy="291342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2400" b="0" i="0" u="none" strike="noStrike" kern="1200" cap="none" normalizeH="0" baseline="0" dirty="0" smtClean="0">
              <a:ln/>
              <a:effectLst/>
              <a:latin typeface="Arial" charset="0"/>
            </a:rPr>
            <a:t>построение на одном</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2400" b="0" i="0" u="none" strike="noStrike" kern="1200" cap="none" normalizeH="0" baseline="0" dirty="0" smtClean="0">
              <a:ln/>
              <a:effectLst/>
              <a:latin typeface="Arial" charset="0"/>
            </a:rPr>
            <a:t> виде искусства,</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2400" b="0" i="0" u="none" strike="noStrike" kern="1200" cap="none" normalizeH="0" baseline="0" dirty="0" smtClean="0">
              <a:ln/>
              <a:effectLst/>
              <a:latin typeface="Arial" charset="0"/>
            </a:rPr>
            <a:t> когда по законам жанра</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2400" b="0" i="0" u="none" strike="noStrike" kern="1200" cap="none" normalizeH="0" baseline="0" dirty="0" smtClean="0">
              <a:ln/>
              <a:effectLst/>
              <a:latin typeface="Arial" charset="0"/>
            </a:rPr>
            <a:t> действуют </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2400" b="0" i="0" u="none" strike="noStrike" kern="1200" cap="none" normalizeH="0" baseline="0" dirty="0" smtClean="0">
              <a:ln/>
              <a:effectLst/>
              <a:latin typeface="Arial" charset="0"/>
            </a:rPr>
            <a:t>и учитель, и ученики</a:t>
          </a:r>
          <a:r>
            <a:rPr kumimoji="0" lang="ru-RU" sz="1800" b="0" i="0" u="none" strike="noStrike" kern="1200" cap="none" normalizeH="0" baseline="0" dirty="0" smtClean="0">
              <a:ln/>
              <a:effectLst/>
              <a:latin typeface="Arial"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kern="1200" cap="none" normalizeH="0" baseline="0" dirty="0" smtClean="0">
            <a:ln/>
            <a:effectLst/>
            <a:latin typeface="Arial" charset="0"/>
          </a:endParaRPr>
        </a:p>
      </dsp:txBody>
      <dsp:txXfrm>
        <a:off x="4178" y="2341961"/>
        <a:ext cx="2941742" cy="2913422"/>
      </dsp:txXfrm>
    </dsp:sp>
    <dsp:sp modelId="{7F55641F-37D9-4CA4-994B-9C362733B648}">
      <dsp:nvSpPr>
        <dsp:cNvPr id="0" name=""/>
        <dsp:cNvSpPr/>
      </dsp:nvSpPr>
      <dsp:spPr>
        <a:xfrm>
          <a:off x="3474078" y="2341961"/>
          <a:ext cx="2515040" cy="315042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2400" b="0" i="0" u="none" strike="noStrike" kern="1200" cap="none" normalizeH="0" baseline="0" dirty="0" smtClean="0">
              <a:ln/>
              <a:effectLst/>
              <a:latin typeface="Arial" charset="0"/>
            </a:rPr>
            <a:t>включение элементов </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2400" b="0" i="0" u="none" strike="noStrike" kern="1200" cap="none" normalizeH="0" baseline="0" dirty="0" smtClean="0">
              <a:ln/>
              <a:effectLst/>
              <a:latin typeface="Arial" charset="0"/>
            </a:rPr>
            <a:t>искусства </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2400" b="0" i="0" u="none" strike="noStrike" kern="1200" cap="none" normalizeH="0" baseline="0" dirty="0" smtClean="0">
              <a:ln/>
              <a:effectLst/>
              <a:latin typeface="Arial" charset="0"/>
            </a:rPr>
            <a:t>как средств деятельности</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2400" b="0" i="0" u="none" strike="noStrike" kern="1200" cap="none" normalizeH="0" baseline="0" dirty="0" smtClean="0">
              <a:ln/>
              <a:effectLst/>
              <a:latin typeface="Arial" charset="0"/>
            </a:rPr>
            <a:t> учителя;</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kern="1200" cap="none" normalizeH="0" baseline="0" dirty="0" smtClean="0">
            <a:ln/>
            <a:effectLst/>
            <a:latin typeface="Arial" charset="0"/>
          </a:endParaRPr>
        </a:p>
      </dsp:txBody>
      <dsp:txXfrm>
        <a:off x="3474078" y="2341961"/>
        <a:ext cx="2515040" cy="3150427"/>
      </dsp:txXfrm>
    </dsp:sp>
    <dsp:sp modelId="{4101B231-AA27-4D5D-B7CC-F4613C7BE114}">
      <dsp:nvSpPr>
        <dsp:cNvPr id="0" name=""/>
        <dsp:cNvSpPr/>
      </dsp:nvSpPr>
      <dsp:spPr>
        <a:xfrm>
          <a:off x="6517277" y="2341961"/>
          <a:ext cx="2515040" cy="286577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1900" b="0" i="0" u="none" strike="noStrike" kern="1200" cap="none" normalizeH="0" baseline="0" dirty="0" smtClean="0">
              <a:ln/>
              <a:effectLst/>
              <a:latin typeface="Arial" charset="0"/>
            </a:rPr>
            <a:t>использование отдельных</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1900" b="0" i="0" u="none" strike="noStrike" kern="1200" cap="none" normalizeH="0" baseline="0" dirty="0" smtClean="0">
              <a:ln/>
              <a:effectLst/>
              <a:latin typeface="Arial" charset="0"/>
            </a:rPr>
            <a:t> элементов</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1900" b="0" i="0" u="none" strike="noStrike" kern="1200" cap="none" normalizeH="0" baseline="0" dirty="0" smtClean="0">
              <a:ln/>
              <a:effectLst/>
              <a:latin typeface="Arial" charset="0"/>
            </a:rPr>
            <a:t> различных жанров и видов</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1900" b="0" i="0" u="none" strike="noStrike" kern="1200" cap="none" normalizeH="0" baseline="0" dirty="0" smtClean="0">
              <a:ln/>
              <a:effectLst/>
              <a:latin typeface="Arial" charset="0"/>
            </a:rPr>
            <a:t> искусств как способов </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1900" b="0" i="0" u="none" strike="noStrike" kern="1200" cap="none" normalizeH="0" baseline="0" dirty="0" smtClean="0">
              <a:ln/>
              <a:effectLst/>
              <a:latin typeface="Arial" charset="0"/>
            </a:rPr>
            <a:t>организации познавательной</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ru-RU" sz="1900" b="0" i="0" u="none" strike="noStrike" kern="1200" cap="none" normalizeH="0" baseline="0" dirty="0" smtClean="0">
              <a:ln/>
              <a:effectLst/>
              <a:latin typeface="Arial" charset="0"/>
            </a:rPr>
            <a:t> деятельности детей.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1900" b="0" i="0" u="none" strike="noStrike" kern="1200" cap="none" normalizeH="0" baseline="0" dirty="0" smtClean="0">
            <a:ln/>
            <a:effectLst/>
            <a:latin typeface="Arial" charset="0"/>
          </a:endParaRPr>
        </a:p>
      </dsp:txBody>
      <dsp:txXfrm>
        <a:off x="6517277" y="2341961"/>
        <a:ext cx="2515040" cy="28657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AADA50-3E79-495C-BC9A-466A04D43A2A}" type="datetimeFigureOut">
              <a:rPr lang="ru-RU" smtClean="0"/>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56AC2-4906-4A63-A289-DD2EC776BAD2}" type="slidenum">
              <a:rPr lang="ru-RU" smtClean="0"/>
              <a:t>‹#›</a:t>
            </a:fld>
            <a:endParaRPr lang="ru-RU"/>
          </a:p>
        </p:txBody>
      </p:sp>
    </p:spTree>
    <p:extLst>
      <p:ext uri="{BB962C8B-B14F-4D97-AF65-F5344CB8AC3E}">
        <p14:creationId xmlns:p14="http://schemas.microsoft.com/office/powerpoint/2010/main" val="115983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AADA50-3E79-495C-BC9A-466A04D43A2A}" type="datetimeFigureOut">
              <a:rPr lang="ru-RU" smtClean="0"/>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56AC2-4906-4A63-A289-DD2EC776BAD2}" type="slidenum">
              <a:rPr lang="ru-RU" smtClean="0"/>
              <a:t>‹#›</a:t>
            </a:fld>
            <a:endParaRPr lang="ru-RU"/>
          </a:p>
        </p:txBody>
      </p:sp>
    </p:spTree>
    <p:extLst>
      <p:ext uri="{BB962C8B-B14F-4D97-AF65-F5344CB8AC3E}">
        <p14:creationId xmlns:p14="http://schemas.microsoft.com/office/powerpoint/2010/main" val="349076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AADA50-3E79-495C-BC9A-466A04D43A2A}" type="datetimeFigureOut">
              <a:rPr lang="ru-RU" smtClean="0"/>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56AC2-4906-4A63-A289-DD2EC776BAD2}" type="slidenum">
              <a:rPr lang="ru-RU" smtClean="0"/>
              <a:t>‹#›</a:t>
            </a:fld>
            <a:endParaRPr lang="ru-RU"/>
          </a:p>
        </p:txBody>
      </p:sp>
    </p:spTree>
    <p:extLst>
      <p:ext uri="{BB962C8B-B14F-4D97-AF65-F5344CB8AC3E}">
        <p14:creationId xmlns:p14="http://schemas.microsoft.com/office/powerpoint/2010/main" val="165581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AADA50-3E79-495C-BC9A-466A04D43A2A}" type="datetimeFigureOut">
              <a:rPr lang="ru-RU" smtClean="0"/>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56AC2-4906-4A63-A289-DD2EC776BAD2}" type="slidenum">
              <a:rPr lang="ru-RU" smtClean="0"/>
              <a:t>‹#›</a:t>
            </a:fld>
            <a:endParaRPr lang="ru-RU"/>
          </a:p>
        </p:txBody>
      </p:sp>
    </p:spTree>
    <p:extLst>
      <p:ext uri="{BB962C8B-B14F-4D97-AF65-F5344CB8AC3E}">
        <p14:creationId xmlns:p14="http://schemas.microsoft.com/office/powerpoint/2010/main" val="429119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AADA50-3E79-495C-BC9A-466A04D43A2A}" type="datetimeFigureOut">
              <a:rPr lang="ru-RU" smtClean="0"/>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56AC2-4906-4A63-A289-DD2EC776BAD2}" type="slidenum">
              <a:rPr lang="ru-RU" smtClean="0"/>
              <a:t>‹#›</a:t>
            </a:fld>
            <a:endParaRPr lang="ru-RU"/>
          </a:p>
        </p:txBody>
      </p:sp>
    </p:spTree>
    <p:extLst>
      <p:ext uri="{BB962C8B-B14F-4D97-AF65-F5344CB8AC3E}">
        <p14:creationId xmlns:p14="http://schemas.microsoft.com/office/powerpoint/2010/main" val="227813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2AADA50-3E79-495C-BC9A-466A04D43A2A}" type="datetimeFigureOut">
              <a:rPr lang="ru-RU" smtClean="0"/>
              <a:t>30.03.2021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A56AC2-4906-4A63-A289-DD2EC776BAD2}" type="slidenum">
              <a:rPr lang="ru-RU" smtClean="0"/>
              <a:t>‹#›</a:t>
            </a:fld>
            <a:endParaRPr lang="ru-RU"/>
          </a:p>
        </p:txBody>
      </p:sp>
    </p:spTree>
    <p:extLst>
      <p:ext uri="{BB962C8B-B14F-4D97-AF65-F5344CB8AC3E}">
        <p14:creationId xmlns:p14="http://schemas.microsoft.com/office/powerpoint/2010/main" val="93500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2AADA50-3E79-495C-BC9A-466A04D43A2A}" type="datetimeFigureOut">
              <a:rPr lang="ru-RU" smtClean="0"/>
              <a:t>30.03.2021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A56AC2-4906-4A63-A289-DD2EC776BAD2}" type="slidenum">
              <a:rPr lang="ru-RU" smtClean="0"/>
              <a:t>‹#›</a:t>
            </a:fld>
            <a:endParaRPr lang="ru-RU"/>
          </a:p>
        </p:txBody>
      </p:sp>
    </p:spTree>
    <p:extLst>
      <p:ext uri="{BB962C8B-B14F-4D97-AF65-F5344CB8AC3E}">
        <p14:creationId xmlns:p14="http://schemas.microsoft.com/office/powerpoint/2010/main" val="269616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AADA50-3E79-495C-BC9A-466A04D43A2A}" type="datetimeFigureOut">
              <a:rPr lang="ru-RU" smtClean="0"/>
              <a:t>30.03.2021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FA56AC2-4906-4A63-A289-DD2EC776BAD2}" type="slidenum">
              <a:rPr lang="ru-RU" smtClean="0"/>
              <a:t>‹#›</a:t>
            </a:fld>
            <a:endParaRPr lang="ru-RU"/>
          </a:p>
        </p:txBody>
      </p:sp>
    </p:spTree>
    <p:extLst>
      <p:ext uri="{BB962C8B-B14F-4D97-AF65-F5344CB8AC3E}">
        <p14:creationId xmlns:p14="http://schemas.microsoft.com/office/powerpoint/2010/main" val="119704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AADA50-3E79-495C-BC9A-466A04D43A2A}" type="datetimeFigureOut">
              <a:rPr lang="ru-RU" smtClean="0"/>
              <a:t>30.03.2021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A56AC2-4906-4A63-A289-DD2EC776BAD2}" type="slidenum">
              <a:rPr lang="ru-RU" smtClean="0"/>
              <a:t>‹#›</a:t>
            </a:fld>
            <a:endParaRPr lang="ru-RU"/>
          </a:p>
        </p:txBody>
      </p:sp>
    </p:spTree>
    <p:extLst>
      <p:ext uri="{BB962C8B-B14F-4D97-AF65-F5344CB8AC3E}">
        <p14:creationId xmlns:p14="http://schemas.microsoft.com/office/powerpoint/2010/main" val="135439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AADA50-3E79-495C-BC9A-466A04D43A2A}" type="datetimeFigureOut">
              <a:rPr lang="ru-RU" smtClean="0"/>
              <a:t>30.03.2021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A56AC2-4906-4A63-A289-DD2EC776BAD2}" type="slidenum">
              <a:rPr lang="ru-RU" smtClean="0"/>
              <a:t>‹#›</a:t>
            </a:fld>
            <a:endParaRPr lang="ru-RU"/>
          </a:p>
        </p:txBody>
      </p:sp>
    </p:spTree>
    <p:extLst>
      <p:ext uri="{BB962C8B-B14F-4D97-AF65-F5344CB8AC3E}">
        <p14:creationId xmlns:p14="http://schemas.microsoft.com/office/powerpoint/2010/main" val="393896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AADA50-3E79-495C-BC9A-466A04D43A2A}" type="datetimeFigureOut">
              <a:rPr lang="ru-RU" smtClean="0"/>
              <a:t>30.03.2021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A56AC2-4906-4A63-A289-DD2EC776BAD2}" type="slidenum">
              <a:rPr lang="ru-RU" smtClean="0"/>
              <a:t>‹#›</a:t>
            </a:fld>
            <a:endParaRPr lang="ru-RU"/>
          </a:p>
        </p:txBody>
      </p:sp>
    </p:spTree>
    <p:extLst>
      <p:ext uri="{BB962C8B-B14F-4D97-AF65-F5344CB8AC3E}">
        <p14:creationId xmlns:p14="http://schemas.microsoft.com/office/powerpoint/2010/main" val="206438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ADA50-3E79-495C-BC9A-466A04D43A2A}" type="datetimeFigureOut">
              <a:rPr lang="ru-RU" smtClean="0"/>
              <a:t>30.03.2021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56AC2-4906-4A63-A289-DD2EC776BAD2}" type="slidenum">
              <a:rPr lang="ru-RU" smtClean="0"/>
              <a:t>‹#›</a:t>
            </a:fld>
            <a:endParaRPr lang="ru-RU"/>
          </a:p>
        </p:txBody>
      </p:sp>
    </p:spTree>
    <p:extLst>
      <p:ext uri="{BB962C8B-B14F-4D97-AF65-F5344CB8AC3E}">
        <p14:creationId xmlns:p14="http://schemas.microsoft.com/office/powerpoint/2010/main" val="2778721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1069;&#1090;&#1072;&#1087;&#1099;_&#1087;&#1088;&#1086;&#1077;&#1082;&#1090;&#1080;&#1088;&#1086;&#1074;&#1072;&#1085;&#1080;&#1103;.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1055;&#1077;&#1089;&#1085;&#1103;_&#1053;&#1071;.mp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hyperlink" Target="&#1055;&#1077;&#1089;&#1085;&#1103;_&#1053;&#1071;.mp4"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6600" b="1" dirty="0" smtClean="0">
                <a:solidFill>
                  <a:srgbClr val="002060"/>
                </a:solidFill>
              </a:rPr>
              <a:t>Арт-технологии </a:t>
            </a:r>
            <a:endParaRPr lang="ru-RU" sz="6600" b="1" dirty="0">
              <a:solidFill>
                <a:srgbClr val="002060"/>
              </a:solidFill>
            </a:endParaRPr>
          </a:p>
        </p:txBody>
      </p:sp>
      <p:sp>
        <p:nvSpPr>
          <p:cNvPr id="3" name="Подзаголовок 2"/>
          <p:cNvSpPr>
            <a:spLocks noGrp="1"/>
          </p:cNvSpPr>
          <p:nvPr>
            <p:ph type="subTitle" idx="1"/>
          </p:nvPr>
        </p:nvSpPr>
        <p:spPr/>
        <p:txBody>
          <a:bodyPr/>
          <a:lstStyle/>
          <a:p>
            <a:r>
              <a:rPr lang="ru-RU" dirty="0" smtClean="0"/>
              <a:t>30.03.2021</a:t>
            </a:r>
            <a:endParaRPr lang="ru-RU" dirty="0"/>
          </a:p>
        </p:txBody>
      </p:sp>
    </p:spTree>
    <p:extLst>
      <p:ext uri="{BB962C8B-B14F-4D97-AF65-F5344CB8AC3E}">
        <p14:creationId xmlns:p14="http://schemas.microsoft.com/office/powerpoint/2010/main" val="395003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9036496" cy="6264696"/>
          </a:xfrm>
        </p:spPr>
        <p:txBody>
          <a:bodyPr>
            <a:normAutofit fontScale="70000" lnSpcReduction="20000"/>
          </a:bodyPr>
          <a:lstStyle/>
          <a:p>
            <a:pPr marL="0" indent="0" algn="just">
              <a:lnSpc>
                <a:spcPct val="120000"/>
              </a:lnSpc>
              <a:spcBef>
                <a:spcPts val="0"/>
              </a:spcBef>
              <a:buNone/>
            </a:pPr>
            <a:r>
              <a:rPr lang="ru-RU" sz="3700" b="1" dirty="0" smtClean="0">
                <a:solidFill>
                  <a:srgbClr val="FF0000"/>
                </a:solidFill>
              </a:rPr>
              <a:t>Основная цель </a:t>
            </a:r>
            <a:r>
              <a:rPr lang="ru-RU" sz="3700" dirty="0" smtClean="0"/>
              <a:t>арт-технологии – создание условий для решения учебно-воспитательных задач на основе гармонизации внутреннего мира школьника, развития его личности.</a:t>
            </a:r>
          </a:p>
          <a:p>
            <a:pPr marL="0" indent="0" algn="just">
              <a:lnSpc>
                <a:spcPct val="120000"/>
              </a:lnSpc>
              <a:spcBef>
                <a:spcPts val="0"/>
              </a:spcBef>
              <a:buNone/>
            </a:pPr>
            <a:r>
              <a:rPr lang="ru-RU" sz="3700" b="1" dirty="0" smtClean="0">
                <a:solidFill>
                  <a:srgbClr val="FF0000"/>
                </a:solidFill>
              </a:rPr>
              <a:t>Задачи арт-технологии </a:t>
            </a:r>
            <a:r>
              <a:rPr lang="ru-RU" sz="3700" dirty="0" smtClean="0"/>
              <a:t>(по М.В. Киселевой):</a:t>
            </a:r>
          </a:p>
          <a:p>
            <a:pPr marL="0" indent="0" algn="just">
              <a:lnSpc>
                <a:spcPct val="120000"/>
              </a:lnSpc>
              <a:spcBef>
                <a:spcPts val="0"/>
              </a:spcBef>
              <a:buNone/>
            </a:pPr>
            <a:r>
              <a:rPr lang="ru-RU" sz="3700" dirty="0" smtClean="0"/>
              <a:t>· актуализация и развитие творческих способностей учащихся;</a:t>
            </a:r>
          </a:p>
          <a:p>
            <a:pPr marL="0" indent="0" algn="just">
              <a:lnSpc>
                <a:spcPct val="120000"/>
              </a:lnSpc>
              <a:spcBef>
                <a:spcPts val="0"/>
              </a:spcBef>
              <a:buNone/>
            </a:pPr>
            <a:r>
              <a:rPr lang="ru-RU" sz="3700" dirty="0" smtClean="0"/>
              <a:t>· повышение самооценки и самосознания;</a:t>
            </a:r>
          </a:p>
          <a:p>
            <a:pPr marL="0" indent="0" algn="just">
              <a:lnSpc>
                <a:spcPct val="120000"/>
              </a:lnSpc>
              <a:spcBef>
                <a:spcPts val="0"/>
              </a:spcBef>
              <a:buNone/>
            </a:pPr>
            <a:r>
              <a:rPr lang="ru-RU" sz="3700" dirty="0" smtClean="0"/>
              <a:t>· развитие эмоционально-нравственного потенциала;</a:t>
            </a:r>
          </a:p>
          <a:p>
            <a:pPr marL="0" indent="0" algn="just">
              <a:lnSpc>
                <a:spcPct val="120000"/>
              </a:lnSpc>
              <a:spcBef>
                <a:spcPts val="0"/>
              </a:spcBef>
              <a:buNone/>
            </a:pPr>
            <a:r>
              <a:rPr lang="ru-RU" sz="3700" dirty="0" smtClean="0"/>
              <a:t>· формирование умения решать внутренние и групповые проблемы;</a:t>
            </a:r>
          </a:p>
          <a:p>
            <a:pPr marL="0" indent="0" algn="just">
              <a:lnSpc>
                <a:spcPct val="120000"/>
              </a:lnSpc>
              <a:spcBef>
                <a:spcPts val="0"/>
              </a:spcBef>
              <a:buNone/>
            </a:pPr>
            <a:r>
              <a:rPr lang="ru-RU" sz="3700" dirty="0" smtClean="0"/>
              <a:t>· формирование умения выражать эмоции;</a:t>
            </a:r>
          </a:p>
          <a:p>
            <a:pPr marL="0" indent="0" algn="just">
              <a:lnSpc>
                <a:spcPct val="120000"/>
              </a:lnSpc>
              <a:spcBef>
                <a:spcPts val="0"/>
              </a:spcBef>
              <a:buNone/>
            </a:pPr>
            <a:r>
              <a:rPr lang="ru-RU" sz="3700" dirty="0" smtClean="0"/>
              <a:t>· формирование умения разрешать конфликтные ситуации, снятие напряжения, релаксация;</a:t>
            </a:r>
          </a:p>
          <a:p>
            <a:pPr marL="0" indent="0" algn="just">
              <a:lnSpc>
                <a:spcPct val="120000"/>
              </a:lnSpc>
              <a:spcBef>
                <a:spcPts val="0"/>
              </a:spcBef>
              <a:buNone/>
            </a:pPr>
            <a:r>
              <a:rPr lang="ru-RU" sz="3700" dirty="0" smtClean="0"/>
              <a:t>· развитие коммуникативных навыков, навыков социальной поддержки и взаимного доверия.</a:t>
            </a:r>
          </a:p>
          <a:p>
            <a:pPr marL="0" indent="0">
              <a:buNone/>
            </a:pPr>
            <a:endParaRPr lang="ru-RU" dirty="0"/>
          </a:p>
        </p:txBody>
      </p:sp>
    </p:spTree>
    <p:extLst>
      <p:ext uri="{BB962C8B-B14F-4D97-AF65-F5344CB8AC3E}">
        <p14:creationId xmlns:p14="http://schemas.microsoft.com/office/powerpoint/2010/main" val="277923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7504" y="116632"/>
            <a:ext cx="8856984" cy="6552728"/>
          </a:xfrm>
        </p:spPr>
        <p:txBody>
          <a:bodyPr>
            <a:normAutofit fontScale="62500" lnSpcReduction="20000"/>
          </a:bodyPr>
          <a:lstStyle/>
          <a:p>
            <a:pPr marL="0" indent="0" algn="just">
              <a:lnSpc>
                <a:spcPct val="120000"/>
              </a:lnSpc>
              <a:spcBef>
                <a:spcPts val="0"/>
              </a:spcBef>
              <a:buNone/>
            </a:pPr>
            <a:r>
              <a:rPr lang="ru-RU" dirty="0" smtClean="0"/>
              <a:t>В </a:t>
            </a:r>
            <a:r>
              <a:rPr lang="ru-RU" b="1" dirty="0" smtClean="0">
                <a:solidFill>
                  <a:srgbClr val="FF0000"/>
                </a:solidFill>
              </a:rPr>
              <a:t>основе</a:t>
            </a:r>
            <a:r>
              <a:rPr lang="ru-RU" dirty="0" smtClean="0"/>
              <a:t> арт-технологии лежит </a:t>
            </a:r>
            <a:r>
              <a:rPr lang="ru-RU" b="1" dirty="0" smtClean="0">
                <a:solidFill>
                  <a:srgbClr val="FF0000"/>
                </a:solidFill>
              </a:rPr>
              <a:t>техника активного воображения</a:t>
            </a:r>
            <a:r>
              <a:rPr lang="ru-RU" dirty="0" smtClean="0"/>
              <a:t>, которая предлагает учащимся возможность для самовыражения и самореализации через результаты своей творческой художественной деятельности.</a:t>
            </a:r>
          </a:p>
          <a:p>
            <a:pPr marL="0" indent="0" algn="just">
              <a:lnSpc>
                <a:spcPct val="120000"/>
              </a:lnSpc>
              <a:spcBef>
                <a:spcPts val="0"/>
              </a:spcBef>
              <a:buNone/>
            </a:pPr>
            <a:r>
              <a:rPr lang="ru-RU" dirty="0" smtClean="0"/>
              <a:t>Арт-технологии обладают большими </a:t>
            </a:r>
            <a:r>
              <a:rPr lang="ru-RU" dirty="0" smtClean="0">
                <a:solidFill>
                  <a:srgbClr val="FF0000"/>
                </a:solidFill>
              </a:rPr>
              <a:t>коррекционными возможностями</a:t>
            </a:r>
            <a:r>
              <a:rPr lang="ru-RU" dirty="0" smtClean="0"/>
              <a:t>. Получение положительных </a:t>
            </a:r>
            <a:r>
              <a:rPr lang="ru-RU" dirty="0" err="1" smtClean="0"/>
              <a:t>психокоррекционных</a:t>
            </a:r>
            <a:r>
              <a:rPr lang="ru-RU" dirty="0" smtClean="0"/>
              <a:t> результатов позволяет достичь за счет следующих </a:t>
            </a:r>
            <a:r>
              <a:rPr lang="ru-RU" b="1" dirty="0" smtClean="0">
                <a:solidFill>
                  <a:srgbClr val="FF0000"/>
                </a:solidFill>
              </a:rPr>
              <a:t>феноменов</a:t>
            </a:r>
            <a:r>
              <a:rPr lang="ru-RU" dirty="0" smtClean="0"/>
              <a:t> (по М.В. Киселевой):</a:t>
            </a:r>
          </a:p>
          <a:p>
            <a:pPr marL="0" indent="0" algn="just">
              <a:lnSpc>
                <a:spcPct val="120000"/>
              </a:lnSpc>
              <a:spcBef>
                <a:spcPts val="0"/>
              </a:spcBef>
              <a:buNone/>
            </a:pPr>
            <a:r>
              <a:rPr lang="ru-RU" dirty="0" smtClean="0"/>
              <a:t>· художественная творческая деятельность – это альтернативный «язык» выражения своих чувств и переживаний;</a:t>
            </a:r>
          </a:p>
          <a:p>
            <a:pPr marL="0" indent="0" algn="just">
              <a:lnSpc>
                <a:spcPct val="120000"/>
              </a:lnSpc>
              <a:spcBef>
                <a:spcPts val="0"/>
              </a:spcBef>
              <a:buNone/>
            </a:pPr>
            <a:r>
              <a:rPr lang="ru-RU" dirty="0" smtClean="0"/>
              <a:t>· повышение самооценки через усиление внимания к своим чувствам и переживаниям;</a:t>
            </a:r>
          </a:p>
          <a:p>
            <a:pPr marL="0" indent="0" algn="just">
              <a:lnSpc>
                <a:spcPct val="120000"/>
              </a:lnSpc>
              <a:spcBef>
                <a:spcPts val="0"/>
              </a:spcBef>
              <a:buNone/>
            </a:pPr>
            <a:r>
              <a:rPr lang="ru-RU" dirty="0" smtClean="0"/>
              <a:t>· сам процесс творчества, дающий возможность свободно выразить свои чувства, потребности и фантазии в виде продукта творчества (рисунок, сказка, скульптура, лепка и т.п.) и являющегося безопасным способом разрядки напряжения;</a:t>
            </a:r>
          </a:p>
          <a:p>
            <a:pPr marL="0" indent="0" algn="just">
              <a:lnSpc>
                <a:spcPct val="120000"/>
              </a:lnSpc>
              <a:spcBef>
                <a:spcPts val="0"/>
              </a:spcBef>
              <a:buNone/>
            </a:pPr>
            <a:r>
              <a:rPr lang="ru-RU" dirty="0" smtClean="0"/>
              <a:t>· возможность заново пережить внутренние конфликты прошлого в результате соприкосновения со своим бессознательным и общения с ним на символическом языке образов в условиях безопасного пространства и безусловной поддержке со стороны педагога;</a:t>
            </a:r>
          </a:p>
          <a:p>
            <a:pPr marL="0" indent="0" algn="just">
              <a:lnSpc>
                <a:spcPct val="120000"/>
              </a:lnSpc>
              <a:spcBef>
                <a:spcPts val="0"/>
              </a:spcBef>
              <a:buNone/>
            </a:pPr>
            <a:r>
              <a:rPr lang="ru-RU" dirty="0" smtClean="0"/>
              <a:t>· возникновение чувства внутреннего контроля и порядка, так как творчество приводит к необходимости организовать окружающее пространство;</a:t>
            </a:r>
          </a:p>
          <a:p>
            <a:pPr marL="0" indent="0" algn="just">
              <a:lnSpc>
                <a:spcPct val="120000"/>
              </a:lnSpc>
              <a:spcBef>
                <a:spcPts val="0"/>
              </a:spcBef>
              <a:buNone/>
            </a:pPr>
            <a:r>
              <a:rPr lang="ru-RU" dirty="0" smtClean="0"/>
              <a:t>· освоение новых форм опыта.</a:t>
            </a:r>
            <a:endParaRPr lang="ru-RU" dirty="0"/>
          </a:p>
        </p:txBody>
      </p:sp>
    </p:spTree>
    <p:extLst>
      <p:ext uri="{BB962C8B-B14F-4D97-AF65-F5344CB8AC3E}">
        <p14:creationId xmlns:p14="http://schemas.microsoft.com/office/powerpoint/2010/main" val="390383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Autofit/>
          </a:bodyPr>
          <a:lstStyle/>
          <a:p>
            <a:r>
              <a:rPr lang="ru-RU" sz="3600" b="1" dirty="0" smtClean="0">
                <a:solidFill>
                  <a:srgbClr val="0070C0"/>
                </a:solidFill>
              </a:rPr>
              <a:t>Виды и техники работы с учащимися</a:t>
            </a:r>
            <a:endParaRPr lang="ru-RU" sz="3600" b="1" dirty="0">
              <a:solidFill>
                <a:srgbClr val="0070C0"/>
              </a:solidFill>
            </a:endParaRPr>
          </a:p>
        </p:txBody>
      </p:sp>
      <p:sp>
        <p:nvSpPr>
          <p:cNvPr id="3" name="Объект 2"/>
          <p:cNvSpPr>
            <a:spLocks noGrp="1"/>
          </p:cNvSpPr>
          <p:nvPr>
            <p:ph idx="1"/>
          </p:nvPr>
        </p:nvSpPr>
        <p:spPr>
          <a:xfrm>
            <a:off x="0" y="692696"/>
            <a:ext cx="9036496" cy="6165304"/>
          </a:xfrm>
        </p:spPr>
        <p:txBody>
          <a:bodyPr>
            <a:normAutofit fontScale="85000" lnSpcReduction="20000"/>
          </a:bodyPr>
          <a:lstStyle/>
          <a:p>
            <a:pPr marL="0" indent="0" algn="just">
              <a:buNone/>
            </a:pPr>
            <a:r>
              <a:rPr lang="ru-RU" b="1" dirty="0" err="1" smtClean="0"/>
              <a:t>Изотерапия</a:t>
            </a:r>
            <a:r>
              <a:rPr lang="ru-RU" dirty="0" smtClean="0"/>
              <a:t> – терапия изобразительным искусством (рисованием). Изобразительное искусство – самый естественный для человека вид творчества. Оно позволяет человеку понять и выразить свои чувства, ощущения, представления об окружающем мире. Кроме того, рисование помогает развивать мелкую моторику рук, чувственно-двигательную координацию.</a:t>
            </a:r>
          </a:p>
          <a:p>
            <a:pPr marL="0" indent="0" algn="just">
              <a:buNone/>
            </a:pPr>
            <a:r>
              <a:rPr lang="ru-RU" b="1" dirty="0" err="1" smtClean="0"/>
              <a:t>Сказкотерапия</a:t>
            </a:r>
            <a:r>
              <a:rPr lang="ru-RU" dirty="0" smtClean="0"/>
              <a:t> – это терапевтическое воздействие на ребенка с использованием материалов сказок, направленное на развитие творческих способностей учащихся, расширения их сознания, совершенствования взаимодействия с окружающим миром.</a:t>
            </a:r>
          </a:p>
          <a:p>
            <a:pPr marL="0" indent="0" algn="just">
              <a:buNone/>
            </a:pPr>
            <a:r>
              <a:rPr lang="ru-RU" b="1" dirty="0" smtClean="0"/>
              <a:t>Музыкотерапия</a:t>
            </a:r>
            <a:r>
              <a:rPr lang="ru-RU" dirty="0" smtClean="0"/>
              <a:t> – использование музыкального материала для коррекции учащихся.</a:t>
            </a:r>
          </a:p>
          <a:p>
            <a:pPr marL="0" indent="0" algn="just">
              <a:buNone/>
            </a:pPr>
            <a:r>
              <a:rPr lang="ru-RU" b="1" dirty="0" smtClean="0"/>
              <a:t>Танцевальная терапия </a:t>
            </a:r>
            <a:r>
              <a:rPr lang="ru-RU" dirty="0" smtClean="0"/>
              <a:t>– это интеграция эмоционального и физического состояния ребенка с помощью танца.</a:t>
            </a:r>
          </a:p>
          <a:p>
            <a:pPr marL="0" indent="0">
              <a:buNone/>
            </a:pPr>
            <a:endParaRPr lang="ru-RU" dirty="0"/>
          </a:p>
        </p:txBody>
      </p:sp>
    </p:spTree>
    <p:extLst>
      <p:ext uri="{BB962C8B-B14F-4D97-AF65-F5344CB8AC3E}">
        <p14:creationId xmlns:p14="http://schemas.microsoft.com/office/powerpoint/2010/main" val="331130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Autofit/>
          </a:bodyPr>
          <a:lstStyle/>
          <a:p>
            <a:r>
              <a:rPr lang="ru-RU" sz="3600" b="1" dirty="0" smtClean="0">
                <a:solidFill>
                  <a:srgbClr val="0070C0"/>
                </a:solidFill>
              </a:rPr>
              <a:t>Виды и техники работы с учащимися</a:t>
            </a:r>
            <a:endParaRPr lang="ru-RU" sz="3600" b="1" dirty="0">
              <a:solidFill>
                <a:srgbClr val="0070C0"/>
              </a:solidFill>
            </a:endParaRPr>
          </a:p>
        </p:txBody>
      </p:sp>
      <p:sp>
        <p:nvSpPr>
          <p:cNvPr id="3" name="Объект 2"/>
          <p:cNvSpPr>
            <a:spLocks noGrp="1"/>
          </p:cNvSpPr>
          <p:nvPr>
            <p:ph idx="1"/>
          </p:nvPr>
        </p:nvSpPr>
        <p:spPr>
          <a:xfrm>
            <a:off x="0" y="692696"/>
            <a:ext cx="9036496" cy="6048672"/>
          </a:xfrm>
        </p:spPr>
        <p:txBody>
          <a:bodyPr>
            <a:normAutofit fontScale="77500" lnSpcReduction="20000"/>
          </a:bodyPr>
          <a:lstStyle/>
          <a:p>
            <a:pPr marL="0" indent="0" algn="just">
              <a:buNone/>
            </a:pPr>
            <a:r>
              <a:rPr lang="ru-RU" b="1" dirty="0" smtClean="0"/>
              <a:t>Фототерапия</a:t>
            </a:r>
            <a:r>
              <a:rPr lang="ru-RU" dirty="0" smtClean="0"/>
              <a:t> – это терапевтическое применение фотографий и </a:t>
            </a:r>
            <a:r>
              <a:rPr lang="ru-RU" dirty="0" err="1" smtClean="0"/>
              <a:t>слайдой</a:t>
            </a:r>
            <a:r>
              <a:rPr lang="ru-RU" dirty="0" smtClean="0"/>
              <a:t> для решения психологических проблем, для развития и гармонизации личности учащихся.</a:t>
            </a:r>
          </a:p>
          <a:p>
            <a:pPr marL="0" indent="0" algn="just">
              <a:buNone/>
            </a:pPr>
            <a:r>
              <a:rPr lang="ru-RU" dirty="0" smtClean="0"/>
              <a:t>Фототерапия основывается на создании или восприятии фотографических образов и дополняется другим видами творческой деятельности (изобразительное искусство, танец и т.д.).</a:t>
            </a:r>
          </a:p>
          <a:p>
            <a:pPr marL="0" indent="0" algn="just">
              <a:buNone/>
            </a:pPr>
            <a:r>
              <a:rPr lang="ru-RU" dirty="0" smtClean="0"/>
              <a:t>Вариантом задания при фототерапии может служить просмотр слайдов по определенной теме с последующим выражением своего отношения к просмотренному через рисунок или танец.</a:t>
            </a:r>
          </a:p>
          <a:p>
            <a:pPr marL="0" indent="0" algn="just">
              <a:buNone/>
            </a:pPr>
            <a:r>
              <a:rPr lang="ru-RU" b="1" dirty="0" err="1" smtClean="0"/>
              <a:t>Куклотерапия</a:t>
            </a:r>
            <a:r>
              <a:rPr lang="ru-RU" dirty="0" smtClean="0"/>
              <a:t> – это терапия, которая основывается на использовании кукол как основного терапевтического средства.</a:t>
            </a:r>
          </a:p>
          <a:p>
            <a:pPr marL="0" indent="0" algn="just">
              <a:buNone/>
            </a:pPr>
            <a:r>
              <a:rPr lang="ru-RU" dirty="0" err="1" smtClean="0"/>
              <a:t>Куклотерапия</a:t>
            </a:r>
            <a:r>
              <a:rPr lang="ru-RU" dirty="0" smtClean="0"/>
              <a:t> помогает ребенку развить коммуникативные навыки, выплеснуть свои негативные эмоции. </a:t>
            </a:r>
            <a:r>
              <a:rPr lang="ru-RU" dirty="0" err="1" smtClean="0"/>
              <a:t>Куклотерапия</a:t>
            </a:r>
            <a:r>
              <a:rPr lang="ru-RU" dirty="0" smtClean="0"/>
              <a:t> предоставляет ребенку своеобразную психологическую защиту, позволяет спрятаться за ролью. </a:t>
            </a:r>
          </a:p>
          <a:p>
            <a:pPr marL="0" indent="0" algn="just">
              <a:buNone/>
            </a:pPr>
            <a:r>
              <a:rPr lang="ru-RU" b="1" dirty="0" err="1" smtClean="0"/>
              <a:t>Коллажирование</a:t>
            </a:r>
            <a:r>
              <a:rPr lang="ru-RU" b="1" dirty="0" smtClean="0"/>
              <a:t> – </a:t>
            </a:r>
            <a:r>
              <a:rPr lang="ru-RU" dirty="0" smtClean="0"/>
              <a:t>создание коллажа на определенную тему.</a:t>
            </a:r>
          </a:p>
          <a:p>
            <a:pPr marL="0" indent="0" algn="just">
              <a:buNone/>
            </a:pPr>
            <a:r>
              <a:rPr lang="ru-RU" b="1" dirty="0" smtClean="0"/>
              <a:t>Театрализация и </a:t>
            </a:r>
            <a:r>
              <a:rPr lang="ru-RU" b="1" dirty="0" err="1" smtClean="0"/>
              <a:t>инсценирование</a:t>
            </a:r>
            <a:r>
              <a:rPr lang="ru-RU" b="1" dirty="0" smtClean="0"/>
              <a:t>.</a:t>
            </a:r>
            <a:endParaRPr lang="ru-RU" b="1" dirty="0"/>
          </a:p>
        </p:txBody>
      </p:sp>
    </p:spTree>
    <p:extLst>
      <p:ext uri="{BB962C8B-B14F-4D97-AF65-F5344CB8AC3E}">
        <p14:creationId xmlns:p14="http://schemas.microsoft.com/office/powerpoint/2010/main" val="787202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332656"/>
            <a:ext cx="9144000" cy="6264696"/>
          </a:xfrm>
        </p:spPr>
        <p:txBody>
          <a:bodyPr>
            <a:normAutofit fontScale="92500" lnSpcReduction="20000"/>
          </a:bodyPr>
          <a:lstStyle/>
          <a:p>
            <a:pPr marL="0" indent="0" algn="just">
              <a:buNone/>
            </a:pPr>
            <a:r>
              <a:rPr lang="ru-RU" dirty="0" smtClean="0"/>
              <a:t>Арт-технология предлагает различные </a:t>
            </a:r>
            <a:r>
              <a:rPr lang="ru-RU" b="1" dirty="0" smtClean="0">
                <a:solidFill>
                  <a:srgbClr val="FF0000"/>
                </a:solidFill>
              </a:rPr>
              <a:t>формы работы с обучающимися.</a:t>
            </a:r>
            <a:r>
              <a:rPr lang="ru-RU" dirty="0" smtClean="0"/>
              <a:t> По количеству участников выделяют </a:t>
            </a:r>
            <a:r>
              <a:rPr lang="ru-RU" dirty="0" smtClean="0">
                <a:solidFill>
                  <a:srgbClr val="0070C0"/>
                </a:solidFill>
              </a:rPr>
              <a:t>индивидуальную, групповую, коллективную формы</a:t>
            </a:r>
            <a:r>
              <a:rPr lang="ru-RU" dirty="0" smtClean="0"/>
              <a:t>, по степени активности участников – </a:t>
            </a:r>
            <a:r>
              <a:rPr lang="ru-RU" dirty="0" smtClean="0">
                <a:solidFill>
                  <a:srgbClr val="0070C0"/>
                </a:solidFill>
              </a:rPr>
              <a:t>пассивную, активную, смешанную формы</a:t>
            </a:r>
            <a:r>
              <a:rPr lang="ru-RU" dirty="0" smtClean="0"/>
              <a:t> работы с учащимися.</a:t>
            </a:r>
          </a:p>
          <a:p>
            <a:pPr marL="0" indent="0" algn="just">
              <a:buNone/>
            </a:pPr>
            <a:r>
              <a:rPr lang="ru-RU" b="1" dirty="0" smtClean="0">
                <a:solidFill>
                  <a:srgbClr val="0070C0"/>
                </a:solidFill>
              </a:rPr>
              <a:t>Пассивная форма </a:t>
            </a:r>
            <a:r>
              <a:rPr lang="ru-RU" dirty="0" smtClean="0"/>
              <a:t>работы основывается на том, что ученик использует художественные произведения, созданные другими людьми. Это могут быть </a:t>
            </a:r>
            <a:r>
              <a:rPr lang="ru-RU" i="1" dirty="0" smtClean="0"/>
              <a:t>музыкальные произведения, картины, книги</a:t>
            </a:r>
            <a:r>
              <a:rPr lang="ru-RU" dirty="0" smtClean="0"/>
              <a:t>.</a:t>
            </a:r>
          </a:p>
          <a:p>
            <a:pPr marL="0" indent="0" algn="just">
              <a:buNone/>
            </a:pPr>
            <a:r>
              <a:rPr lang="ru-RU" b="1" dirty="0" smtClean="0">
                <a:solidFill>
                  <a:srgbClr val="0070C0"/>
                </a:solidFill>
              </a:rPr>
              <a:t>Активная форма</a:t>
            </a:r>
            <a:r>
              <a:rPr lang="ru-RU" dirty="0" smtClean="0"/>
              <a:t> предполагает создание учащимися своих собственных произведений: </a:t>
            </a:r>
            <a:r>
              <a:rPr lang="ru-RU" i="1" dirty="0" smtClean="0"/>
              <a:t>рисунков, скульптур, танцев.</a:t>
            </a:r>
          </a:p>
          <a:p>
            <a:pPr marL="0" indent="0" algn="just">
              <a:buNone/>
            </a:pPr>
            <a:r>
              <a:rPr lang="ru-RU" b="1" dirty="0" smtClean="0">
                <a:solidFill>
                  <a:srgbClr val="0070C0"/>
                </a:solidFill>
              </a:rPr>
              <a:t>Смешанная форма </a:t>
            </a:r>
            <a:r>
              <a:rPr lang="ru-RU" dirty="0" smtClean="0"/>
              <a:t>используется, когда ученик прибегает к произведениям искусства (сказки, картины, скульптуры и т.п.) для создания своих собственных продуктов творчества.</a:t>
            </a:r>
            <a:endParaRPr lang="ru-RU" dirty="0"/>
          </a:p>
        </p:txBody>
      </p:sp>
    </p:spTree>
    <p:extLst>
      <p:ext uri="{BB962C8B-B14F-4D97-AF65-F5344CB8AC3E}">
        <p14:creationId xmlns:p14="http://schemas.microsoft.com/office/powerpoint/2010/main" val="2992293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634082"/>
          </a:xfrm>
        </p:spPr>
        <p:txBody>
          <a:bodyPr>
            <a:normAutofit fontScale="90000"/>
          </a:bodyPr>
          <a:lstStyle/>
          <a:p>
            <a:endParaRPr lang="ru-RU" dirty="0"/>
          </a:p>
        </p:txBody>
      </p:sp>
      <p:sp>
        <p:nvSpPr>
          <p:cNvPr id="3" name="Объект 2"/>
          <p:cNvSpPr>
            <a:spLocks noGrp="1"/>
          </p:cNvSpPr>
          <p:nvPr>
            <p:ph idx="1"/>
          </p:nvPr>
        </p:nvSpPr>
        <p:spPr>
          <a:xfrm>
            <a:off x="179512" y="1052736"/>
            <a:ext cx="8856984" cy="5688632"/>
          </a:xfrm>
        </p:spPr>
        <p:txBody>
          <a:bodyPr>
            <a:normAutofit fontScale="92500" lnSpcReduction="10000"/>
          </a:bodyPr>
          <a:lstStyle/>
          <a:p>
            <a:pPr marL="0" indent="0" algn="just">
              <a:buNone/>
            </a:pPr>
            <a:r>
              <a:rPr lang="ru-RU" dirty="0" smtClean="0"/>
              <a:t>Арт-технология предполагает широкий спектр </a:t>
            </a:r>
            <a:r>
              <a:rPr lang="ru-RU" b="1" dirty="0" smtClean="0">
                <a:solidFill>
                  <a:srgbClr val="FF0000"/>
                </a:solidFill>
              </a:rPr>
              <a:t>различных материалов </a:t>
            </a:r>
            <a:r>
              <a:rPr lang="ru-RU" dirty="0" smtClean="0"/>
              <a:t>для обеспечения творческого процесса учащихся. Это:</a:t>
            </a:r>
          </a:p>
          <a:p>
            <a:pPr marL="0" indent="0" algn="just">
              <a:buNone/>
            </a:pPr>
            <a:r>
              <a:rPr lang="ru-RU" dirty="0" smtClean="0"/>
              <a:t>· краски, карандаши, мелки, фломастеры, пластилин;</a:t>
            </a:r>
          </a:p>
          <a:p>
            <a:pPr marL="0" indent="0" algn="just">
              <a:buNone/>
            </a:pPr>
            <a:r>
              <a:rPr lang="ru-RU" dirty="0" smtClean="0"/>
              <a:t>· бумага, открытки, текстиль, газеты;</a:t>
            </a:r>
          </a:p>
          <a:p>
            <a:pPr marL="0" indent="0" algn="just">
              <a:buNone/>
            </a:pPr>
            <a:r>
              <a:rPr lang="ru-RU" dirty="0" smtClean="0"/>
              <a:t>· природный материал – кора, листья, семена, цветы, камешки;</a:t>
            </a:r>
          </a:p>
          <a:p>
            <a:pPr marL="0" indent="0" algn="just">
              <a:buNone/>
            </a:pPr>
            <a:r>
              <a:rPr lang="ru-RU" dirty="0" smtClean="0"/>
              <a:t>· глина, дерево, песок, тесто;</a:t>
            </a:r>
          </a:p>
          <a:p>
            <a:pPr marL="0" indent="0" algn="just">
              <a:buNone/>
            </a:pPr>
            <a:r>
              <a:rPr lang="ru-RU" dirty="0" smtClean="0"/>
              <a:t>· кисти, ножницы, нитки, иголки, клей;</a:t>
            </a:r>
          </a:p>
          <a:p>
            <a:pPr marL="0" indent="0" algn="just">
              <a:buNone/>
            </a:pPr>
            <a:r>
              <a:rPr lang="ru-RU" dirty="0" smtClean="0"/>
              <a:t>· фотографии, слайды;</a:t>
            </a:r>
          </a:p>
          <a:p>
            <a:pPr marL="0" indent="0" algn="just">
              <a:buNone/>
            </a:pPr>
            <a:r>
              <a:rPr lang="ru-RU" dirty="0" smtClean="0"/>
              <a:t>· музыкальные инструменты, диски с музыкой и многое другое.</a:t>
            </a:r>
            <a:endParaRPr lang="ru-RU" dirty="0"/>
          </a:p>
        </p:txBody>
      </p:sp>
    </p:spTree>
    <p:extLst>
      <p:ext uri="{BB962C8B-B14F-4D97-AF65-F5344CB8AC3E}">
        <p14:creationId xmlns:p14="http://schemas.microsoft.com/office/powerpoint/2010/main" val="2842119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67328" cy="864096"/>
          </a:xfrm>
        </p:spPr>
        <p:txBody>
          <a:bodyPr>
            <a:noAutofit/>
          </a:bodyPr>
          <a:lstStyle/>
          <a:p>
            <a:r>
              <a:rPr lang="ru-RU" sz="3600" b="1" dirty="0" smtClean="0">
                <a:solidFill>
                  <a:srgbClr val="0070C0"/>
                </a:solidFill>
                <a:hlinkClick r:id="rId2" action="ppaction://hlinkfile"/>
              </a:rPr>
              <a:t>Этапы</a:t>
            </a:r>
            <a:r>
              <a:rPr lang="ru-RU" sz="3600" b="1" dirty="0" smtClean="0">
                <a:solidFill>
                  <a:srgbClr val="0070C0"/>
                </a:solidFill>
              </a:rPr>
              <a:t> проектирования занятия с использованием арт-технологии</a:t>
            </a:r>
            <a:endParaRPr lang="ru-RU" sz="3600" b="1" dirty="0">
              <a:solidFill>
                <a:srgbClr val="0070C0"/>
              </a:solidFill>
            </a:endParaRPr>
          </a:p>
        </p:txBody>
      </p:sp>
      <p:sp>
        <p:nvSpPr>
          <p:cNvPr id="3" name="Объект 2"/>
          <p:cNvSpPr>
            <a:spLocks noGrp="1"/>
          </p:cNvSpPr>
          <p:nvPr>
            <p:ph idx="1"/>
          </p:nvPr>
        </p:nvSpPr>
        <p:spPr>
          <a:xfrm>
            <a:off x="0" y="1196752"/>
            <a:ext cx="8856984" cy="5832648"/>
          </a:xfrm>
        </p:spPr>
        <p:txBody>
          <a:bodyPr/>
          <a:lstStyle/>
          <a:p>
            <a:pPr marL="0" indent="0">
              <a:buNone/>
            </a:pPr>
            <a:r>
              <a:rPr lang="ru-RU" dirty="0" smtClean="0"/>
              <a:t>1) диагностический этап ;</a:t>
            </a:r>
          </a:p>
          <a:p>
            <a:pPr marL="0" indent="0">
              <a:buNone/>
            </a:pPr>
            <a:r>
              <a:rPr lang="ru-RU" dirty="0" smtClean="0"/>
              <a:t>2) организационный этап;</a:t>
            </a:r>
          </a:p>
          <a:p>
            <a:pPr marL="0" indent="0">
              <a:buNone/>
            </a:pPr>
            <a:r>
              <a:rPr lang="ru-RU" dirty="0" smtClean="0"/>
              <a:t>3) </a:t>
            </a:r>
            <a:r>
              <a:rPr lang="ru-RU" dirty="0" err="1" smtClean="0"/>
              <a:t>деятельностный</a:t>
            </a:r>
            <a:r>
              <a:rPr lang="ru-RU" dirty="0" smtClean="0"/>
              <a:t> этап;</a:t>
            </a:r>
          </a:p>
          <a:p>
            <a:pPr marL="0" indent="0" algn="just">
              <a:buNone/>
            </a:pPr>
            <a:r>
              <a:rPr lang="ru-RU" dirty="0" smtClean="0"/>
              <a:t>4) этап рефлексии.</a:t>
            </a:r>
            <a:endParaRPr lang="ru-RU" dirty="0"/>
          </a:p>
        </p:txBody>
      </p:sp>
    </p:spTree>
    <p:extLst>
      <p:ext uri="{BB962C8B-B14F-4D97-AF65-F5344CB8AC3E}">
        <p14:creationId xmlns:p14="http://schemas.microsoft.com/office/powerpoint/2010/main" val="1364452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b="1" dirty="0" smtClean="0">
                <a:solidFill>
                  <a:srgbClr val="0070C0"/>
                </a:solidFill>
              </a:rPr>
              <a:t>Примеры заданий (сказки)</a:t>
            </a:r>
            <a:endParaRPr lang="ru-RU" b="1" dirty="0">
              <a:solidFill>
                <a:srgbClr val="0070C0"/>
              </a:solidFill>
            </a:endParaRPr>
          </a:p>
        </p:txBody>
      </p:sp>
      <p:sp>
        <p:nvSpPr>
          <p:cNvPr id="3" name="Объект 2"/>
          <p:cNvSpPr>
            <a:spLocks noGrp="1"/>
          </p:cNvSpPr>
          <p:nvPr>
            <p:ph idx="1"/>
          </p:nvPr>
        </p:nvSpPr>
        <p:spPr>
          <a:xfrm>
            <a:off x="179512" y="908720"/>
            <a:ext cx="8712968" cy="5616624"/>
          </a:xfrm>
        </p:spPr>
        <p:txBody>
          <a:bodyPr>
            <a:normAutofit fontScale="92500" lnSpcReduction="10000"/>
          </a:bodyPr>
          <a:lstStyle/>
          <a:p>
            <a:pPr marL="0" indent="0" algn="just">
              <a:buNone/>
            </a:pPr>
            <a:r>
              <a:rPr lang="ru-RU" dirty="0" smtClean="0"/>
              <a:t>1. Рисование по сюжету сказки. Учащимся предлагается в виде рисунка изобразить чувства, ассоциации, которые возникли у них после прочтения сказки.</a:t>
            </a:r>
          </a:p>
          <a:p>
            <a:pPr marL="0" indent="0" algn="just">
              <a:buNone/>
            </a:pPr>
            <a:r>
              <a:rPr lang="ru-RU" dirty="0" smtClean="0"/>
              <a:t>2. Разыгрывание сценок. Учащимся предлагается проиграть значимый, узловой эпизод из сказки или всю сказку целиком.</a:t>
            </a:r>
          </a:p>
          <a:p>
            <a:pPr marL="0" indent="0" algn="just">
              <a:buNone/>
            </a:pPr>
            <a:r>
              <a:rPr lang="ru-RU" dirty="0" smtClean="0"/>
              <a:t>3. Дописывание, переписывание, сочинение сказки. Учащимся предлагается придумать, додумать определенный эпизод из выбранной учителем сказки или сочинить свою собственную сказку по мотивам уже прочитанной.</a:t>
            </a:r>
            <a:endParaRPr lang="ru-RU" dirty="0"/>
          </a:p>
        </p:txBody>
      </p:sp>
    </p:spTree>
    <p:extLst>
      <p:ext uri="{BB962C8B-B14F-4D97-AF65-F5344CB8AC3E}">
        <p14:creationId xmlns:p14="http://schemas.microsoft.com/office/powerpoint/2010/main" val="285757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634082"/>
          </a:xfrm>
        </p:spPr>
        <p:txBody>
          <a:bodyPr>
            <a:normAutofit fontScale="90000"/>
          </a:bodyPr>
          <a:lstStyle/>
          <a:p>
            <a:r>
              <a:rPr lang="ru-RU" b="1" dirty="0" smtClean="0">
                <a:solidFill>
                  <a:srgbClr val="0070C0"/>
                </a:solidFill>
              </a:rPr>
              <a:t>Примеры заданий (музыка)</a:t>
            </a:r>
            <a:endParaRPr lang="ru-RU" b="1" dirty="0">
              <a:solidFill>
                <a:srgbClr val="0070C0"/>
              </a:solidFill>
            </a:endParaRPr>
          </a:p>
        </p:txBody>
      </p:sp>
      <p:sp>
        <p:nvSpPr>
          <p:cNvPr id="3" name="Объект 2"/>
          <p:cNvSpPr>
            <a:spLocks noGrp="1"/>
          </p:cNvSpPr>
          <p:nvPr>
            <p:ph idx="1"/>
          </p:nvPr>
        </p:nvSpPr>
        <p:spPr>
          <a:xfrm>
            <a:off x="0" y="908720"/>
            <a:ext cx="9144000" cy="5760640"/>
          </a:xfrm>
        </p:spPr>
        <p:txBody>
          <a:bodyPr/>
          <a:lstStyle/>
          <a:p>
            <a:pPr marL="0" indent="0" algn="just">
              <a:buNone/>
            </a:pPr>
            <a:r>
              <a:rPr lang="ru-RU" dirty="0" smtClean="0"/>
              <a:t>4. «Дирижер». Ребенку предлагается продирижировать под музыку. Это увеличивает заинтересованность и вовлеченность в процесс восприятия музыки.</a:t>
            </a:r>
          </a:p>
          <a:p>
            <a:pPr marL="0" indent="0" algn="just">
              <a:buNone/>
            </a:pPr>
            <a:r>
              <a:rPr lang="ru-RU" dirty="0" smtClean="0"/>
              <a:t>5. «Спонтанное рисование под музыку». Детям предлагается рисовать все, что они захотят, пока звучит музыка. Свои ассоциации учащиеся изображают на бумаге, используя карандаши, краски, мелки. Желательно для этого задания использовать яркую, эмоциональную музыку.</a:t>
            </a:r>
            <a:endParaRPr lang="ru-RU" dirty="0"/>
          </a:p>
        </p:txBody>
      </p:sp>
    </p:spTree>
    <p:extLst>
      <p:ext uri="{BB962C8B-B14F-4D97-AF65-F5344CB8AC3E}">
        <p14:creationId xmlns:p14="http://schemas.microsoft.com/office/powerpoint/2010/main" val="2624367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346050"/>
          </a:xfrm>
        </p:spPr>
        <p:txBody>
          <a:bodyPr>
            <a:normAutofit fontScale="90000"/>
          </a:bodyPr>
          <a:lstStyle/>
          <a:p>
            <a:r>
              <a:rPr lang="ru-RU" b="1" dirty="0" smtClean="0">
                <a:solidFill>
                  <a:srgbClr val="0070C0"/>
                </a:solidFill>
              </a:rPr>
              <a:t>Примеры заданий (танцы)</a:t>
            </a:r>
            <a:endParaRPr lang="ru-RU" b="1" dirty="0">
              <a:solidFill>
                <a:srgbClr val="0070C0"/>
              </a:solidFill>
            </a:endParaRPr>
          </a:p>
        </p:txBody>
      </p:sp>
      <p:sp>
        <p:nvSpPr>
          <p:cNvPr id="3" name="Объект 2"/>
          <p:cNvSpPr>
            <a:spLocks noGrp="1"/>
          </p:cNvSpPr>
          <p:nvPr>
            <p:ph idx="1"/>
          </p:nvPr>
        </p:nvSpPr>
        <p:spPr>
          <a:xfrm>
            <a:off x="0" y="620688"/>
            <a:ext cx="9144000" cy="6120680"/>
          </a:xfrm>
        </p:spPr>
        <p:txBody>
          <a:bodyPr>
            <a:normAutofit fontScale="85000" lnSpcReduction="20000"/>
          </a:bodyPr>
          <a:lstStyle/>
          <a:p>
            <a:pPr marL="0" indent="0" algn="just">
              <a:buNone/>
            </a:pPr>
            <a:r>
              <a:rPr lang="ru-RU" dirty="0" smtClean="0"/>
              <a:t>6. Группа выстраивается в цепочку (по аналогии как в игру в паровозик). Учитель включает музыку. Первый ученик из цепочки (ведущий) начинает двигаться под музыку, остальные повторять движения, которые показывает им ведущий. Через некоторое время музыка прекращается и ведущий меняется местами с последним учеником из цепочки, становясь, таким образом, ведомым.</a:t>
            </a:r>
          </a:p>
          <a:p>
            <a:pPr marL="0" indent="0" algn="just">
              <a:buNone/>
            </a:pPr>
            <a:r>
              <a:rPr lang="ru-RU" dirty="0" smtClean="0"/>
              <a:t>7. Группа встает в круг. Выбирается один из учеников, которому предлагается встать в круг и станцевать два танца: первый на тему «Какой я есть на самом деле», второй – «Каким бы я хотел быть». Затем в круг выходит второй ученик и так далее. После выполнения этого задания ученикам предлагается ответить на такие вопросы: - «Как вы себя чувствовали, когда смотрели танец, и когда танцевали?», - «В чем заключается отличие первого танца от второго?» В качестве домашнего задания можно предложить учащимся изобразить свои впечатления от танцев на бумаге.</a:t>
            </a:r>
            <a:endParaRPr lang="ru-RU" dirty="0"/>
          </a:p>
        </p:txBody>
      </p:sp>
    </p:spTree>
    <p:extLst>
      <p:ext uri="{BB962C8B-B14F-4D97-AF65-F5344CB8AC3E}">
        <p14:creationId xmlns:p14="http://schemas.microsoft.com/office/powerpoint/2010/main" val="264146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562074"/>
          </a:xfrm>
        </p:spPr>
        <p:txBody>
          <a:bodyPr>
            <a:normAutofit fontScale="90000"/>
          </a:bodyPr>
          <a:lstStyle/>
          <a:p>
            <a:r>
              <a:rPr lang="ru-RU" b="1" dirty="0" smtClean="0">
                <a:solidFill>
                  <a:srgbClr val="FF0000"/>
                </a:solidFill>
              </a:rPr>
              <a:t>Арт-технологии</a:t>
            </a:r>
            <a:endParaRPr lang="ru-RU" b="1" dirty="0">
              <a:solidFill>
                <a:srgbClr val="FF0000"/>
              </a:solidFill>
            </a:endParaRPr>
          </a:p>
        </p:txBody>
      </p:sp>
      <p:sp>
        <p:nvSpPr>
          <p:cNvPr id="3" name="Объект 2"/>
          <p:cNvSpPr>
            <a:spLocks noGrp="1"/>
          </p:cNvSpPr>
          <p:nvPr>
            <p:ph idx="1"/>
          </p:nvPr>
        </p:nvSpPr>
        <p:spPr>
          <a:xfrm>
            <a:off x="107504" y="548680"/>
            <a:ext cx="9036496" cy="6120680"/>
          </a:xfrm>
        </p:spPr>
        <p:txBody>
          <a:bodyPr>
            <a:noAutofit/>
          </a:bodyPr>
          <a:lstStyle/>
          <a:p>
            <a:pPr marL="0" indent="0" algn="just">
              <a:spcBef>
                <a:spcPts val="0"/>
              </a:spcBef>
              <a:buNone/>
            </a:pPr>
            <a:r>
              <a:rPr lang="ru-RU" sz="2300" dirty="0" smtClean="0"/>
              <a:t>- это научно-педагогические технологии, основанные на интегративном применении различных видов искусства в образовательном процессе в целях эффективного воспитательного воздействия на личность учащегося»;</a:t>
            </a:r>
          </a:p>
          <a:p>
            <a:pPr marL="0" indent="0" algn="just">
              <a:spcBef>
                <a:spcPts val="0"/>
              </a:spcBef>
              <a:buNone/>
            </a:pPr>
            <a:r>
              <a:rPr lang="ru-RU" sz="2300" dirty="0" smtClean="0"/>
              <a:t>-  это совокупность форм, методов и средств различных видов искусства, направленных на развитие творческого потенциала личности в образовательном процессе. Арт-технологии называют также художественно-творческими технологиями, подразумевая под ними совокупность знаний, умений, навыков и способов деятельности педагога или психолога, которые позволяют воздействовать на личность ребенка (подростка) средствами художественного творчества. </a:t>
            </a:r>
            <a:r>
              <a:rPr lang="ru-RU" sz="2300" dirty="0" smtClean="0">
                <a:solidFill>
                  <a:srgbClr val="0070C0"/>
                </a:solidFill>
              </a:rPr>
              <a:t>В педагогическом контексте использования арт-технологий обычно говорят об арт-педагогике – обучении и воспитании средствами различных видов искусств;</a:t>
            </a:r>
          </a:p>
          <a:p>
            <a:pPr marL="0" indent="0" algn="just">
              <a:spcBef>
                <a:spcPts val="0"/>
              </a:spcBef>
              <a:buNone/>
            </a:pPr>
            <a:r>
              <a:rPr lang="ru-RU" sz="2300" dirty="0" smtClean="0"/>
              <a:t>- наиболее древняя естественная форма изменения эмоционального состояния, которой многие люди пользуются (осознанно или нет), чтобы снять психическое напряжение, успокоиться, сосредоточиться.</a:t>
            </a:r>
            <a:endParaRPr lang="ru-RU" sz="2300" dirty="0"/>
          </a:p>
        </p:txBody>
      </p:sp>
    </p:spTree>
    <p:extLst>
      <p:ext uri="{BB962C8B-B14F-4D97-AF65-F5344CB8AC3E}">
        <p14:creationId xmlns:p14="http://schemas.microsoft.com/office/powerpoint/2010/main" val="3583010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b="1" dirty="0" smtClean="0">
                <a:solidFill>
                  <a:srgbClr val="0070C0"/>
                </a:solidFill>
              </a:rPr>
              <a:t>Основные виды арт-уроков</a:t>
            </a:r>
            <a:endParaRPr lang="ru-RU" b="1" dirty="0">
              <a:solidFill>
                <a:srgbClr val="0070C0"/>
              </a:solidFill>
            </a:endParaRPr>
          </a:p>
        </p:txBody>
      </p:sp>
      <p:sp>
        <p:nvSpPr>
          <p:cNvPr id="3" name="Объект 2"/>
          <p:cNvSpPr>
            <a:spLocks noGrp="1"/>
          </p:cNvSpPr>
          <p:nvPr>
            <p:ph idx="1"/>
          </p:nvPr>
        </p:nvSpPr>
        <p:spPr>
          <a:xfrm>
            <a:off x="179512" y="836712"/>
            <a:ext cx="8964488" cy="5904656"/>
          </a:xfrm>
        </p:spPr>
        <p:txBody>
          <a:bodyPr>
            <a:normAutofit fontScale="77500" lnSpcReduction="20000"/>
          </a:bodyPr>
          <a:lstStyle/>
          <a:p>
            <a:pPr marL="0" indent="0">
              <a:buNone/>
            </a:pPr>
            <a:r>
              <a:rPr lang="ru-RU" dirty="0" smtClean="0"/>
              <a:t>1) театрализованный урок, в том числе театр экспромта,</a:t>
            </a:r>
          </a:p>
          <a:p>
            <a:pPr marL="0" indent="0" algn="just">
              <a:buNone/>
            </a:pPr>
            <a:r>
              <a:rPr lang="ru-RU" dirty="0" smtClean="0"/>
              <a:t>2)  урок-</a:t>
            </a:r>
            <a:r>
              <a:rPr lang="ru-RU" dirty="0" err="1" smtClean="0"/>
              <a:t>психодрама</a:t>
            </a:r>
            <a:r>
              <a:rPr lang="ru-RU" dirty="0" smtClean="0"/>
              <a:t> (учащиеся разыгрывают сценки из собственной жизни. Сценарий может быть написан вместе с учащимися, например, о том, как они учат уроки или пишут сочинение. На таких уроках возникает критическое самопознание, коррекция личного опыта и поведения),</a:t>
            </a:r>
          </a:p>
          <a:p>
            <a:pPr marL="0" indent="0" algn="just">
              <a:buNone/>
            </a:pPr>
            <a:r>
              <a:rPr lang="ru-RU" dirty="0" smtClean="0"/>
              <a:t>3) урок имитационного моделирования (позволяет проиграть ситуации, максимально приближенные к реальным условиям жизни = ролевые игры, напр., «поведения» чисел в математике),</a:t>
            </a:r>
          </a:p>
          <a:p>
            <a:pPr marL="0" indent="0">
              <a:buNone/>
            </a:pPr>
            <a:r>
              <a:rPr lang="ru-RU" dirty="0" smtClean="0"/>
              <a:t>4) урок диалога культур,</a:t>
            </a:r>
          </a:p>
          <a:p>
            <a:pPr marL="0" indent="0">
              <a:buNone/>
            </a:pPr>
            <a:r>
              <a:rPr lang="ru-RU" dirty="0" smtClean="0"/>
              <a:t>5) заочные путешествия (путешествие во временные эпохи, как путешествие пространственное, как путешествие с целью выполнения определенной познавательной задачи. ),</a:t>
            </a:r>
          </a:p>
          <a:p>
            <a:pPr marL="0" indent="0">
              <a:buNone/>
            </a:pPr>
            <a:r>
              <a:rPr lang="ru-RU" dirty="0" smtClean="0"/>
              <a:t>6) уроки предметного рисования,</a:t>
            </a:r>
          </a:p>
          <a:p>
            <a:pPr marL="0" indent="0">
              <a:buNone/>
            </a:pPr>
            <a:r>
              <a:rPr lang="ru-RU" dirty="0" smtClean="0"/>
              <a:t>7) учебные игры. </a:t>
            </a:r>
            <a:endParaRPr lang="ru-RU" dirty="0"/>
          </a:p>
        </p:txBody>
      </p:sp>
    </p:spTree>
    <p:extLst>
      <p:ext uri="{BB962C8B-B14F-4D97-AF65-F5344CB8AC3E}">
        <p14:creationId xmlns:p14="http://schemas.microsoft.com/office/powerpoint/2010/main" val="2641464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2475333036"/>
              </p:ext>
            </p:extLst>
          </p:nvPr>
        </p:nvGraphicFramePr>
        <p:xfrm>
          <a:off x="107504" y="332656"/>
          <a:ext cx="903649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6826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b="1" dirty="0" smtClean="0">
                <a:solidFill>
                  <a:srgbClr val="0070C0"/>
                </a:solidFill>
              </a:rPr>
              <a:t>Пример «Музыка – литература»</a:t>
            </a:r>
            <a:endParaRPr lang="ru-RU" b="1" dirty="0">
              <a:solidFill>
                <a:srgbClr val="0070C0"/>
              </a:solidFill>
            </a:endParaRPr>
          </a:p>
        </p:txBody>
      </p:sp>
      <p:sp>
        <p:nvSpPr>
          <p:cNvPr id="3" name="Объект 2"/>
          <p:cNvSpPr>
            <a:spLocks noGrp="1"/>
          </p:cNvSpPr>
          <p:nvPr>
            <p:ph idx="1"/>
          </p:nvPr>
        </p:nvSpPr>
        <p:spPr>
          <a:xfrm>
            <a:off x="0" y="836712"/>
            <a:ext cx="9144000" cy="6021288"/>
          </a:xfrm>
        </p:spPr>
        <p:txBody>
          <a:bodyPr/>
          <a:lstStyle/>
          <a:p>
            <a:pPr marL="0" indent="0">
              <a:buNone/>
            </a:pPr>
            <a:r>
              <a:rPr lang="ru-RU" dirty="0" smtClean="0"/>
              <a:t>5 класс, тема урока «Г.В. Свиридов. Музыкальные иллюстрации к повести Пушкина «Метель»</a:t>
            </a:r>
          </a:p>
          <a:p>
            <a:pPr marL="0" indent="0" algn="just">
              <a:buNone/>
            </a:pPr>
            <a:r>
              <a:rPr lang="ru-RU" dirty="0" smtClean="0"/>
              <a:t>Художественное прочтение отрывка из повести А.С. Пушкина «Метель» с элементами театрализации позволяет ребятам глубже окунуться в текст Пушкина, прочувствовать эмоциональную связь с музыкальными произведениями Георгия Васильевича Свиридова. </a:t>
            </a:r>
            <a:endParaRPr lang="ru-RU" dirty="0"/>
          </a:p>
        </p:txBody>
      </p:sp>
    </p:spTree>
    <p:extLst>
      <p:ext uri="{BB962C8B-B14F-4D97-AF65-F5344CB8AC3E}">
        <p14:creationId xmlns:p14="http://schemas.microsoft.com/office/powerpoint/2010/main" val="2641464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036496" cy="706090"/>
          </a:xfrm>
        </p:spPr>
        <p:txBody>
          <a:bodyPr>
            <a:noAutofit/>
          </a:bodyPr>
          <a:lstStyle/>
          <a:p>
            <a:r>
              <a:rPr lang="ru-RU" sz="3200" b="1" dirty="0" smtClean="0">
                <a:solidFill>
                  <a:srgbClr val="0070C0"/>
                </a:solidFill>
              </a:rPr>
              <a:t>Пример: «Физкультура», </a:t>
            </a:r>
            <a:r>
              <a:rPr lang="ru-RU" sz="3200" b="1" dirty="0" err="1" smtClean="0">
                <a:solidFill>
                  <a:srgbClr val="0070C0"/>
                </a:solidFill>
              </a:rPr>
              <a:t>физминутки</a:t>
            </a:r>
            <a:r>
              <a:rPr lang="ru-RU" sz="3200" b="1" dirty="0" smtClean="0">
                <a:solidFill>
                  <a:srgbClr val="0070C0"/>
                </a:solidFill>
              </a:rPr>
              <a:t> на уроках</a:t>
            </a:r>
            <a:endParaRPr lang="ru-RU" sz="3200" b="1" dirty="0">
              <a:solidFill>
                <a:srgbClr val="0070C0"/>
              </a:solidFill>
            </a:endParaRPr>
          </a:p>
        </p:txBody>
      </p:sp>
      <p:sp>
        <p:nvSpPr>
          <p:cNvPr id="3" name="Объект 2"/>
          <p:cNvSpPr>
            <a:spLocks noGrp="1"/>
          </p:cNvSpPr>
          <p:nvPr>
            <p:ph idx="1"/>
          </p:nvPr>
        </p:nvSpPr>
        <p:spPr>
          <a:xfrm>
            <a:off x="107504" y="908720"/>
            <a:ext cx="9036496" cy="5040560"/>
          </a:xfrm>
        </p:spPr>
        <p:txBody>
          <a:bodyPr>
            <a:normAutofit/>
          </a:bodyPr>
          <a:lstStyle/>
          <a:p>
            <a:pPr marL="0" indent="0">
              <a:buNone/>
            </a:pPr>
            <a:r>
              <a:rPr lang="ru-RU" dirty="0" smtClean="0"/>
              <a:t>При включении музыки общий положительный настрой </a:t>
            </a:r>
          </a:p>
          <a:p>
            <a:pPr marL="0" indent="0" algn="ctr">
              <a:buNone/>
            </a:pPr>
            <a:r>
              <a:rPr lang="ru-RU" b="1" dirty="0" smtClean="0">
                <a:solidFill>
                  <a:srgbClr val="0070C0"/>
                </a:solidFill>
              </a:rPr>
              <a:t>Пример: урок окружающего мира</a:t>
            </a:r>
            <a:endParaRPr lang="ru-RU" dirty="0" smtClean="0"/>
          </a:p>
          <a:p>
            <a:pPr marL="0" indent="0" algn="ctr">
              <a:buNone/>
            </a:pPr>
            <a:r>
              <a:rPr lang="ru-RU" dirty="0" smtClean="0"/>
              <a:t>Раздел «Дом как мир». Обряды и традиции. </a:t>
            </a:r>
            <a:r>
              <a:rPr lang="ru-RU" dirty="0" err="1" smtClean="0"/>
              <a:t>Куклотерапия</a:t>
            </a:r>
            <a:r>
              <a:rPr lang="ru-RU" dirty="0" smtClean="0"/>
              <a:t> (создание оберегов)</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573016"/>
            <a:ext cx="4104456" cy="325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318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34082"/>
          </a:xfrm>
        </p:spPr>
        <p:txBody>
          <a:bodyPr>
            <a:normAutofit fontScale="90000"/>
          </a:bodyPr>
          <a:lstStyle/>
          <a:p>
            <a:r>
              <a:rPr lang="ru-RU" dirty="0" smtClean="0">
                <a:solidFill>
                  <a:srgbClr val="0070C0"/>
                </a:solidFill>
              </a:rPr>
              <a:t>Иностранные языки</a:t>
            </a:r>
            <a:endParaRPr lang="ru-RU" dirty="0">
              <a:solidFill>
                <a:srgbClr val="0070C0"/>
              </a:solidFill>
            </a:endParaRPr>
          </a:p>
        </p:txBody>
      </p:sp>
      <p:sp>
        <p:nvSpPr>
          <p:cNvPr id="3" name="Объект 2"/>
          <p:cNvSpPr>
            <a:spLocks noGrp="1"/>
          </p:cNvSpPr>
          <p:nvPr>
            <p:ph idx="1"/>
          </p:nvPr>
        </p:nvSpPr>
        <p:spPr>
          <a:xfrm>
            <a:off x="0" y="764704"/>
            <a:ext cx="9036496" cy="6093296"/>
          </a:xfrm>
        </p:spPr>
        <p:txBody>
          <a:bodyPr>
            <a:normAutofit fontScale="85000" lnSpcReduction="20000"/>
          </a:bodyPr>
          <a:lstStyle/>
          <a:p>
            <a:pPr algn="just">
              <a:buFontTx/>
              <a:buChar char="-"/>
            </a:pPr>
            <a:r>
              <a:rPr lang="ru-RU" dirty="0" smtClean="0"/>
              <a:t>Использование  </a:t>
            </a:r>
            <a:r>
              <a:rPr lang="ru-RU" b="1" dirty="0" smtClean="0">
                <a:solidFill>
                  <a:srgbClr val="FF0000"/>
                </a:solidFill>
              </a:rPr>
              <a:t>песен</a:t>
            </a:r>
            <a:r>
              <a:rPr lang="ru-RU" dirty="0" smtClean="0"/>
              <a:t>,  как  одного  из  видов  арт-технологий,  на  уроках иностранного языка способствуют формированию </a:t>
            </a:r>
            <a:r>
              <a:rPr lang="ru-RU" dirty="0" smtClean="0">
                <a:solidFill>
                  <a:srgbClr val="FF0000"/>
                </a:solidFill>
              </a:rPr>
              <a:t>не только лингвистической компетенции  учащихся,  но  и  страноведческой,  а  также развивает  навыки произношения</a:t>
            </a:r>
            <a:r>
              <a:rPr lang="ru-RU" dirty="0" smtClean="0"/>
              <a:t>.  Кроме  того, содержание  текстов  песен  и  стихотворений способствуют </a:t>
            </a:r>
            <a:r>
              <a:rPr lang="ru-RU" dirty="0" smtClean="0">
                <a:solidFill>
                  <a:srgbClr val="FF0000"/>
                </a:solidFill>
              </a:rPr>
              <a:t>расширению активного запаса слов</a:t>
            </a:r>
            <a:r>
              <a:rPr lang="ru-RU" dirty="0" smtClean="0"/>
              <a:t>. Например, рождественские и пасхальные  песни  помогают  </a:t>
            </a:r>
            <a:r>
              <a:rPr lang="ru-RU" dirty="0" smtClean="0">
                <a:solidFill>
                  <a:srgbClr val="FF0000"/>
                </a:solidFill>
              </a:rPr>
              <a:t>расширению  знаний  о  традициях  и  обычаях страны  </a:t>
            </a:r>
            <a:r>
              <a:rPr lang="ru-RU" dirty="0" smtClean="0"/>
              <a:t>изучаемого  языка.  </a:t>
            </a:r>
          </a:p>
          <a:p>
            <a:pPr algn="just">
              <a:buFontTx/>
              <a:buChar char="-"/>
            </a:pPr>
            <a:r>
              <a:rPr lang="ru-RU" dirty="0" smtClean="0"/>
              <a:t>Использование  </a:t>
            </a:r>
            <a:r>
              <a:rPr lang="ru-RU" b="1" dirty="0" smtClean="0">
                <a:solidFill>
                  <a:srgbClr val="FF0000"/>
                </a:solidFill>
              </a:rPr>
              <a:t>пословиц  и  поговорок  </a:t>
            </a:r>
            <a:r>
              <a:rPr lang="ru-RU" dirty="0" smtClean="0"/>
              <a:t>в  качестве </a:t>
            </a:r>
            <a:r>
              <a:rPr lang="ru-RU" dirty="0" smtClean="0">
                <a:solidFill>
                  <a:srgbClr val="FF0000"/>
                </a:solidFill>
              </a:rPr>
              <a:t>фонетической зарядки содействует закреплению грамматического материала</a:t>
            </a:r>
            <a:r>
              <a:rPr lang="ru-RU" dirty="0" smtClean="0"/>
              <a:t>, в частности  синтаксического  строя  сложного  предложения,  что  вызывает  у учащихся наибольшее количество трудностей.</a:t>
            </a:r>
          </a:p>
          <a:p>
            <a:pPr algn="just">
              <a:buFontTx/>
              <a:buChar char="-"/>
            </a:pPr>
            <a:r>
              <a:rPr lang="ru-RU" dirty="0" smtClean="0"/>
              <a:t>Инсценировка песен, стихов, небольших произведений.</a:t>
            </a:r>
            <a:endParaRPr lang="ru-RU" dirty="0"/>
          </a:p>
        </p:txBody>
      </p:sp>
    </p:spTree>
    <p:extLst>
      <p:ext uri="{BB962C8B-B14F-4D97-AF65-F5344CB8AC3E}">
        <p14:creationId xmlns:p14="http://schemas.microsoft.com/office/powerpoint/2010/main" val="1240359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504056"/>
          </a:xfrm>
        </p:spPr>
        <p:txBody>
          <a:bodyPr>
            <a:normAutofit fontScale="90000"/>
          </a:bodyPr>
          <a:lstStyle/>
          <a:p>
            <a:r>
              <a:rPr lang="ru-RU" b="1" dirty="0" smtClean="0">
                <a:solidFill>
                  <a:srgbClr val="002060"/>
                </a:solidFill>
              </a:rPr>
              <a:t>Амёба </a:t>
            </a:r>
            <a:r>
              <a:rPr lang="ru-RU" b="1" dirty="0" smtClean="0">
                <a:solidFill>
                  <a:srgbClr val="002060"/>
                </a:solidFill>
              </a:rPr>
              <a:t>обыкновенная</a:t>
            </a:r>
            <a:r>
              <a:rPr lang="en-US" b="1" dirty="0" smtClean="0">
                <a:solidFill>
                  <a:srgbClr val="002060"/>
                </a:solidFill>
              </a:rPr>
              <a:t> (</a:t>
            </a:r>
            <a:r>
              <a:rPr lang="ru-RU" b="1" smtClean="0">
                <a:solidFill>
                  <a:srgbClr val="002060"/>
                </a:solidFill>
              </a:rPr>
              <a:t>ЛЕПКА</a:t>
            </a:r>
            <a:r>
              <a:rPr lang="en-US" b="1" smtClean="0">
                <a:solidFill>
                  <a:srgbClr val="002060"/>
                </a:solidFill>
              </a:rPr>
              <a:t>)</a:t>
            </a:r>
            <a:endParaRPr lang="ru-RU" b="1" dirty="0">
              <a:solidFill>
                <a:srgbClr val="002060"/>
              </a:solidFill>
            </a:endParaRPr>
          </a:p>
        </p:txBody>
      </p:sp>
      <p:sp>
        <p:nvSpPr>
          <p:cNvPr id="3" name="Объект 2"/>
          <p:cNvSpPr>
            <a:spLocks noGrp="1"/>
          </p:cNvSpPr>
          <p:nvPr>
            <p:ph idx="1"/>
          </p:nvPr>
        </p:nvSpPr>
        <p:spPr>
          <a:xfrm>
            <a:off x="107504" y="908720"/>
            <a:ext cx="8579296" cy="5217443"/>
          </a:xfrm>
        </p:spPr>
        <p:txBody>
          <a:bodyPr>
            <a:normAutofit fontScale="70000" lnSpcReduction="20000"/>
          </a:bodyPr>
          <a:lstStyle/>
          <a:p>
            <a:pPr marL="0" indent="0" algn="just">
              <a:buNone/>
            </a:pPr>
            <a:r>
              <a:rPr lang="ru-RU" sz="3400" b="1" dirty="0" smtClean="0"/>
              <a:t>Царство</a:t>
            </a:r>
            <a:r>
              <a:rPr lang="ru-RU" sz="3400" dirty="0" smtClean="0"/>
              <a:t>: животные                              </a:t>
            </a:r>
            <a:r>
              <a:rPr lang="ru-RU" sz="3400" b="1" dirty="0" err="1" smtClean="0"/>
              <a:t>Подцарство</a:t>
            </a:r>
            <a:r>
              <a:rPr lang="ru-RU" sz="3400" dirty="0" smtClean="0"/>
              <a:t>: одноклеточные</a:t>
            </a:r>
          </a:p>
          <a:p>
            <a:pPr marL="0" indent="0" algn="just">
              <a:buNone/>
            </a:pPr>
            <a:r>
              <a:rPr lang="ru-RU" sz="3400" b="1" dirty="0" smtClean="0"/>
              <a:t>Тип:</a:t>
            </a:r>
            <a:r>
              <a:rPr lang="ru-RU" sz="3400" dirty="0"/>
              <a:t> </a:t>
            </a:r>
            <a:r>
              <a:rPr lang="ru-RU" sz="3400" dirty="0" smtClean="0"/>
              <a:t>корненожки                             </a:t>
            </a:r>
            <a:r>
              <a:rPr lang="ru-RU" sz="3400" b="1" dirty="0" smtClean="0"/>
              <a:t>Род:</a:t>
            </a:r>
            <a:r>
              <a:rPr lang="ru-RU" sz="3400" dirty="0"/>
              <a:t> </a:t>
            </a:r>
            <a:r>
              <a:rPr lang="ru-RU" sz="3400" dirty="0" smtClean="0"/>
              <a:t>амёбы</a:t>
            </a:r>
          </a:p>
          <a:p>
            <a:pPr marL="0" indent="0" algn="just">
              <a:buNone/>
            </a:pPr>
            <a:r>
              <a:rPr lang="ru-RU" sz="3400" dirty="0" smtClean="0"/>
              <a:t>К </a:t>
            </a:r>
            <a:r>
              <a:rPr lang="ru-RU" sz="3400" dirty="0" err="1" smtClean="0"/>
              <a:t>подцарству</a:t>
            </a:r>
            <a:r>
              <a:rPr lang="ru-RU" sz="3400" dirty="0" smtClean="0"/>
              <a:t> Одноклеточные относятся животные, тело которых состоит всего из одной клетки, большей частью микроскопического размера, но со всеми присущими организму функциями. В физиологическом отношении эта клетка представляет целый самостоятельный организм.</a:t>
            </a:r>
          </a:p>
          <a:p>
            <a:pPr marL="0" indent="0" algn="just">
              <a:buNone/>
            </a:pPr>
            <a:r>
              <a:rPr lang="ru-RU" sz="3400" dirty="0" smtClean="0"/>
              <a:t>Простейшее живёт в воде. Это может быть и вода озера, и капля росы, и влага почвы, и даже вода внутри нас. Поверхность тела их очень нежная и без воды моментально высыхает. Внешне амёба похожа на сероватый студенистый комочек (0,2-05 мм), не имеющий постоянной формы.</a:t>
            </a:r>
          </a:p>
          <a:p>
            <a:pPr marL="0" indent="0" algn="just">
              <a:buNone/>
            </a:pPr>
            <a:r>
              <a:rPr lang="ru-RU" sz="3400" dirty="0" smtClean="0"/>
              <a:t>Амёба «перетекает» по дну. На теле постоянно образуются меняющие свою форму выросты — псевдоподии (ложноножки).</a:t>
            </a:r>
            <a:endParaRPr lang="ru-RU" sz="3400" dirty="0"/>
          </a:p>
        </p:txBody>
      </p:sp>
    </p:spTree>
    <p:extLst>
      <p:ext uri="{BB962C8B-B14F-4D97-AF65-F5344CB8AC3E}">
        <p14:creationId xmlns:p14="http://schemas.microsoft.com/office/powerpoint/2010/main" val="2110826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5069"/>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56176" y="692696"/>
            <a:ext cx="1728192" cy="12241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solidFill>
              </a:rPr>
              <a:t>амёба</a:t>
            </a:r>
            <a:endParaRPr lang="ru-RU" sz="4000" b="1" dirty="0">
              <a:solidFill>
                <a:schemeClr val="tx1"/>
              </a:solidFill>
            </a:endParaRPr>
          </a:p>
        </p:txBody>
      </p:sp>
    </p:spTree>
    <p:extLst>
      <p:ext uri="{BB962C8B-B14F-4D97-AF65-F5344CB8AC3E}">
        <p14:creationId xmlns:p14="http://schemas.microsoft.com/office/powerpoint/2010/main" val="3855616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7504" y="188640"/>
            <a:ext cx="8856984" cy="6552728"/>
          </a:xfrm>
        </p:spPr>
        <p:txBody>
          <a:bodyPr>
            <a:normAutofit fontScale="85000" lnSpcReduction="20000"/>
          </a:bodyPr>
          <a:lstStyle/>
          <a:p>
            <a:pPr marL="0" indent="0" algn="just">
              <a:buNone/>
            </a:pPr>
            <a:r>
              <a:rPr lang="ru-RU" dirty="0" smtClean="0"/>
              <a:t>Передвигаясь, амёба наталкивается на одноклеточные водоросли, бактерии, мелкие одноклеточные, «обтекает» их и включает в цитоплазму, образуя пищеварительную вакуоль.</a:t>
            </a:r>
          </a:p>
          <a:p>
            <a:pPr marL="0" indent="0" algn="just">
              <a:buNone/>
            </a:pPr>
            <a:r>
              <a:rPr lang="ru-RU" dirty="0" smtClean="0"/>
              <a:t>Ферменты, расщепляющие белки, углеводы и липиды, поступают внутрь пищеварительной вакуоли, и происходит внутриклеточное пищеварение. Пища переваривается и всасывается в цитоплазму. Способ захвата пищи с помощью ложных ножек называется фагоцитозом.</a:t>
            </a:r>
          </a:p>
          <a:p>
            <a:pPr marL="0" indent="0" algn="just">
              <a:buNone/>
            </a:pPr>
            <a:r>
              <a:rPr lang="ru-RU" dirty="0" smtClean="0"/>
              <a:t>Пищеварительная вакуоль подходит к клеточной мембране и открывается наружу, чтобы непереваренные остатки выбросить наружу в любом участке тела. Жидкость поступает в тело амёбы по образующимся тонким трубковидным каналам, путём </a:t>
            </a:r>
            <a:r>
              <a:rPr lang="ru-RU" dirty="0" err="1" smtClean="0"/>
              <a:t>пиноцитоза</a:t>
            </a:r>
            <a:r>
              <a:rPr lang="ru-RU" dirty="0" smtClean="0"/>
              <a:t>. Откачиванием лишней воды из организма занимаются сократительные вакуоли. Они постепенно наполняются, а раз в 5-10 минут резко сокращаются и выталкивают воду наружу. Вакуоли могут возникать в любой части клетки.</a:t>
            </a:r>
            <a:endParaRPr lang="ru-RU" dirty="0"/>
          </a:p>
        </p:txBody>
      </p:sp>
    </p:spTree>
    <p:extLst>
      <p:ext uri="{BB962C8B-B14F-4D97-AF65-F5344CB8AC3E}">
        <p14:creationId xmlns:p14="http://schemas.microsoft.com/office/powerpoint/2010/main" val="3608900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Thema</a:t>
            </a:r>
            <a:r>
              <a:rPr lang="en-US" dirty="0" smtClean="0"/>
              <a:t>: </a:t>
            </a:r>
            <a:r>
              <a:rPr lang="en-US" dirty="0" err="1" smtClean="0">
                <a:hlinkClick r:id="rId2" action="ppaction://hlinkfile"/>
              </a:rPr>
              <a:t>Haustiere</a:t>
            </a:r>
            <a:r>
              <a:rPr lang="en-US" dirty="0" smtClean="0"/>
              <a:t> </a:t>
            </a:r>
            <a:endParaRPr lang="ru-RU"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340768"/>
            <a:ext cx="6936771" cy="520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713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562074"/>
          </a:xfrm>
        </p:spPr>
        <p:txBody>
          <a:bodyPr>
            <a:normAutofit fontScale="90000"/>
          </a:bodyPr>
          <a:lstStyle/>
          <a:p>
            <a:r>
              <a:rPr lang="en-US" dirty="0" err="1"/>
              <a:t>Thema</a:t>
            </a:r>
            <a:r>
              <a:rPr lang="en-US" dirty="0"/>
              <a:t>: </a:t>
            </a:r>
            <a:r>
              <a:rPr lang="en-US" dirty="0" err="1">
                <a:hlinkClick r:id="rId2" action="ppaction://hlinkfile"/>
              </a:rPr>
              <a:t>Haustiere</a:t>
            </a:r>
            <a:r>
              <a:rPr lang="en-US" dirty="0"/>
              <a:t> </a:t>
            </a:r>
            <a:endParaRPr lang="ru-RU" dirty="0"/>
          </a:p>
        </p:txBody>
      </p:sp>
      <p:sp>
        <p:nvSpPr>
          <p:cNvPr id="3" name="Объект 2"/>
          <p:cNvSpPr>
            <a:spLocks noGrp="1"/>
          </p:cNvSpPr>
          <p:nvPr>
            <p:ph idx="1"/>
          </p:nvPr>
        </p:nvSpPr>
        <p:spPr>
          <a:xfrm>
            <a:off x="-36512" y="764705"/>
            <a:ext cx="4067944" cy="6093296"/>
          </a:xfrm>
        </p:spPr>
        <p:txBody>
          <a:bodyPr/>
          <a:lstStyle/>
          <a:p>
            <a:pPr marL="0" indent="0">
              <a:buNone/>
            </a:pPr>
            <a:r>
              <a:rPr lang="en-US" sz="2800" dirty="0"/>
              <a:t>das </a:t>
            </a:r>
            <a:r>
              <a:rPr lang="en-US" sz="2800" dirty="0" err="1" smtClean="0"/>
              <a:t>Küken</a:t>
            </a:r>
            <a:endParaRPr lang="ru-RU" sz="2800" dirty="0" smtClean="0"/>
          </a:p>
          <a:p>
            <a:pPr marL="0" indent="0">
              <a:buNone/>
            </a:pPr>
            <a:endParaRPr lang="ru-RU" sz="2800" dirty="0"/>
          </a:p>
          <a:p>
            <a:pPr marL="0" indent="0">
              <a:buNone/>
            </a:pPr>
            <a:r>
              <a:rPr lang="en-US" sz="2800" dirty="0" smtClean="0"/>
              <a:t>die </a:t>
            </a:r>
            <a:r>
              <a:rPr lang="en-US" sz="2800" dirty="0" err="1" smtClean="0"/>
              <a:t>Henne</a:t>
            </a:r>
            <a:endParaRPr lang="en-US" sz="2800" dirty="0" smtClean="0"/>
          </a:p>
          <a:p>
            <a:pPr marL="0" indent="0">
              <a:buNone/>
            </a:pPr>
            <a:endParaRPr lang="en-US" sz="2800" dirty="0"/>
          </a:p>
          <a:p>
            <a:pPr marL="0" indent="0">
              <a:buNone/>
            </a:pPr>
            <a:r>
              <a:rPr lang="en-US" sz="2800" dirty="0"/>
              <a:t>d</a:t>
            </a:r>
            <a:r>
              <a:rPr lang="en-US" sz="2800" dirty="0" smtClean="0"/>
              <a:t>er </a:t>
            </a:r>
            <a:r>
              <a:rPr lang="en-US" sz="2800" dirty="0" err="1" smtClean="0"/>
              <a:t>Gockel</a:t>
            </a:r>
            <a:endParaRPr lang="en-US" sz="2800" dirty="0" smtClean="0"/>
          </a:p>
          <a:p>
            <a:pPr marL="0" indent="0">
              <a:buNone/>
            </a:pPr>
            <a:endParaRPr lang="en-US" sz="2800" dirty="0" smtClean="0"/>
          </a:p>
          <a:p>
            <a:pPr marL="0" indent="0">
              <a:buNone/>
            </a:pPr>
            <a:r>
              <a:rPr lang="en-US" sz="2800" dirty="0" smtClean="0"/>
              <a:t>die </a:t>
            </a:r>
            <a:r>
              <a:rPr lang="en-US" sz="2800" dirty="0" err="1" smtClean="0"/>
              <a:t>Pute</a:t>
            </a:r>
            <a:endParaRPr lang="en-US" sz="2800" dirty="0" smtClean="0"/>
          </a:p>
          <a:p>
            <a:pPr marL="0" indent="0">
              <a:buNone/>
            </a:pPr>
            <a:endParaRPr lang="en-US" sz="2800" dirty="0"/>
          </a:p>
          <a:p>
            <a:pPr marL="0" indent="0">
              <a:buNone/>
            </a:pPr>
            <a:r>
              <a:rPr lang="en-US" sz="2800" dirty="0" smtClean="0"/>
              <a:t>die Taube</a:t>
            </a:r>
          </a:p>
          <a:p>
            <a:pPr marL="0" indent="0">
              <a:buNone/>
            </a:pPr>
            <a:endParaRPr lang="en-US" sz="2800" dirty="0"/>
          </a:p>
          <a:p>
            <a:pPr marL="0" indent="0">
              <a:buNone/>
            </a:pPr>
            <a:r>
              <a:rPr lang="en-US" sz="2800" dirty="0" smtClean="0"/>
              <a:t>die </a:t>
            </a:r>
            <a:r>
              <a:rPr lang="en-US" sz="2800" dirty="0" err="1" smtClean="0"/>
              <a:t>Katze</a:t>
            </a:r>
            <a:r>
              <a:rPr lang="en-US" sz="2800" dirty="0" smtClean="0"/>
              <a:t> </a:t>
            </a:r>
          </a:p>
          <a:p>
            <a:pPr marL="0" indent="0">
              <a:buNone/>
            </a:pPr>
            <a:endParaRPr lang="en-US" dirty="0"/>
          </a:p>
          <a:p>
            <a:pPr marL="0" indent="0">
              <a:buNone/>
            </a:pPr>
            <a:endParaRPr lang="ru-R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764705"/>
            <a:ext cx="139748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2"/>
          <p:cNvSpPr txBox="1">
            <a:spLocks/>
          </p:cNvSpPr>
          <p:nvPr/>
        </p:nvSpPr>
        <p:spPr>
          <a:xfrm>
            <a:off x="4644008" y="1196753"/>
            <a:ext cx="4283968" cy="55446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ru-R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809" y="1700808"/>
            <a:ext cx="1409817" cy="10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6385" y="2851367"/>
            <a:ext cx="1414441" cy="79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6385" y="3717032"/>
            <a:ext cx="1372784" cy="91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7505" y="4725145"/>
            <a:ext cx="1443321" cy="81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1449" y="5689124"/>
            <a:ext cx="1409177" cy="91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Объект 2"/>
          <p:cNvSpPr txBox="1">
            <a:spLocks/>
          </p:cNvSpPr>
          <p:nvPr/>
        </p:nvSpPr>
        <p:spPr>
          <a:xfrm>
            <a:off x="3995936" y="764704"/>
            <a:ext cx="4067944" cy="6093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der </a:t>
            </a:r>
            <a:r>
              <a:rPr lang="en-US" sz="2800" dirty="0" err="1" smtClean="0"/>
              <a:t>Hund</a:t>
            </a:r>
            <a:r>
              <a:rPr lang="en-US" sz="2800" dirty="0" smtClean="0"/>
              <a:t> </a:t>
            </a:r>
            <a:endParaRPr lang="ru-RU" sz="2800" dirty="0" smtClean="0"/>
          </a:p>
          <a:p>
            <a:pPr marL="0" indent="0">
              <a:buFont typeface="Arial" pitchFamily="34" charset="0"/>
              <a:buNone/>
            </a:pPr>
            <a:endParaRPr lang="ru-RU" sz="2800" dirty="0" smtClean="0"/>
          </a:p>
          <a:p>
            <a:pPr marL="0" indent="0">
              <a:buFont typeface="Arial" pitchFamily="34" charset="0"/>
              <a:buNone/>
            </a:pPr>
            <a:r>
              <a:rPr lang="en-US" sz="2800" dirty="0" smtClean="0"/>
              <a:t>das </a:t>
            </a:r>
            <a:r>
              <a:rPr lang="en-US" sz="2800" dirty="0" err="1" smtClean="0"/>
              <a:t>Schaf</a:t>
            </a:r>
            <a:endParaRPr lang="en-US" sz="2800" dirty="0" smtClean="0"/>
          </a:p>
          <a:p>
            <a:pPr marL="0" indent="0">
              <a:buFont typeface="Arial" pitchFamily="34" charset="0"/>
              <a:buNone/>
            </a:pPr>
            <a:endParaRPr lang="en-US" sz="2800" dirty="0" smtClean="0"/>
          </a:p>
          <a:p>
            <a:pPr marL="0" indent="0">
              <a:buFont typeface="Arial" pitchFamily="34" charset="0"/>
              <a:buNone/>
            </a:pPr>
            <a:r>
              <a:rPr lang="en-US" sz="2800" dirty="0" smtClean="0"/>
              <a:t>die </a:t>
            </a:r>
            <a:r>
              <a:rPr lang="en-US" sz="2800" dirty="0" err="1" smtClean="0"/>
              <a:t>Ziege</a:t>
            </a:r>
            <a:r>
              <a:rPr lang="en-US" sz="2800" dirty="0" smtClean="0"/>
              <a:t> </a:t>
            </a:r>
          </a:p>
          <a:p>
            <a:pPr marL="0" indent="0">
              <a:buFont typeface="Arial" pitchFamily="34" charset="0"/>
              <a:buNone/>
            </a:pPr>
            <a:endParaRPr lang="en-US" sz="2800" dirty="0" smtClean="0"/>
          </a:p>
          <a:p>
            <a:pPr marL="0" indent="0">
              <a:buFont typeface="Arial" pitchFamily="34" charset="0"/>
              <a:buNone/>
            </a:pPr>
            <a:r>
              <a:rPr lang="en-US" sz="2800" dirty="0" smtClean="0"/>
              <a:t>die </a:t>
            </a:r>
            <a:r>
              <a:rPr lang="en-US" sz="2800" dirty="0" err="1" smtClean="0"/>
              <a:t>Kuh</a:t>
            </a:r>
            <a:r>
              <a:rPr lang="en-US" sz="2800" dirty="0" smtClean="0"/>
              <a:t> </a:t>
            </a:r>
          </a:p>
          <a:p>
            <a:pPr marL="0" indent="0">
              <a:buFont typeface="Arial" pitchFamily="34" charset="0"/>
              <a:buNone/>
            </a:pPr>
            <a:endParaRPr lang="en-US" sz="2800" dirty="0" smtClean="0"/>
          </a:p>
          <a:p>
            <a:pPr marL="0" indent="0">
              <a:buFont typeface="Arial" pitchFamily="34" charset="0"/>
              <a:buNone/>
            </a:pPr>
            <a:r>
              <a:rPr lang="en-US" sz="2800" dirty="0" smtClean="0"/>
              <a:t>der </a:t>
            </a:r>
            <a:r>
              <a:rPr lang="en-US" sz="2800" dirty="0" err="1" smtClean="0"/>
              <a:t>Stier</a:t>
            </a:r>
            <a:r>
              <a:rPr lang="en-US" sz="2800" dirty="0" smtClean="0"/>
              <a:t> </a:t>
            </a:r>
          </a:p>
          <a:p>
            <a:pPr marL="0" indent="0">
              <a:buFont typeface="Arial" pitchFamily="34" charset="0"/>
              <a:buNone/>
            </a:pPr>
            <a:endParaRPr lang="en-US" sz="2800" dirty="0" smtClean="0"/>
          </a:p>
          <a:p>
            <a:pPr marL="0" indent="0">
              <a:buFont typeface="Arial" pitchFamily="34" charset="0"/>
              <a:buNone/>
            </a:pPr>
            <a:endParaRPr lang="en-US" dirty="0" smtClean="0"/>
          </a:p>
          <a:p>
            <a:pPr marL="0" indent="0">
              <a:buFont typeface="Arial" pitchFamily="34" charset="0"/>
              <a:buNone/>
            </a:pPr>
            <a:endParaRPr lang="ru-RU" dirty="0"/>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2120" y="836712"/>
            <a:ext cx="1280415"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7958" y="1667427"/>
            <a:ext cx="132873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7957" y="2636912"/>
            <a:ext cx="1304577" cy="86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27957" y="3610696"/>
            <a:ext cx="1304577" cy="71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27958" y="4426694"/>
            <a:ext cx="1330376" cy="87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255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418058"/>
          </a:xfrm>
        </p:spPr>
        <p:txBody>
          <a:bodyPr>
            <a:normAutofit fontScale="90000"/>
          </a:bodyPr>
          <a:lstStyle/>
          <a:p>
            <a:r>
              <a:rPr lang="ru-RU" b="1" dirty="0" smtClean="0">
                <a:solidFill>
                  <a:srgbClr val="0070C0"/>
                </a:solidFill>
              </a:rPr>
              <a:t>Арт-технологии</a:t>
            </a:r>
            <a:endParaRPr lang="ru-RU" b="1" dirty="0">
              <a:solidFill>
                <a:srgbClr val="0070C0"/>
              </a:solidFill>
            </a:endParaRPr>
          </a:p>
        </p:txBody>
      </p:sp>
      <p:sp>
        <p:nvSpPr>
          <p:cNvPr id="3" name="Объект 2"/>
          <p:cNvSpPr>
            <a:spLocks noGrp="1"/>
          </p:cNvSpPr>
          <p:nvPr>
            <p:ph idx="1"/>
          </p:nvPr>
        </p:nvSpPr>
        <p:spPr>
          <a:xfrm>
            <a:off x="0" y="548680"/>
            <a:ext cx="9036496" cy="6309320"/>
          </a:xfrm>
        </p:spPr>
        <p:txBody>
          <a:bodyPr>
            <a:normAutofit/>
          </a:bodyPr>
          <a:lstStyle/>
          <a:p>
            <a:pPr marL="0" indent="0" algn="just">
              <a:spcBef>
                <a:spcPts val="0"/>
              </a:spcBef>
              <a:buFontTx/>
              <a:buChar char="-"/>
            </a:pPr>
            <a:r>
              <a:rPr lang="ru-RU" dirty="0" smtClean="0"/>
              <a:t> способствуют:</a:t>
            </a:r>
          </a:p>
          <a:p>
            <a:pPr algn="just">
              <a:spcBef>
                <a:spcPts val="0"/>
              </a:spcBef>
            </a:pPr>
            <a:r>
              <a:rPr lang="ru-RU" dirty="0" smtClean="0"/>
              <a:t>развитию эмоциональной и коммуникативной сферы;</a:t>
            </a:r>
          </a:p>
          <a:p>
            <a:pPr algn="just">
              <a:spcBef>
                <a:spcPts val="0"/>
              </a:spcBef>
            </a:pPr>
            <a:r>
              <a:rPr lang="ru-RU" dirty="0" smtClean="0"/>
              <a:t>сенсорному развитию;</a:t>
            </a:r>
          </a:p>
          <a:p>
            <a:pPr algn="just">
              <a:spcBef>
                <a:spcPts val="0"/>
              </a:spcBef>
            </a:pPr>
            <a:r>
              <a:rPr lang="ru-RU" dirty="0" smtClean="0"/>
              <a:t>развитию восприятия, произвольного внимания, воображения, речи, мелкой моторики, коммуникации;</a:t>
            </a:r>
          </a:p>
          <a:p>
            <a:pPr marL="0" indent="0" algn="just">
              <a:spcBef>
                <a:spcPts val="0"/>
              </a:spcBef>
              <a:buFontTx/>
              <a:buChar char="-"/>
            </a:pPr>
            <a:r>
              <a:rPr lang="ru-RU" dirty="0" smtClean="0"/>
              <a:t> формируют мотивационно-</a:t>
            </a:r>
            <a:r>
              <a:rPr lang="ru-RU" dirty="0" err="1" smtClean="0"/>
              <a:t>потребностную</a:t>
            </a:r>
            <a:r>
              <a:rPr lang="ru-RU" dirty="0" smtClean="0"/>
              <a:t> сторону продуктивной деятельности учащихся.</a:t>
            </a:r>
          </a:p>
          <a:p>
            <a:pPr marL="0" indent="0" algn="just">
              <a:spcBef>
                <a:spcPts val="0"/>
              </a:spcBef>
              <a:buNone/>
            </a:pPr>
            <a:endParaRPr lang="ru-RU" dirty="0" smtClean="0"/>
          </a:p>
        </p:txBody>
      </p:sp>
    </p:spTree>
    <p:extLst>
      <p:ext uri="{BB962C8B-B14F-4D97-AF65-F5344CB8AC3E}">
        <p14:creationId xmlns:p14="http://schemas.microsoft.com/office/powerpoint/2010/main" val="962213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79512" y="476672"/>
            <a:ext cx="8964488" cy="5904656"/>
          </a:xfrm>
        </p:spPr>
        <p:txBody>
          <a:bodyPr>
            <a:normAutofit fontScale="92500" lnSpcReduction="10000"/>
          </a:bodyPr>
          <a:lstStyle/>
          <a:p>
            <a:pPr marL="0" indent="0" algn="just">
              <a:buNone/>
            </a:pPr>
            <a:r>
              <a:rPr lang="ru-RU" dirty="0" smtClean="0"/>
              <a:t>Применение арт-технологии в </a:t>
            </a:r>
            <a:r>
              <a:rPr lang="ru-RU" dirty="0" smtClean="0">
                <a:solidFill>
                  <a:srgbClr val="FF0000"/>
                </a:solidFill>
              </a:rPr>
              <a:t>дошкольном</a:t>
            </a:r>
            <a:r>
              <a:rPr lang="ru-RU" dirty="0" smtClean="0"/>
              <a:t> образовании так и в </a:t>
            </a:r>
            <a:r>
              <a:rPr lang="ru-RU" b="1" dirty="0" smtClean="0"/>
              <a:t>начальной школе </a:t>
            </a:r>
            <a:r>
              <a:rPr lang="ru-RU" dirty="0" smtClean="0"/>
              <a:t>является </a:t>
            </a:r>
            <a:r>
              <a:rPr lang="ru-RU" b="1" dirty="0" smtClean="0">
                <a:solidFill>
                  <a:srgbClr val="FF0000"/>
                </a:solidFill>
              </a:rPr>
              <a:t>наиболее эффективным</a:t>
            </a:r>
            <a:r>
              <a:rPr lang="ru-RU" dirty="0" smtClean="0"/>
              <a:t>, т.к. в младшем школьном возрасте тяга к спонтанной художественной творческой деятельности сильнее, чем в подростковом. Кроме того, наблюдения педагогов, психологов, физиологов показывают, что начальный период обучения в школе является наиболее трудным для школьников, т.к. требует от них определенную степень подготовленности как в физиологическом, так и в социальном плане. На уровне </a:t>
            </a:r>
            <a:r>
              <a:rPr lang="ru-RU" dirty="0" smtClean="0">
                <a:solidFill>
                  <a:srgbClr val="FF0000"/>
                </a:solidFill>
              </a:rPr>
              <a:t>основного и среднего общего образования </a:t>
            </a:r>
            <a:r>
              <a:rPr lang="ru-RU" dirty="0" smtClean="0"/>
              <a:t>– используется с целью разнообразия форм учебной деятельности.</a:t>
            </a:r>
            <a:endParaRPr lang="ru-RU" dirty="0"/>
          </a:p>
        </p:txBody>
      </p:sp>
    </p:spTree>
    <p:extLst>
      <p:ext uri="{BB962C8B-B14F-4D97-AF65-F5344CB8AC3E}">
        <p14:creationId xmlns:p14="http://schemas.microsoft.com/office/powerpoint/2010/main" val="2584016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6712"/>
          </a:xfrm>
        </p:spPr>
        <p:txBody>
          <a:bodyPr>
            <a:noAutofit/>
          </a:bodyPr>
          <a:lstStyle/>
          <a:p>
            <a:r>
              <a:rPr lang="ru-RU" sz="3200" b="1" dirty="0" smtClean="0">
                <a:solidFill>
                  <a:srgbClr val="0070C0"/>
                </a:solidFill>
              </a:rPr>
              <a:t>История </a:t>
            </a:r>
            <a:endParaRPr lang="ru-RU" sz="3200" b="1" dirty="0">
              <a:solidFill>
                <a:srgbClr val="0070C0"/>
              </a:solidFill>
            </a:endParaRPr>
          </a:p>
        </p:txBody>
      </p:sp>
      <p:sp>
        <p:nvSpPr>
          <p:cNvPr id="3" name="Объект 2"/>
          <p:cNvSpPr>
            <a:spLocks noGrp="1"/>
          </p:cNvSpPr>
          <p:nvPr>
            <p:ph idx="1"/>
          </p:nvPr>
        </p:nvSpPr>
        <p:spPr>
          <a:xfrm>
            <a:off x="0" y="980728"/>
            <a:ext cx="9144000" cy="5760640"/>
          </a:xfrm>
        </p:spPr>
        <p:txBody>
          <a:bodyPr>
            <a:normAutofit fontScale="92500"/>
          </a:bodyPr>
          <a:lstStyle/>
          <a:p>
            <a:pPr marL="0" indent="0" algn="just">
              <a:spcBef>
                <a:spcPts val="0"/>
              </a:spcBef>
              <a:buNone/>
            </a:pPr>
            <a:r>
              <a:rPr lang="ru-RU" dirty="0" smtClean="0"/>
              <a:t>На важную роль искусства в работе с детьми и подростками указывали представители зарубежной педагогики Э. </a:t>
            </a:r>
            <a:r>
              <a:rPr lang="ru-RU" dirty="0" err="1" smtClean="0"/>
              <a:t>Сеген</a:t>
            </a:r>
            <a:r>
              <a:rPr lang="ru-RU" dirty="0" smtClean="0"/>
              <a:t>, Ж. </a:t>
            </a:r>
            <a:r>
              <a:rPr lang="ru-RU" dirty="0" err="1" smtClean="0"/>
              <a:t>Демор</a:t>
            </a:r>
            <a:r>
              <a:rPr lang="ru-RU" dirty="0" smtClean="0"/>
              <a:t>, О. </a:t>
            </a:r>
            <a:r>
              <a:rPr lang="ru-RU" dirty="0" err="1" smtClean="0"/>
              <a:t>Декроли</a:t>
            </a:r>
            <a:r>
              <a:rPr lang="ru-RU" dirty="0" smtClean="0"/>
              <a:t>, а также отечественные ученые Л. С. Выготский, А. И. </a:t>
            </a:r>
            <a:r>
              <a:rPr lang="ru-RU" dirty="0" err="1" smtClean="0"/>
              <a:t>Граборов</a:t>
            </a:r>
            <a:r>
              <a:rPr lang="ru-RU" dirty="0" smtClean="0"/>
              <a:t>, Е. А. </a:t>
            </a:r>
            <a:r>
              <a:rPr lang="ru-RU" dirty="0" err="1" smtClean="0"/>
              <a:t>Екжанова</a:t>
            </a:r>
            <a:r>
              <a:rPr lang="ru-RU" dirty="0" smtClean="0"/>
              <a:t>, Т.С. Комарова и др.</a:t>
            </a:r>
          </a:p>
          <a:p>
            <a:pPr marL="0" indent="0" algn="just">
              <a:spcBef>
                <a:spcPts val="0"/>
              </a:spcBef>
              <a:buNone/>
            </a:pPr>
            <a:r>
              <a:rPr lang="ru-RU" dirty="0" smtClean="0"/>
              <a:t>Современные исследователи - Медведева Е.А., Лебедева Л.Д., Гришина А.В., Ахмедова Э.М., Анисимов В. П., Левченко И.Ю., Комиссарова Л.Н., Добровольская Т.А., Донская Т.К., Сергеева Н.Ю., </a:t>
            </a:r>
            <a:r>
              <a:rPr lang="ru-RU" b="1" i="1" dirty="0" smtClean="0"/>
              <a:t>Афанасьева А.Б. </a:t>
            </a:r>
            <a:r>
              <a:rPr lang="ru-RU" i="1" dirty="0" smtClean="0"/>
              <a:t>(арт-технологии как средство диагностика креативности).</a:t>
            </a:r>
          </a:p>
          <a:p>
            <a:pPr marL="0" indent="0" algn="ctr">
              <a:spcBef>
                <a:spcPts val="0"/>
              </a:spcBef>
              <a:buNone/>
            </a:pPr>
            <a:r>
              <a:rPr lang="ru-RU" b="1" dirty="0" smtClean="0">
                <a:solidFill>
                  <a:srgbClr val="FF0000"/>
                </a:solidFill>
              </a:rPr>
              <a:t>Психология - педагогика</a:t>
            </a:r>
            <a:endParaRPr lang="ru-RU" b="1" dirty="0">
              <a:solidFill>
                <a:srgbClr val="FF0000"/>
              </a:solidFill>
            </a:endParaRPr>
          </a:p>
        </p:txBody>
      </p:sp>
    </p:spTree>
    <p:extLst>
      <p:ext uri="{BB962C8B-B14F-4D97-AF65-F5344CB8AC3E}">
        <p14:creationId xmlns:p14="http://schemas.microsoft.com/office/powerpoint/2010/main" val="3801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7504" y="692696"/>
            <a:ext cx="8579296" cy="5433467"/>
          </a:xfrm>
        </p:spPr>
        <p:txBody>
          <a:bodyPr>
            <a:noAutofit/>
          </a:bodyPr>
          <a:lstStyle/>
          <a:p>
            <a:pPr marL="0" indent="0" algn="just">
              <a:buNone/>
            </a:pPr>
            <a:r>
              <a:rPr lang="ru-RU" sz="3600" dirty="0" smtClean="0"/>
              <a:t>Следует четко </a:t>
            </a:r>
            <a:r>
              <a:rPr lang="ru-RU" sz="3600" b="1" dirty="0" smtClean="0">
                <a:solidFill>
                  <a:srgbClr val="FF0000"/>
                </a:solidFill>
              </a:rPr>
              <a:t>разграничивать</a:t>
            </a:r>
            <a:r>
              <a:rPr lang="ru-RU" sz="3600" dirty="0" smtClean="0"/>
              <a:t> понятие </a:t>
            </a:r>
            <a:r>
              <a:rPr lang="ru-RU" sz="3600" b="1" dirty="0" smtClean="0">
                <a:solidFill>
                  <a:srgbClr val="FF0000"/>
                </a:solidFill>
              </a:rPr>
              <a:t>«арт-технологий»</a:t>
            </a:r>
            <a:r>
              <a:rPr lang="ru-RU" sz="3600" dirty="0" smtClean="0"/>
              <a:t> с понятием </a:t>
            </a:r>
            <a:r>
              <a:rPr lang="ru-RU" sz="3600" b="1" dirty="0" smtClean="0">
                <a:solidFill>
                  <a:srgbClr val="FF0000"/>
                </a:solidFill>
              </a:rPr>
              <a:t>«арт-терапия»</a:t>
            </a:r>
            <a:r>
              <a:rPr lang="ru-RU" sz="3600" b="1" dirty="0" smtClean="0"/>
              <a:t>. </a:t>
            </a:r>
            <a:r>
              <a:rPr lang="ru-RU" sz="3600" dirty="0" smtClean="0"/>
              <a:t>Они, конечно, имеют много общего, но пользуясь одними средствами, решают разные задачи. </a:t>
            </a:r>
            <a:r>
              <a:rPr lang="ru-RU" sz="3600" dirty="0" smtClean="0">
                <a:solidFill>
                  <a:srgbClr val="0070C0"/>
                </a:solidFill>
              </a:rPr>
              <a:t>Арт-терапия направлена на психологическую коррекцию и лечение</a:t>
            </a:r>
            <a:r>
              <a:rPr lang="ru-RU" sz="3600" dirty="0" smtClean="0"/>
              <a:t>, в свою же очередь </a:t>
            </a:r>
            <a:r>
              <a:rPr lang="ru-RU" sz="3600" dirty="0" smtClean="0">
                <a:solidFill>
                  <a:srgbClr val="CC0099"/>
                </a:solidFill>
              </a:rPr>
              <a:t>арт-технологии способствуют достижению целей и решению задач развития личности и ее образования.</a:t>
            </a:r>
            <a:endParaRPr lang="ru-RU" sz="3600" dirty="0">
              <a:solidFill>
                <a:srgbClr val="CC0099"/>
              </a:solidFill>
            </a:endParaRPr>
          </a:p>
        </p:txBody>
      </p:sp>
    </p:spTree>
    <p:extLst>
      <p:ext uri="{BB962C8B-B14F-4D97-AF65-F5344CB8AC3E}">
        <p14:creationId xmlns:p14="http://schemas.microsoft.com/office/powerpoint/2010/main" val="78051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332656"/>
            <a:ext cx="9144000" cy="6336704"/>
          </a:xfrm>
        </p:spPr>
        <p:txBody>
          <a:bodyPr>
            <a:normAutofit fontScale="85000" lnSpcReduction="10000"/>
          </a:bodyPr>
          <a:lstStyle/>
          <a:p>
            <a:pPr marL="0" indent="0" algn="just">
              <a:buNone/>
            </a:pPr>
            <a:r>
              <a:rPr lang="ru-RU" dirty="0" smtClean="0"/>
              <a:t>Арт-технологии разрабатываются на основе комплекса ведущих идей идеи гуманизма, креативности, </a:t>
            </a:r>
            <a:r>
              <a:rPr lang="ru-RU" dirty="0" err="1" smtClean="0"/>
              <a:t>интегративности</a:t>
            </a:r>
            <a:r>
              <a:rPr lang="ru-RU" dirty="0" smtClean="0"/>
              <a:t> и </a:t>
            </a:r>
            <a:r>
              <a:rPr lang="ru-RU" dirty="0" err="1" smtClean="0"/>
              <a:t>рефлексивности</a:t>
            </a:r>
            <a:r>
              <a:rPr lang="ru-RU" dirty="0" smtClean="0"/>
              <a:t> задают ориентацию для практической деятельности педагога. Кроме того, они реализуются в процессе </a:t>
            </a:r>
            <a:r>
              <a:rPr lang="ru-RU" dirty="0" smtClean="0">
                <a:solidFill>
                  <a:srgbClr val="FF0000"/>
                </a:solidFill>
              </a:rPr>
              <a:t>невербального общения</a:t>
            </a:r>
            <a:r>
              <a:rPr lang="ru-RU" dirty="0" smtClean="0"/>
              <a:t>, что важно и ценно для тех детей, которые </a:t>
            </a:r>
            <a:r>
              <a:rPr lang="ru-RU" dirty="0" smtClean="0">
                <a:solidFill>
                  <a:srgbClr val="FF0000"/>
                </a:solidFill>
              </a:rPr>
              <a:t>не расположены к открытому общению</a:t>
            </a:r>
            <a:r>
              <a:rPr lang="ru-RU" dirty="0" smtClean="0"/>
              <a:t>, т.к. , напр., не очень хорошо говорят на русском языке, или эмоционально «зажатые» дети, которые не всегда могут словами выразить свои внутренние переживания.</a:t>
            </a:r>
          </a:p>
          <a:p>
            <a:pPr marL="0" indent="0" algn="just">
              <a:buNone/>
            </a:pPr>
            <a:r>
              <a:rPr lang="ru-RU" dirty="0" smtClean="0"/>
              <a:t>Арт-технологии могут быть применены в условиях образовательного процесса (в практике преподавания чаще всего </a:t>
            </a:r>
            <a:r>
              <a:rPr lang="ru-RU" dirty="0" smtClean="0">
                <a:solidFill>
                  <a:srgbClr val="0070C0"/>
                </a:solidFill>
              </a:rPr>
              <a:t>предметов гуманитарного и художественного циклов – литературы, музыки, изобразительного искусства, интегрированных уроков</a:t>
            </a:r>
            <a:r>
              <a:rPr lang="ru-RU" dirty="0" smtClean="0"/>
              <a:t>) и </a:t>
            </a:r>
            <a:r>
              <a:rPr lang="ru-RU" dirty="0" smtClean="0">
                <a:solidFill>
                  <a:srgbClr val="0070C0"/>
                </a:solidFill>
              </a:rPr>
              <a:t>внеурочной деятельности </a:t>
            </a:r>
            <a:r>
              <a:rPr lang="ru-RU" dirty="0" smtClean="0"/>
              <a:t>обучающихся, в работе волонтеров и т.п.</a:t>
            </a:r>
            <a:endParaRPr lang="ru-RU" dirty="0"/>
          </a:p>
        </p:txBody>
      </p:sp>
    </p:spTree>
    <p:extLst>
      <p:ext uri="{BB962C8B-B14F-4D97-AF65-F5344CB8AC3E}">
        <p14:creationId xmlns:p14="http://schemas.microsoft.com/office/powerpoint/2010/main" val="244076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b="1" dirty="0" smtClean="0">
                <a:solidFill>
                  <a:srgbClr val="FF0000"/>
                </a:solidFill>
              </a:rPr>
              <a:t>ВАЖНО!!!</a:t>
            </a:r>
            <a:endParaRPr lang="ru-RU" b="1" dirty="0">
              <a:solidFill>
                <a:srgbClr val="FF0000"/>
              </a:solidFill>
            </a:endParaRPr>
          </a:p>
        </p:txBody>
      </p:sp>
      <p:sp>
        <p:nvSpPr>
          <p:cNvPr id="3" name="Объект 2"/>
          <p:cNvSpPr>
            <a:spLocks noGrp="1"/>
          </p:cNvSpPr>
          <p:nvPr>
            <p:ph idx="1"/>
          </p:nvPr>
        </p:nvSpPr>
        <p:spPr>
          <a:xfrm>
            <a:off x="179512" y="908720"/>
            <a:ext cx="8856984" cy="5472608"/>
          </a:xfrm>
        </p:spPr>
        <p:txBody>
          <a:bodyPr>
            <a:normAutofit lnSpcReduction="10000"/>
          </a:bodyPr>
          <a:lstStyle/>
          <a:p>
            <a:pPr marL="0" indent="0" algn="just">
              <a:buNone/>
            </a:pPr>
            <a:r>
              <a:rPr lang="ru-RU" dirty="0" smtClean="0"/>
              <a:t>В современной педагогике арт-технологии </a:t>
            </a:r>
            <a:r>
              <a:rPr lang="ru-RU" dirty="0" smtClean="0">
                <a:solidFill>
                  <a:srgbClr val="FF0000"/>
                </a:solidFill>
              </a:rPr>
              <a:t>выходят за рамки работы с детьми, имеющими проблемы</a:t>
            </a:r>
            <a:r>
              <a:rPr lang="ru-RU" dirty="0" smtClean="0"/>
              <a:t>, но в то же время </a:t>
            </a:r>
            <a:r>
              <a:rPr lang="ru-RU" dirty="0" smtClean="0">
                <a:solidFill>
                  <a:srgbClr val="FF0000"/>
                </a:solidFill>
              </a:rPr>
              <a:t>не дублируют сферу художественного образования и эстетического воспитания</a:t>
            </a:r>
            <a:r>
              <a:rPr lang="ru-RU" dirty="0" smtClean="0"/>
              <a:t>. То есть, в содержание понятия «арт-технологии» не следует включать только специальное художественное обучение детей с проблемами, также не стоит сводить смысл арт-технологий к обучению навыкам рисования, а следует </a:t>
            </a:r>
            <a:r>
              <a:rPr lang="ru-RU" b="1" dirty="0" smtClean="0">
                <a:solidFill>
                  <a:srgbClr val="FF0000"/>
                </a:solidFill>
              </a:rPr>
              <a:t>добавить формирование основ художественной культуры и социальную адаптацию личности средствами искусства</a:t>
            </a:r>
            <a:r>
              <a:rPr lang="ru-RU" dirty="0" smtClean="0"/>
              <a:t>.</a:t>
            </a:r>
            <a:endParaRPr lang="ru-RU" dirty="0"/>
          </a:p>
        </p:txBody>
      </p:sp>
    </p:spTree>
    <p:extLst>
      <p:ext uri="{BB962C8B-B14F-4D97-AF65-F5344CB8AC3E}">
        <p14:creationId xmlns:p14="http://schemas.microsoft.com/office/powerpoint/2010/main" val="160352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116632"/>
            <a:ext cx="9036496" cy="6624736"/>
          </a:xfrm>
        </p:spPr>
        <p:txBody>
          <a:bodyPr>
            <a:normAutofit fontScale="85000" lnSpcReduction="20000"/>
          </a:bodyPr>
          <a:lstStyle/>
          <a:p>
            <a:pPr marL="0" indent="0" algn="just">
              <a:buNone/>
            </a:pPr>
            <a:r>
              <a:rPr lang="ru-RU" dirty="0" smtClean="0"/>
              <a:t>Поскольку арт-технологии включают в себя </a:t>
            </a:r>
            <a:r>
              <a:rPr lang="ru-RU" dirty="0" smtClean="0">
                <a:solidFill>
                  <a:srgbClr val="FF0000"/>
                </a:solidFill>
              </a:rPr>
              <a:t>средства и методы, способствующие более качественному и эффективному обучению и воспитанию, то их задачи включают в себя создание позитивного, мотивированного процесса обучения и воспитания, а также условий личностного развития</a:t>
            </a:r>
            <a:r>
              <a:rPr lang="ru-RU" dirty="0" smtClean="0"/>
              <a:t>. Решение этих задач возможно через </a:t>
            </a:r>
            <a:r>
              <a:rPr lang="ru-RU" b="1" dirty="0" smtClean="0">
                <a:solidFill>
                  <a:srgbClr val="FF0000"/>
                </a:solidFill>
              </a:rPr>
              <a:t>осознание и активизацию жизненных ресурсов; развитие и активизация творческого потенциала; обучение навыкам </a:t>
            </a:r>
            <a:r>
              <a:rPr lang="ru-RU" b="1" dirty="0" err="1" smtClean="0">
                <a:solidFill>
                  <a:srgbClr val="FF0000"/>
                </a:solidFill>
              </a:rPr>
              <a:t>саморегуляции</a:t>
            </a:r>
            <a:r>
              <a:rPr lang="ru-RU" b="1" dirty="0" smtClean="0">
                <a:solidFill>
                  <a:srgbClr val="FF0000"/>
                </a:solidFill>
              </a:rPr>
              <a:t>; обучение коммуникативным навыкам; развитие сферы восприятия</a:t>
            </a:r>
            <a:r>
              <a:rPr lang="ru-RU" dirty="0" smtClean="0"/>
              <a:t>.</a:t>
            </a:r>
          </a:p>
          <a:p>
            <a:pPr marL="0" indent="0" algn="just">
              <a:buNone/>
            </a:pPr>
            <a:r>
              <a:rPr lang="ru-RU" dirty="0" smtClean="0"/>
              <a:t>В арт-педагогике </a:t>
            </a:r>
            <a:r>
              <a:rPr lang="ru-RU" b="1" dirty="0" smtClean="0">
                <a:solidFill>
                  <a:srgbClr val="FF0000"/>
                </a:solidFill>
              </a:rPr>
              <a:t>обучение технологическим приемам рассматривается как средство достижения педагогических задач</a:t>
            </a:r>
            <a:r>
              <a:rPr lang="ru-RU" dirty="0" smtClean="0"/>
              <a:t>. Освоение художественных приемов и технологий работы художественными материалами осуществляется через исследование возможностей этих материалов, иногда через игру с ними, через неожиданные комбинации и смешение техник. Умение обращаться с художественными материалами ведет к большей свободе, дает новый импульс развитию, стимулирует самовыражение.</a:t>
            </a:r>
            <a:endParaRPr lang="ru-RU" dirty="0"/>
          </a:p>
        </p:txBody>
      </p:sp>
    </p:spTree>
    <p:extLst>
      <p:ext uri="{BB962C8B-B14F-4D97-AF65-F5344CB8AC3E}">
        <p14:creationId xmlns:p14="http://schemas.microsoft.com/office/powerpoint/2010/main" val="5046653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2396</Words>
  <Application>Microsoft Office PowerPoint</Application>
  <PresentationFormat>Экран (4:3)</PresentationFormat>
  <Paragraphs>150</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Арт-технологии </vt:lpstr>
      <vt:lpstr>Арт-технологии</vt:lpstr>
      <vt:lpstr>Арт-технологии</vt:lpstr>
      <vt:lpstr>Презентация PowerPoint</vt:lpstr>
      <vt:lpstr>История </vt:lpstr>
      <vt:lpstr>Презентация PowerPoint</vt:lpstr>
      <vt:lpstr>Презентация PowerPoint</vt:lpstr>
      <vt:lpstr>ВАЖНО!!!</vt:lpstr>
      <vt:lpstr>Презентация PowerPoint</vt:lpstr>
      <vt:lpstr>Презентация PowerPoint</vt:lpstr>
      <vt:lpstr>Презентация PowerPoint</vt:lpstr>
      <vt:lpstr>Виды и техники работы с учащимися</vt:lpstr>
      <vt:lpstr>Виды и техники работы с учащимися</vt:lpstr>
      <vt:lpstr>Презентация PowerPoint</vt:lpstr>
      <vt:lpstr>Презентация PowerPoint</vt:lpstr>
      <vt:lpstr>Этапы проектирования занятия с использованием арт-технологии</vt:lpstr>
      <vt:lpstr>Примеры заданий (сказки)</vt:lpstr>
      <vt:lpstr>Примеры заданий (музыка)</vt:lpstr>
      <vt:lpstr>Примеры заданий (танцы)</vt:lpstr>
      <vt:lpstr>Основные виды арт-уроков</vt:lpstr>
      <vt:lpstr>Презентация PowerPoint</vt:lpstr>
      <vt:lpstr>Пример «Музыка – литература»</vt:lpstr>
      <vt:lpstr>Пример: «Физкультура», физминутки на уроках</vt:lpstr>
      <vt:lpstr>Иностранные языки</vt:lpstr>
      <vt:lpstr>Амёба обыкновенная (ЛЕПКА)</vt:lpstr>
      <vt:lpstr>Презентация PowerPoint</vt:lpstr>
      <vt:lpstr>Презентация PowerPoint</vt:lpstr>
      <vt:lpstr>Thema: Haustiere </vt:lpstr>
      <vt:lpstr>Thema: Haustiere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Арт-технологии</dc:title>
  <dc:creator>Пользователь</dc:creator>
  <cp:lastModifiedBy>Пользователь</cp:lastModifiedBy>
  <cp:revision>20</cp:revision>
  <dcterms:created xsi:type="dcterms:W3CDTF">2021-03-30T02:52:24Z</dcterms:created>
  <dcterms:modified xsi:type="dcterms:W3CDTF">2021-03-30T08:10:56Z</dcterms:modified>
</cp:coreProperties>
</file>