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Default Extension="wdp" ContentType="image/vnd.ms-photo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9" r:id="rId3"/>
    <p:sldId id="257" r:id="rId4"/>
    <p:sldId id="261" r:id="rId5"/>
    <p:sldId id="258" r:id="rId6"/>
    <p:sldId id="270" r:id="rId7"/>
    <p:sldId id="259" r:id="rId8"/>
    <p:sldId id="263" r:id="rId9"/>
    <p:sldId id="264" r:id="rId10"/>
    <p:sldId id="265" r:id="rId11"/>
    <p:sldId id="266" r:id="rId12"/>
    <p:sldId id="268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CC99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 vertBarState="maximized">
    <p:restoredLeft sz="34587" autoAdjust="0"/>
    <p:restoredTop sz="94713" autoAdjust="0"/>
  </p:normalViewPr>
  <p:slideViewPr>
    <p:cSldViewPr>
      <p:cViewPr varScale="1">
        <p:scale>
          <a:sx n="110" d="100"/>
          <a:sy n="110" d="100"/>
        </p:scale>
        <p:origin x="-1644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3794B3-71B3-42F5-B0B7-A4573F95464D}" type="datetimeFigureOut">
              <a:rPr lang="ru-RU" smtClean="0"/>
              <a:pPr/>
              <a:t>10.02.2013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3F728E-2E5B-4F7F-A374-BE5ADD71D09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3794B3-71B3-42F5-B0B7-A4573F95464D}" type="datetimeFigureOut">
              <a:rPr lang="ru-RU" smtClean="0"/>
              <a:pPr/>
              <a:t>10.02.2013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3F728E-2E5B-4F7F-A374-BE5ADD71D09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3794B3-71B3-42F5-B0B7-A4573F95464D}" type="datetimeFigureOut">
              <a:rPr lang="ru-RU" smtClean="0"/>
              <a:pPr/>
              <a:t>10.02.2013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3F728E-2E5B-4F7F-A374-BE5ADD71D09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3794B3-71B3-42F5-B0B7-A4573F95464D}" type="datetimeFigureOut">
              <a:rPr lang="ru-RU" smtClean="0"/>
              <a:pPr/>
              <a:t>10.02.2013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3F728E-2E5B-4F7F-A374-BE5ADD71D09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3794B3-71B3-42F5-B0B7-A4573F95464D}" type="datetimeFigureOut">
              <a:rPr lang="ru-RU" smtClean="0"/>
              <a:pPr/>
              <a:t>10.02.2013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3F728E-2E5B-4F7F-A374-BE5ADD71D09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3794B3-71B3-42F5-B0B7-A4573F95464D}" type="datetimeFigureOut">
              <a:rPr lang="ru-RU" smtClean="0"/>
              <a:pPr/>
              <a:t>10.02.2013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3F728E-2E5B-4F7F-A374-BE5ADD71D09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3794B3-71B3-42F5-B0B7-A4573F95464D}" type="datetimeFigureOut">
              <a:rPr lang="ru-RU" smtClean="0"/>
              <a:pPr/>
              <a:t>10.02.2013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3F728E-2E5B-4F7F-A374-BE5ADD71D09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3794B3-71B3-42F5-B0B7-A4573F95464D}" type="datetimeFigureOut">
              <a:rPr lang="ru-RU" smtClean="0"/>
              <a:pPr/>
              <a:t>10.02.2013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3F728E-2E5B-4F7F-A374-BE5ADD71D09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3794B3-71B3-42F5-B0B7-A4573F95464D}" type="datetimeFigureOut">
              <a:rPr lang="ru-RU" smtClean="0"/>
              <a:pPr/>
              <a:t>10.02.2013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3F728E-2E5B-4F7F-A374-BE5ADD71D09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3794B3-71B3-42F5-B0B7-A4573F95464D}" type="datetimeFigureOut">
              <a:rPr lang="ru-RU" smtClean="0"/>
              <a:pPr/>
              <a:t>10.02.2013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3F728E-2E5B-4F7F-A374-BE5ADD71D09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3794B3-71B3-42F5-B0B7-A4573F95464D}" type="datetimeFigureOut">
              <a:rPr lang="ru-RU" smtClean="0"/>
              <a:pPr/>
              <a:t>10.02.2013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023F728E-2E5B-4F7F-A374-BE5ADD71D09A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143794B3-71B3-42F5-B0B7-A4573F95464D}" type="datetimeFigureOut">
              <a:rPr lang="ru-RU" smtClean="0"/>
              <a:pPr/>
              <a:t>10.02.2013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023F728E-2E5B-4F7F-A374-BE5ADD71D09A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7.jpeg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9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gif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3" Type="http://schemas.openxmlformats.org/officeDocument/2006/relationships/image" Target="../media/image5.jpeg"/><Relationship Id="rId7" Type="http://schemas.openxmlformats.org/officeDocument/2006/relationships/image" Target="../media/image8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3.xml"/><Relationship Id="rId6" Type="http://schemas.microsoft.com/office/2007/relationships/hdphoto" Target="../media/hdphoto1.wdp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gif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3.jpeg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Картинка 15 из 1261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35834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1214414" y="500042"/>
            <a:ext cx="6143668" cy="41857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/>
              <a:t>Презентация </a:t>
            </a:r>
          </a:p>
          <a:p>
            <a:pPr algn="ctr"/>
            <a:r>
              <a:rPr lang="ru-RU" sz="2800" b="1" dirty="0" smtClean="0"/>
              <a:t>к уроку русского языка</a:t>
            </a:r>
          </a:p>
          <a:p>
            <a:pPr algn="ctr"/>
            <a:r>
              <a:rPr lang="ru-RU" sz="2800" b="1" dirty="0" smtClean="0"/>
              <a:t>на тему</a:t>
            </a:r>
          </a:p>
          <a:p>
            <a:pPr algn="ctr"/>
            <a:r>
              <a:rPr lang="ru-RU" sz="3600" b="1" dirty="0" smtClean="0">
                <a:solidFill>
                  <a:srgbClr val="FF0000"/>
                </a:solidFill>
                <a:latin typeface="Adventure" pitchFamily="2" charset="0"/>
              </a:rPr>
              <a:t>«</a:t>
            </a:r>
            <a:r>
              <a:rPr lang="ru-RU" sz="3600" b="1" dirty="0">
                <a:solidFill>
                  <a:srgbClr val="FF0000"/>
                </a:solidFill>
                <a:latin typeface="Adventure" pitchFamily="2" charset="0"/>
              </a:rPr>
              <a:t>Какие слова отвечают на вопрос </a:t>
            </a:r>
            <a:r>
              <a:rPr lang="ru-RU" sz="3600" b="1" i="1" dirty="0">
                <a:solidFill>
                  <a:srgbClr val="FF0000"/>
                </a:solidFill>
                <a:latin typeface="Adventure" pitchFamily="2" charset="0"/>
              </a:rPr>
              <a:t>кто?,</a:t>
            </a:r>
            <a:endParaRPr lang="ru-RU" sz="3600" b="1" dirty="0">
              <a:solidFill>
                <a:srgbClr val="FF0000"/>
              </a:solidFill>
              <a:latin typeface="Adventure" pitchFamily="2" charset="0"/>
            </a:endParaRPr>
          </a:p>
          <a:p>
            <a:pPr algn="ctr"/>
            <a:r>
              <a:rPr lang="ru-RU" sz="3600" b="1" dirty="0">
                <a:solidFill>
                  <a:srgbClr val="FF0000"/>
                </a:solidFill>
                <a:latin typeface="Adventure" pitchFamily="2" charset="0"/>
              </a:rPr>
              <a:t>а какие – на вопрос </a:t>
            </a:r>
            <a:r>
              <a:rPr lang="ru-RU" sz="3600" b="1" i="1" dirty="0">
                <a:solidFill>
                  <a:srgbClr val="FF0000"/>
                </a:solidFill>
                <a:latin typeface="Adventure" pitchFamily="2" charset="0"/>
              </a:rPr>
              <a:t>что</a:t>
            </a:r>
            <a:r>
              <a:rPr lang="ru-RU" sz="3600" b="1" i="1" dirty="0" smtClean="0">
                <a:solidFill>
                  <a:srgbClr val="FF0000"/>
                </a:solidFill>
                <a:latin typeface="Adventure" pitchFamily="2" charset="0"/>
              </a:rPr>
              <a:t>?</a:t>
            </a:r>
            <a:r>
              <a:rPr lang="ru-RU" sz="3600" b="1" dirty="0" smtClean="0">
                <a:solidFill>
                  <a:srgbClr val="FF0000"/>
                </a:solidFill>
                <a:latin typeface="Adventure" pitchFamily="2" charset="0"/>
              </a:rPr>
              <a:t>»</a:t>
            </a:r>
          </a:p>
          <a:p>
            <a:pPr algn="ctr"/>
            <a:endParaRPr lang="ru-RU" sz="2800" dirty="0" smtClean="0"/>
          </a:p>
          <a:p>
            <a:pPr algn="ctr"/>
            <a:r>
              <a:rPr lang="ru-RU" sz="2800" dirty="0" smtClean="0"/>
              <a:t>2 класс</a:t>
            </a:r>
          </a:p>
          <a:p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3714744" y="4786322"/>
            <a:ext cx="364333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7030A0"/>
                </a:solidFill>
              </a:rPr>
              <a:t>Учитель начальных классов </a:t>
            </a:r>
          </a:p>
          <a:p>
            <a:r>
              <a:rPr lang="ru-RU" b="1" dirty="0" smtClean="0">
                <a:solidFill>
                  <a:srgbClr val="7030A0"/>
                </a:solidFill>
              </a:rPr>
              <a:t>М. А. Власова</a:t>
            </a:r>
            <a:endParaRPr lang="ru-RU" b="1" dirty="0">
              <a:solidFill>
                <a:srgbClr val="7030A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07504" y="6021288"/>
            <a:ext cx="12241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chemeClr val="tx2">
                    <a:lumMod val="10000"/>
                  </a:schemeClr>
                </a:solidFill>
              </a:rPr>
              <a:t>14.10.11г.</a:t>
            </a:r>
            <a:endParaRPr lang="ru-RU" dirty="0">
              <a:solidFill>
                <a:schemeClr val="tx2">
                  <a:lumMod val="1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Рисунок 3" descr="Картинка 80 из 36808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Прямоугольник 4"/>
          <p:cNvSpPr/>
          <p:nvPr/>
        </p:nvSpPr>
        <p:spPr>
          <a:xfrm>
            <a:off x="2075964" y="0"/>
            <a:ext cx="4992071" cy="95410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endParaRPr lang="ru-RU" sz="2800" dirty="0" smtClean="0">
              <a:solidFill>
                <a:schemeClr val="accent2">
                  <a:lumMod val="20000"/>
                  <a:lumOff val="80000"/>
                </a:schemeClr>
              </a:solidFill>
              <a:latin typeface="Comic Sans MS" pitchFamily="66" charset="0"/>
            </a:endParaRPr>
          </a:p>
          <a:p>
            <a:pPr algn="ctr"/>
            <a:r>
              <a:rPr lang="ru-RU" sz="2800" dirty="0" smtClean="0">
                <a:solidFill>
                  <a:schemeClr val="accent2">
                    <a:lumMod val="20000"/>
                    <a:lumOff val="80000"/>
                  </a:schemeClr>
                </a:solidFill>
                <a:latin typeface="Comic Sans MS" pitchFamily="66" charset="0"/>
              </a:rPr>
              <a:t>ИГРА </a:t>
            </a:r>
            <a:r>
              <a:rPr lang="ru-RU" sz="2800" dirty="0">
                <a:solidFill>
                  <a:schemeClr val="accent2">
                    <a:lumMod val="20000"/>
                    <a:lumOff val="80000"/>
                  </a:schemeClr>
                </a:solidFill>
                <a:latin typeface="Comic Sans MS" pitchFamily="66" charset="0"/>
              </a:rPr>
              <a:t>«Четвертый лишний»</a:t>
            </a:r>
          </a:p>
        </p:txBody>
      </p:sp>
      <p:pic>
        <p:nvPicPr>
          <p:cNvPr id="6" name="Рисунок 5" descr="Картинка 13 из 119743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142976" y="3857628"/>
            <a:ext cx="2643206" cy="2414589"/>
          </a:xfrm>
          <a:prstGeom prst="rect">
            <a:avLst/>
          </a:prstGeom>
          <a:noFill/>
          <a:ln w="57150">
            <a:solidFill>
              <a:schemeClr val="accent1">
                <a:lumMod val="75000"/>
              </a:schemeClr>
            </a:solidFill>
          </a:ln>
        </p:spPr>
      </p:pic>
      <p:pic>
        <p:nvPicPr>
          <p:cNvPr id="7" name="Рисунок 6" descr="http://im3-tub-ru.yandex.net/i?id=96029885-14-72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142976" y="1142984"/>
            <a:ext cx="2664296" cy="2303686"/>
          </a:xfrm>
          <a:prstGeom prst="rect">
            <a:avLst/>
          </a:prstGeom>
          <a:noFill/>
          <a:ln w="38100">
            <a:solidFill>
              <a:schemeClr val="accent1">
                <a:lumMod val="75000"/>
              </a:schemeClr>
            </a:solidFill>
          </a:ln>
        </p:spPr>
      </p:pic>
      <p:pic>
        <p:nvPicPr>
          <p:cNvPr id="8" name="Рисунок 7" descr="Картинка 8 из 117520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214942" y="3857628"/>
            <a:ext cx="2477952" cy="2448272"/>
          </a:xfrm>
          <a:prstGeom prst="rect">
            <a:avLst/>
          </a:prstGeom>
          <a:noFill/>
          <a:ln w="57150">
            <a:solidFill>
              <a:schemeClr val="accent1">
                <a:lumMod val="75000"/>
              </a:schemeClr>
            </a:solidFill>
          </a:ln>
        </p:spPr>
      </p:pic>
      <p:pic>
        <p:nvPicPr>
          <p:cNvPr id="9" name="Рисунок 8" descr="http://im8-tub-ru.yandex.net/i?id=30825160-15-72"/>
          <p:cNvPicPr/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214942" y="1142983"/>
            <a:ext cx="2592859" cy="2286017"/>
          </a:xfrm>
          <a:prstGeom prst="rect">
            <a:avLst/>
          </a:prstGeom>
          <a:noFill/>
          <a:ln w="57150">
            <a:solidFill>
              <a:schemeClr val="accent1">
                <a:lumMod val="75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xmlns="" val="12239766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500" tmFilter="0, 0; .2, .5; .8, .5; 1, 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6" dur="250" autoRev="1" fill="hold"/>
                                        <p:tgtEl>
                                          <p:spTgt spid="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 tmFilter="0, 0; .2, .5; .8, .5; 1, 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2" dur="250" autoRev="1" fill="hold"/>
                                        <p:tgtEl>
                                          <p:spTgt spid="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Рисунок 3" descr="Картинка 80 из 36808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Рисунок 4" descr="Картинка 6 из 2904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79512" y="2253635"/>
            <a:ext cx="4896544" cy="4536504"/>
          </a:xfrm>
          <a:prstGeom prst="ellipse">
            <a:avLst/>
          </a:prstGeom>
          <a:ln>
            <a:noFill/>
          </a:ln>
          <a:effectLst>
            <a:softEdge rad="635000"/>
          </a:effectLst>
        </p:spPr>
      </p:pic>
      <p:pic>
        <p:nvPicPr>
          <p:cNvPr id="6" name="Рисунок 5" descr="Картинка 58 из 182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427984" y="404664"/>
            <a:ext cx="4104456" cy="39964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611560" y="548680"/>
            <a:ext cx="460851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b="1" i="1" dirty="0" smtClean="0">
                <a:solidFill>
                  <a:srgbClr val="FFFF00"/>
                </a:solidFill>
                <a:latin typeface="Comic Sans MS" pitchFamily="66" charset="0"/>
              </a:rPr>
              <a:t>САМООЦЕНКА</a:t>
            </a:r>
            <a:endParaRPr lang="ru-RU" sz="4400" b="1" i="1" dirty="0">
              <a:solidFill>
                <a:srgbClr val="FFFF00"/>
              </a:solidFill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6209005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Картинка 80 из 36808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1" y="-21163"/>
            <a:ext cx="9143999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Рисунок 4" descr="Картинка 348 из 9113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131840" y="1844824"/>
            <a:ext cx="5904656" cy="4824536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Выноска-облако 5"/>
          <p:cNvSpPr/>
          <p:nvPr/>
        </p:nvSpPr>
        <p:spPr>
          <a:xfrm rot="19733260">
            <a:off x="-411385" y="788842"/>
            <a:ext cx="5927117" cy="3935492"/>
          </a:xfrm>
          <a:prstGeom prst="cloudCallout">
            <a:avLst>
              <a:gd name="adj1" fmla="val 15468"/>
              <a:gd name="adj2" fmla="val 64546"/>
            </a:avLst>
          </a:prstGeom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0" cap="none" spc="0" dirty="0" smtClean="0">
                <a:ln w="3810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СПАСИБО ЗА РАБОТУ!</a:t>
            </a:r>
            <a:endParaRPr lang="ru-RU" sz="5400" b="0" cap="none" spc="0" dirty="0">
              <a:ln w="38100">
                <a:solidFill>
                  <a:schemeClr val="accent1"/>
                </a:solidFill>
                <a:prstDash val="solid"/>
              </a:ln>
              <a:solidFill>
                <a:srgbClr val="FFFFFF"/>
              </a:solidFill>
              <a:effectLst>
                <a:outerShdw blurRad="38100" dist="32000" dir="5400000" algn="tl">
                  <a:srgbClr val="000000">
                    <a:alpha val="3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31115999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Картинка 15 из 1261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35834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2571736" y="500042"/>
            <a:ext cx="5072098" cy="23391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i="1" dirty="0" smtClean="0">
                <a:solidFill>
                  <a:schemeClr val="bg2"/>
                </a:solidFill>
              </a:rPr>
              <a:t>Нам дан во владение самый богатый, меткий, могучий и поистине волшебный русский язык.</a:t>
            </a:r>
            <a:endParaRPr lang="ru-RU" sz="3200" dirty="0" smtClean="0">
              <a:solidFill>
                <a:schemeClr val="bg2"/>
              </a:solidFill>
            </a:endParaRPr>
          </a:p>
          <a:p>
            <a:pPr algn="r"/>
            <a:r>
              <a:rPr lang="ru-RU" dirty="0" smtClean="0">
                <a:solidFill>
                  <a:srgbClr val="002060"/>
                </a:solidFill>
              </a:rPr>
              <a:t>К. Г. Паустовский</a:t>
            </a:r>
            <a:endParaRPr lang="ru-RU" dirty="0">
              <a:solidFill>
                <a:srgbClr val="002060"/>
              </a:solidFill>
            </a:endParaRPr>
          </a:p>
        </p:txBody>
      </p:sp>
      <p:pic>
        <p:nvPicPr>
          <p:cNvPr id="1026" name="Picture 2" descr="http://www.clker.com/cliparts/4/7/b/9/1194993859534275110calligraphy.svg.hi.png"/>
          <p:cNvPicPr>
            <a:picLocks noChangeAspect="1" noChangeArrowheads="1"/>
          </p:cNvPicPr>
          <p:nvPr/>
        </p:nvPicPr>
        <p:blipFill>
          <a:blip r:embed="rId3"/>
          <a:srcRect b="18478"/>
          <a:stretch>
            <a:fillRect/>
          </a:stretch>
        </p:blipFill>
        <p:spPr bwMode="auto">
          <a:xfrm>
            <a:off x="2214546" y="2571744"/>
            <a:ext cx="3490757" cy="318679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Рисунок 3" descr="Картинка 80 из 36808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34732" y="-13862"/>
            <a:ext cx="9178732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Рисунок 4" descr="http://farm03.photoload.ru/data/00/36/07/003607c1e3df350fb2f02fcbd24dc5c3.jp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093925" y="950624"/>
            <a:ext cx="2457450" cy="1752600"/>
          </a:xfrm>
          <a:prstGeom prst="rect">
            <a:avLst/>
          </a:prstGeom>
          <a:ln w="38100">
            <a:solidFill>
              <a:srgbClr val="002060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Рисунок 5" descr="http://festival.1september.ru/files/articles/57/5788/578831/img3.jpg"/>
          <p:cNvPicPr/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51453" t="49800" b="35800"/>
          <a:stretch/>
        </p:blipFill>
        <p:spPr bwMode="auto">
          <a:xfrm>
            <a:off x="3507676" y="4347906"/>
            <a:ext cx="2158243" cy="1161741"/>
          </a:xfrm>
          <a:prstGeom prst="rect">
            <a:avLst/>
          </a:prstGeom>
          <a:noFill/>
          <a:ln w="38100">
            <a:solidFill>
              <a:srgbClr val="002060"/>
            </a:solidFill>
          </a:ln>
          <a:extLst>
            <a:ext uri="{53640926-AAD7-44D8-BBD7-CCE9431645EC}">
              <a14:shadowObscured xmlns:a14="http://schemas.microsoft.com/office/drawing/2010/main" xmlns=""/>
            </a:ext>
          </a:extLst>
        </p:spPr>
      </p:pic>
      <p:pic>
        <p:nvPicPr>
          <p:cNvPr id="7" name="Рисунок 6" descr="Картинка 45 из 27042"/>
          <p:cNvPicPr/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 xmlns="">
                  <a14:imgLayer r:embed="rId6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830117" y="4365103"/>
            <a:ext cx="2893492" cy="1805393"/>
          </a:xfrm>
          <a:prstGeom prst="rect">
            <a:avLst/>
          </a:prstGeom>
          <a:noFill/>
          <a:ln w="38100">
            <a:solidFill>
              <a:srgbClr val="002060"/>
            </a:solidFill>
          </a:ln>
        </p:spPr>
      </p:pic>
      <p:pic>
        <p:nvPicPr>
          <p:cNvPr id="8" name="Рисунок 7" descr="http://viki.rdf.ru/media/upload/preview/slovarnaia_rabota_2.jpg"/>
          <p:cNvPicPr/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7250" t="13000" r="15250" b="40333"/>
          <a:stretch/>
        </p:blipFill>
        <p:spPr bwMode="auto">
          <a:xfrm>
            <a:off x="395536" y="4365104"/>
            <a:ext cx="2952750" cy="1805393"/>
          </a:xfrm>
          <a:prstGeom prst="rect">
            <a:avLst/>
          </a:prstGeom>
          <a:noFill/>
          <a:ln w="38100">
            <a:solidFill>
              <a:srgbClr val="002060"/>
            </a:solidFill>
          </a:ln>
          <a:extLst>
            <a:ext uri="{53640926-AAD7-44D8-BBD7-CCE9431645EC}">
              <a14:shadowObscured xmlns:a14="http://schemas.microsoft.com/office/drawing/2010/main" xmlns=""/>
            </a:ext>
          </a:extLst>
        </p:spPr>
      </p:pic>
      <p:pic>
        <p:nvPicPr>
          <p:cNvPr id="9" name="Рисунок 8" descr="Картинка 27 из 27042"/>
          <p:cNvPicPr/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1079" r="23137" b="11734"/>
          <a:stretch/>
        </p:blipFill>
        <p:spPr bwMode="auto">
          <a:xfrm>
            <a:off x="622424" y="761641"/>
            <a:ext cx="2066925" cy="2066925"/>
          </a:xfrm>
          <a:prstGeom prst="rect">
            <a:avLst/>
          </a:prstGeom>
          <a:noFill/>
          <a:ln w="38100">
            <a:solidFill>
              <a:srgbClr val="002060"/>
            </a:solidFill>
          </a:ln>
          <a:extLst>
            <a:ext uri="{53640926-AAD7-44D8-BBD7-CCE9431645EC}">
              <a14:shadowObscured xmlns:a14="http://schemas.microsoft.com/office/drawing/2010/main" xmlns=""/>
            </a:ext>
          </a:extLst>
        </p:spPr>
      </p:pic>
      <p:pic>
        <p:nvPicPr>
          <p:cNvPr id="10" name="Рисунок 9" descr="http://festival.1september.ru/files/articles/57/5788/578831/img3.jpg"/>
          <p:cNvPicPr/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77200" r="64535" b="9400"/>
          <a:stretch/>
        </p:blipFill>
        <p:spPr bwMode="auto">
          <a:xfrm>
            <a:off x="6012160" y="950624"/>
            <a:ext cx="2232248" cy="1614279"/>
          </a:xfrm>
          <a:prstGeom prst="rect">
            <a:avLst/>
          </a:prstGeom>
          <a:noFill/>
          <a:ln w="38100">
            <a:solidFill>
              <a:srgbClr val="002060"/>
            </a:solidFill>
          </a:ln>
          <a:extLst>
            <a:ext uri="{53640926-AAD7-44D8-BBD7-CCE9431645EC}">
              <a14:shadowObscured xmlns:a14="http://schemas.microsoft.com/office/drawing/2010/main" xmlns=""/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541442" y="950624"/>
            <a:ext cx="252028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dirty="0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>         </a:t>
            </a:r>
            <a:r>
              <a:rPr lang="ru-RU" sz="4000" i="1" dirty="0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>К..</a:t>
            </a:r>
            <a:r>
              <a:rPr lang="ru-RU" sz="4000" i="1" dirty="0" err="1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>ро'ва</a:t>
            </a:r>
            <a:r>
              <a:rPr lang="ru-RU" sz="4000" i="1" dirty="0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>,</a:t>
            </a:r>
            <a:endParaRPr lang="ru-RU" sz="4000" i="1" dirty="0">
              <a:solidFill>
                <a:schemeClr val="accent2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348286" y="1628800"/>
            <a:ext cx="231763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i="1" dirty="0" smtClean="0">
                <a:solidFill>
                  <a:schemeClr val="accent3">
                    <a:lumMod val="20000"/>
                    <a:lumOff val="80000"/>
                  </a:schemeClr>
                </a:solidFill>
              </a:rPr>
              <a:t>с..</a:t>
            </a:r>
            <a:r>
              <a:rPr lang="ru-RU" sz="3600" i="1" dirty="0" err="1" smtClean="0">
                <a:solidFill>
                  <a:schemeClr val="accent3">
                    <a:lumMod val="20000"/>
                    <a:lumOff val="80000"/>
                  </a:schemeClr>
                </a:solidFill>
              </a:rPr>
              <a:t>ро'ка</a:t>
            </a:r>
            <a:r>
              <a:rPr lang="ru-RU" sz="3600" i="1" dirty="0" smtClean="0">
                <a:solidFill>
                  <a:schemeClr val="accent3">
                    <a:lumMod val="20000"/>
                    <a:lumOff val="80000"/>
                  </a:schemeClr>
                </a:solidFill>
              </a:rPr>
              <a:t>,</a:t>
            </a:r>
            <a:endParaRPr lang="ru-RU" sz="3600" i="1" dirty="0">
              <a:solidFill>
                <a:schemeClr val="accent3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857884" y="1612343"/>
            <a:ext cx="2678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i="1" dirty="0" smtClean="0">
                <a:solidFill>
                  <a:schemeClr val="accent3">
                    <a:lumMod val="20000"/>
                    <a:lumOff val="80000"/>
                  </a:schemeClr>
                </a:solidFill>
              </a:rPr>
              <a:t>р..</a:t>
            </a:r>
            <a:r>
              <a:rPr lang="ru-RU" sz="3600" i="1" dirty="0" err="1" smtClean="0">
                <a:solidFill>
                  <a:schemeClr val="accent3">
                    <a:lumMod val="20000"/>
                    <a:lumOff val="80000"/>
                  </a:schemeClr>
                </a:solidFill>
              </a:rPr>
              <a:t>бя'та</a:t>
            </a:r>
            <a:r>
              <a:rPr lang="ru-RU" sz="3600" i="1" dirty="0" smtClean="0">
                <a:solidFill>
                  <a:schemeClr val="accent3">
                    <a:lumMod val="20000"/>
                    <a:lumOff val="80000"/>
                  </a:schemeClr>
                </a:solidFill>
              </a:rPr>
              <a:t>.</a:t>
            </a:r>
            <a:endParaRPr lang="ru-RU" sz="3600" i="1" dirty="0">
              <a:solidFill>
                <a:schemeClr val="accent3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41442" y="4653136"/>
            <a:ext cx="230236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i="1" dirty="0" err="1" smtClean="0">
                <a:solidFill>
                  <a:schemeClr val="accent3">
                    <a:lumMod val="20000"/>
                    <a:lumOff val="80000"/>
                  </a:schemeClr>
                </a:solidFill>
              </a:rPr>
              <a:t>Я'бл</a:t>
            </a:r>
            <a:r>
              <a:rPr lang="ru-RU" sz="3600" i="1" dirty="0" smtClean="0">
                <a:solidFill>
                  <a:schemeClr val="accent3">
                    <a:lumMod val="20000"/>
                    <a:lumOff val="80000"/>
                  </a:schemeClr>
                </a:solidFill>
              </a:rPr>
              <a:t> ..ко</a:t>
            </a:r>
            <a:r>
              <a:rPr lang="ru-RU" sz="3600" i="1" dirty="0" smtClean="0">
                <a:solidFill>
                  <a:schemeClr val="accent3">
                    <a:lumMod val="20000"/>
                    <a:lumOff val="80000"/>
                  </a:schemeClr>
                </a:solidFill>
              </a:rPr>
              <a:t>,</a:t>
            </a:r>
            <a:endParaRPr lang="ru-RU" sz="3600" i="1" dirty="0">
              <a:solidFill>
                <a:schemeClr val="accent3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140789" y="4581128"/>
            <a:ext cx="235990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i="1" dirty="0" smtClean="0">
                <a:solidFill>
                  <a:schemeClr val="accent3">
                    <a:lumMod val="20000"/>
                    <a:lumOff val="80000"/>
                  </a:schemeClr>
                </a:solidFill>
              </a:rPr>
              <a:t>   </a:t>
            </a:r>
            <a:r>
              <a:rPr lang="ru-RU" sz="3600" i="1" dirty="0" smtClean="0">
                <a:solidFill>
                  <a:schemeClr val="accent3">
                    <a:lumMod val="20000"/>
                    <a:lumOff val="80000"/>
                  </a:schemeClr>
                </a:solidFill>
              </a:rPr>
              <a:t>Р ..</a:t>
            </a:r>
            <a:r>
              <a:rPr lang="ru-RU" sz="3600" i="1" dirty="0" err="1" smtClean="0">
                <a:solidFill>
                  <a:schemeClr val="accent3">
                    <a:lumMod val="20000"/>
                    <a:lumOff val="80000"/>
                  </a:schemeClr>
                </a:solidFill>
              </a:rPr>
              <a:t>сси'я</a:t>
            </a:r>
            <a:r>
              <a:rPr lang="ru-RU" sz="3600" i="1" dirty="0" smtClean="0">
                <a:solidFill>
                  <a:schemeClr val="accent3">
                    <a:lumMod val="20000"/>
                    <a:lumOff val="80000"/>
                  </a:schemeClr>
                </a:solidFill>
              </a:rPr>
              <a:t>,</a:t>
            </a:r>
            <a:endParaRPr lang="ru-RU" sz="3600" i="1" dirty="0">
              <a:solidFill>
                <a:schemeClr val="accent3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5944196" y="4586695"/>
            <a:ext cx="25922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i="1" dirty="0" smtClean="0">
                <a:solidFill>
                  <a:schemeClr val="accent3">
                    <a:lumMod val="20000"/>
                    <a:lumOff val="80000"/>
                  </a:schemeClr>
                </a:solidFill>
              </a:rPr>
              <a:t>м ..</a:t>
            </a:r>
            <a:r>
              <a:rPr lang="ru-RU" sz="3600" i="1" dirty="0" err="1" smtClean="0">
                <a:solidFill>
                  <a:schemeClr val="accent3">
                    <a:lumMod val="20000"/>
                    <a:lumOff val="80000"/>
                  </a:schemeClr>
                </a:solidFill>
              </a:rPr>
              <a:t>ро'з</a:t>
            </a:r>
            <a:r>
              <a:rPr lang="ru-RU" sz="3600" i="1" dirty="0" smtClean="0">
                <a:solidFill>
                  <a:schemeClr val="accent3">
                    <a:lumMod val="20000"/>
                    <a:lumOff val="80000"/>
                  </a:schemeClr>
                </a:solidFill>
              </a:rPr>
              <a:t>.</a:t>
            </a:r>
            <a:endParaRPr lang="ru-RU" sz="3600" i="1" dirty="0">
              <a:solidFill>
                <a:schemeClr val="accent3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3348285" y="260648"/>
            <a:ext cx="259591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b="1" i="1" dirty="0" smtClean="0">
                <a:solidFill>
                  <a:srgbClr val="FF0000"/>
                </a:solidFill>
              </a:rPr>
              <a:t>К Т О  ?</a:t>
            </a:r>
            <a:endParaRPr lang="ru-RU" sz="4400" b="1" i="1" dirty="0">
              <a:solidFill>
                <a:srgbClr val="FF0000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3348286" y="3284984"/>
            <a:ext cx="259591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b="1" i="1" dirty="0" smtClean="0">
                <a:solidFill>
                  <a:srgbClr val="FF0000"/>
                </a:solidFill>
              </a:rPr>
              <a:t>Ч Т О ?</a:t>
            </a:r>
            <a:endParaRPr lang="ru-RU" sz="4400" b="1" i="1" dirty="0">
              <a:solidFill>
                <a:srgbClr val="FF0000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857224" y="1571612"/>
            <a:ext cx="35719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dirty="0" smtClean="0">
                <a:solidFill>
                  <a:srgbClr val="FF0000"/>
                </a:solidFill>
              </a:rPr>
              <a:t>о</a:t>
            </a:r>
            <a:endParaRPr lang="ru-RU" sz="4000" dirty="0">
              <a:solidFill>
                <a:srgbClr val="FF0000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3571868" y="1571612"/>
            <a:ext cx="42862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dirty="0" smtClean="0">
                <a:solidFill>
                  <a:srgbClr val="FF0000"/>
                </a:solidFill>
              </a:rPr>
              <a:t>о</a:t>
            </a:r>
            <a:endParaRPr lang="ru-RU" sz="4000" dirty="0">
              <a:solidFill>
                <a:srgbClr val="FF0000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6072198" y="1285860"/>
            <a:ext cx="357190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 smtClean="0"/>
          </a:p>
          <a:p>
            <a:r>
              <a:rPr lang="ru-RU" sz="4000" dirty="0" smtClean="0">
                <a:solidFill>
                  <a:srgbClr val="FF0000"/>
                </a:solidFill>
              </a:rPr>
              <a:t>е     </a:t>
            </a:r>
            <a:endParaRPr lang="ru-RU" sz="4000" dirty="0">
              <a:solidFill>
                <a:srgbClr val="FF0000"/>
              </a:solidFill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1357290" y="4572008"/>
            <a:ext cx="35719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dirty="0" smtClean="0">
                <a:solidFill>
                  <a:srgbClr val="FF0000"/>
                </a:solidFill>
              </a:rPr>
              <a:t>о</a:t>
            </a:r>
            <a:endParaRPr lang="ru-RU" sz="4000" dirty="0">
              <a:solidFill>
                <a:srgbClr val="FF0000"/>
              </a:solidFill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3786182" y="4500570"/>
            <a:ext cx="42862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 smtClean="0">
                <a:solidFill>
                  <a:srgbClr val="FF0000"/>
                </a:solidFill>
              </a:rPr>
              <a:t>о</a:t>
            </a:r>
            <a:r>
              <a:rPr lang="ru-RU" sz="4000" dirty="0" smtClean="0">
                <a:solidFill>
                  <a:srgbClr val="FF0000"/>
                </a:solidFill>
              </a:rPr>
              <a:t> </a:t>
            </a:r>
            <a:endParaRPr lang="ru-RU" sz="4000" dirty="0">
              <a:solidFill>
                <a:srgbClr val="FF0000"/>
              </a:solidFill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6286512" y="4572008"/>
            <a:ext cx="35719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dirty="0" smtClean="0">
                <a:solidFill>
                  <a:srgbClr val="FF0000"/>
                </a:solidFill>
              </a:rPr>
              <a:t>о</a:t>
            </a:r>
            <a:endParaRPr lang="ru-RU" sz="40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0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000"/>
                            </p:stCondLst>
                            <p:childTnLst>
                              <p:par>
                                <p:cTn id="36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2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1000"/>
                            </p:stCondLst>
                            <p:childTnLst>
                              <p:par>
                                <p:cTn id="48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4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1000"/>
                            </p:stCondLst>
                            <p:childTnLst>
                              <p:par>
                                <p:cTn id="60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6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1000"/>
                            </p:stCondLst>
                            <p:childTnLst>
                              <p:par>
                                <p:cTn id="72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45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20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20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20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7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45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4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1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8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4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5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1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4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2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13" grpId="0"/>
      <p:bldP spid="14" grpId="0"/>
      <p:bldP spid="15" grpId="0"/>
      <p:bldP spid="16" grpId="0"/>
      <p:bldP spid="19" grpId="0"/>
      <p:bldP spid="20" grpId="0"/>
      <p:bldP spid="22" grpId="0"/>
      <p:bldP spid="24" grpId="1"/>
      <p:bldP spid="25" grpId="0"/>
      <p:bldP spid="26" grpId="0"/>
      <p:bldP spid="2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Рисунок 3" descr="Картинка 80 из 36808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Прямоугольник 4"/>
          <p:cNvSpPr/>
          <p:nvPr/>
        </p:nvSpPr>
        <p:spPr>
          <a:xfrm>
            <a:off x="683568" y="785794"/>
            <a:ext cx="7704856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800" b="1" dirty="0">
                <a:solidFill>
                  <a:schemeClr val="tx1">
                    <a:lumMod val="95000"/>
                  </a:schemeClr>
                </a:solidFill>
                <a:latin typeface="Adventure" pitchFamily="2" charset="0"/>
              </a:rPr>
              <a:t>«Какие слова отвечают на вопрос </a:t>
            </a:r>
            <a:r>
              <a:rPr lang="ru-RU" sz="4800" b="1" i="1" dirty="0">
                <a:solidFill>
                  <a:schemeClr val="tx1">
                    <a:lumMod val="95000"/>
                  </a:schemeClr>
                </a:solidFill>
                <a:latin typeface="Adventure" pitchFamily="2" charset="0"/>
              </a:rPr>
              <a:t>кто?,</a:t>
            </a:r>
            <a:endParaRPr lang="ru-RU" sz="4800" b="1" dirty="0">
              <a:solidFill>
                <a:schemeClr val="tx1">
                  <a:lumMod val="95000"/>
                </a:schemeClr>
              </a:solidFill>
              <a:latin typeface="Adventure" pitchFamily="2" charset="0"/>
            </a:endParaRPr>
          </a:p>
          <a:p>
            <a:pPr algn="ctr"/>
            <a:r>
              <a:rPr lang="ru-RU" sz="4800" b="1" dirty="0">
                <a:solidFill>
                  <a:schemeClr val="tx1">
                    <a:lumMod val="95000"/>
                  </a:schemeClr>
                </a:solidFill>
                <a:latin typeface="Adventure" pitchFamily="2" charset="0"/>
              </a:rPr>
              <a:t>а какие – на вопрос </a:t>
            </a:r>
            <a:r>
              <a:rPr lang="ru-RU" sz="4800" b="1" i="1" dirty="0">
                <a:solidFill>
                  <a:schemeClr val="tx1">
                    <a:lumMod val="95000"/>
                  </a:schemeClr>
                </a:solidFill>
                <a:latin typeface="Adventure" pitchFamily="2" charset="0"/>
              </a:rPr>
              <a:t>что?</a:t>
            </a:r>
            <a:r>
              <a:rPr lang="ru-RU" sz="4800" b="1" dirty="0">
                <a:solidFill>
                  <a:schemeClr val="tx1">
                    <a:lumMod val="95000"/>
                  </a:schemeClr>
                </a:solidFill>
                <a:latin typeface="Adventure" pitchFamily="2" charset="0"/>
              </a:rPr>
              <a:t>»</a:t>
            </a:r>
            <a:endParaRPr lang="ru-RU" sz="4800" dirty="0">
              <a:solidFill>
                <a:schemeClr val="tx1">
                  <a:lumMod val="95000"/>
                </a:schemeClr>
              </a:solidFill>
            </a:endParaRPr>
          </a:p>
        </p:txBody>
      </p:sp>
      <p:pic>
        <p:nvPicPr>
          <p:cNvPr id="6" name="Рисунок 5" descr="Картинка 54 из 136000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538688" y="2996952"/>
            <a:ext cx="3024336" cy="3306671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Рисунок 7" descr="Картинка 92 из 103583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10791" y="2996952"/>
            <a:ext cx="2953097" cy="332867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Рисунок 8" descr="Картинка 66 из 29045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533303" y="4077072"/>
            <a:ext cx="2005385" cy="160638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0" name="TextBox 9"/>
          <p:cNvSpPr txBox="1"/>
          <p:nvPr/>
        </p:nvSpPr>
        <p:spPr>
          <a:xfrm>
            <a:off x="1714480" y="428604"/>
            <a:ext cx="492922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i="1" dirty="0" smtClean="0">
                <a:solidFill>
                  <a:srgbClr val="FF0000"/>
                </a:solidFill>
                <a:latin typeface="Batang" pitchFamily="18" charset="-127"/>
                <a:ea typeface="Batang" pitchFamily="18" charset="-127"/>
              </a:rPr>
              <a:t>Тема урока</a:t>
            </a:r>
            <a:endParaRPr lang="ru-RU" sz="2800" b="1" i="1" dirty="0">
              <a:solidFill>
                <a:srgbClr val="FF0000"/>
              </a:solidFill>
              <a:latin typeface="Batang" pitchFamily="18" charset="-127"/>
              <a:ea typeface="Batang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6334031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Картинка 80 из 36808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113785" y="-11402"/>
            <a:ext cx="9257785" cy="6869402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TextBox 5"/>
          <p:cNvSpPr txBox="1"/>
          <p:nvPr/>
        </p:nvSpPr>
        <p:spPr>
          <a:xfrm>
            <a:off x="3563888" y="476672"/>
            <a:ext cx="2088232" cy="535531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ru-RU" dirty="0" smtClean="0"/>
              <a:t>  </a:t>
            </a:r>
          </a:p>
          <a:p>
            <a:pPr algn="ctr"/>
            <a:endParaRPr lang="ru-RU" dirty="0"/>
          </a:p>
          <a:p>
            <a:pPr algn="ctr"/>
            <a:endParaRPr lang="ru-RU" dirty="0" smtClean="0"/>
          </a:p>
          <a:p>
            <a:pPr algn="ctr"/>
            <a:endParaRPr lang="ru-RU" dirty="0"/>
          </a:p>
          <a:p>
            <a:pPr algn="ctr"/>
            <a:endParaRPr lang="ru-RU" dirty="0" smtClean="0"/>
          </a:p>
          <a:p>
            <a:pPr algn="ctr"/>
            <a:endParaRPr lang="ru-RU" dirty="0"/>
          </a:p>
          <a:p>
            <a:pPr algn="ctr"/>
            <a:endParaRPr lang="ru-RU" dirty="0" smtClean="0"/>
          </a:p>
          <a:p>
            <a:pPr algn="ctr"/>
            <a:endParaRPr lang="ru-RU" dirty="0"/>
          </a:p>
          <a:p>
            <a:pPr algn="ctr"/>
            <a:endParaRPr lang="ru-RU" dirty="0" smtClean="0"/>
          </a:p>
          <a:p>
            <a:pPr algn="ctr"/>
            <a:endParaRPr lang="ru-RU" dirty="0"/>
          </a:p>
          <a:p>
            <a:pPr algn="ctr"/>
            <a:endParaRPr lang="ru-RU" dirty="0" smtClean="0"/>
          </a:p>
          <a:p>
            <a:pPr algn="ctr"/>
            <a:endParaRPr lang="ru-RU" dirty="0"/>
          </a:p>
          <a:p>
            <a:pPr algn="ctr"/>
            <a:endParaRPr lang="ru-RU" dirty="0" smtClean="0"/>
          </a:p>
          <a:p>
            <a:pPr algn="ctr"/>
            <a:endParaRPr lang="ru-RU" dirty="0"/>
          </a:p>
          <a:p>
            <a:pPr algn="ctr"/>
            <a:endParaRPr lang="ru-RU" dirty="0" smtClean="0"/>
          </a:p>
          <a:p>
            <a:pPr algn="ctr"/>
            <a:endParaRPr lang="ru-RU" dirty="0"/>
          </a:p>
          <a:p>
            <a:pPr algn="ctr"/>
            <a:endParaRPr lang="ru-RU" dirty="0" smtClean="0"/>
          </a:p>
          <a:p>
            <a:pPr algn="ctr"/>
            <a:r>
              <a:rPr lang="ru-RU" sz="3600" dirty="0" smtClean="0"/>
              <a:t>    </a:t>
            </a:r>
            <a:endParaRPr lang="ru-RU" sz="3600" dirty="0"/>
          </a:p>
        </p:txBody>
      </p:sp>
      <p:sp>
        <p:nvSpPr>
          <p:cNvPr id="7" name="TextBox 6"/>
          <p:cNvSpPr txBox="1"/>
          <p:nvPr/>
        </p:nvSpPr>
        <p:spPr>
          <a:xfrm>
            <a:off x="3099836" y="1124744"/>
            <a:ext cx="32003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dirty="0" smtClean="0"/>
              <a:t>мальчик</a:t>
            </a:r>
            <a:endParaRPr lang="ru-RU" sz="3600" dirty="0"/>
          </a:p>
        </p:txBody>
      </p:sp>
      <p:sp>
        <p:nvSpPr>
          <p:cNvPr id="8" name="TextBox 7"/>
          <p:cNvSpPr txBox="1"/>
          <p:nvPr/>
        </p:nvSpPr>
        <p:spPr>
          <a:xfrm>
            <a:off x="3627895" y="476672"/>
            <a:ext cx="224024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 </a:t>
            </a:r>
            <a:r>
              <a:rPr lang="ru-RU" sz="3600" dirty="0" smtClean="0"/>
              <a:t>заяц</a:t>
            </a:r>
            <a:endParaRPr lang="ru-RU" sz="3600" dirty="0"/>
          </a:p>
        </p:txBody>
      </p:sp>
      <p:sp>
        <p:nvSpPr>
          <p:cNvPr id="11" name="TextBox 10"/>
          <p:cNvSpPr txBox="1"/>
          <p:nvPr/>
        </p:nvSpPr>
        <p:spPr>
          <a:xfrm>
            <a:off x="3583890" y="2808804"/>
            <a:ext cx="232025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  </a:t>
            </a:r>
          </a:p>
          <a:p>
            <a:pPr algn="ctr"/>
            <a:r>
              <a:rPr lang="ru-RU" sz="3600" dirty="0" smtClean="0"/>
              <a:t>воробей</a:t>
            </a:r>
            <a:endParaRPr lang="ru-RU" sz="3600" dirty="0"/>
          </a:p>
        </p:txBody>
      </p:sp>
      <p:sp>
        <p:nvSpPr>
          <p:cNvPr id="14" name="TextBox 13"/>
          <p:cNvSpPr txBox="1"/>
          <p:nvPr/>
        </p:nvSpPr>
        <p:spPr>
          <a:xfrm>
            <a:off x="3779912" y="4509120"/>
            <a:ext cx="31683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       </a:t>
            </a:r>
            <a:endParaRPr lang="ru-RU" sz="3600" dirty="0"/>
          </a:p>
        </p:txBody>
      </p:sp>
      <p:sp>
        <p:nvSpPr>
          <p:cNvPr id="15" name="TextBox 14"/>
          <p:cNvSpPr txBox="1"/>
          <p:nvPr/>
        </p:nvSpPr>
        <p:spPr>
          <a:xfrm>
            <a:off x="3583890" y="4635030"/>
            <a:ext cx="232025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dirty="0" smtClean="0"/>
              <a:t> цветок</a:t>
            </a:r>
            <a:endParaRPr lang="ru-RU" sz="3600" dirty="0"/>
          </a:p>
        </p:txBody>
      </p:sp>
      <p:sp>
        <p:nvSpPr>
          <p:cNvPr id="16" name="TextBox 15"/>
          <p:cNvSpPr txBox="1"/>
          <p:nvPr/>
        </p:nvSpPr>
        <p:spPr>
          <a:xfrm>
            <a:off x="1043608" y="476672"/>
            <a:ext cx="237626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 smtClean="0">
                <a:solidFill>
                  <a:srgbClr val="FF0000"/>
                </a:solidFill>
              </a:rPr>
              <a:t>КТО?</a:t>
            </a:r>
            <a:endParaRPr lang="ru-RU" sz="4000" b="1" dirty="0">
              <a:solidFill>
                <a:srgbClr val="FF0000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732240" y="620688"/>
            <a:ext cx="1800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 smtClean="0">
                <a:solidFill>
                  <a:srgbClr val="FF0000"/>
                </a:solidFill>
              </a:rPr>
              <a:t>ЧТО?</a:t>
            </a:r>
            <a:endParaRPr lang="ru-RU" sz="4000" b="1" dirty="0">
              <a:solidFill>
                <a:srgbClr val="FF0000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3715905" y="1830889"/>
            <a:ext cx="208023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dirty="0" smtClean="0"/>
              <a:t>очки</a:t>
            </a:r>
            <a:endParaRPr lang="ru-RU" sz="3200" dirty="0"/>
          </a:p>
        </p:txBody>
      </p:sp>
      <p:sp>
        <p:nvSpPr>
          <p:cNvPr id="23" name="TextBox 22"/>
          <p:cNvSpPr txBox="1"/>
          <p:nvPr/>
        </p:nvSpPr>
        <p:spPr>
          <a:xfrm>
            <a:off x="3891924" y="2415664"/>
            <a:ext cx="176019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dirty="0" smtClean="0"/>
              <a:t>часы</a:t>
            </a:r>
            <a:endParaRPr lang="ru-RU" sz="3200" dirty="0"/>
          </a:p>
        </p:txBody>
      </p:sp>
      <p:sp>
        <p:nvSpPr>
          <p:cNvPr id="26" name="TextBox 25"/>
          <p:cNvSpPr txBox="1"/>
          <p:nvPr/>
        </p:nvSpPr>
        <p:spPr>
          <a:xfrm>
            <a:off x="3715905" y="3857628"/>
            <a:ext cx="208023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dirty="0" smtClean="0"/>
              <a:t>стул</a:t>
            </a:r>
            <a:endParaRPr lang="ru-RU" sz="3200" dirty="0"/>
          </a:p>
        </p:txBody>
      </p:sp>
      <p:pic>
        <p:nvPicPr>
          <p:cNvPr id="29" name="Рисунок 28" descr="Картинка 47 из 2316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643174" y="3143248"/>
            <a:ext cx="3903315" cy="338088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8" name="TextBox 17"/>
          <p:cNvSpPr txBox="1"/>
          <p:nvPr/>
        </p:nvSpPr>
        <p:spPr>
          <a:xfrm>
            <a:off x="3428992" y="5429264"/>
            <a:ext cx="27146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dirty="0" smtClean="0"/>
              <a:t>учитель</a:t>
            </a:r>
            <a:endParaRPr lang="ru-RU" sz="3600" dirty="0"/>
          </a:p>
        </p:txBody>
      </p:sp>
    </p:spTree>
    <p:extLst>
      <p:ext uri="{BB962C8B-B14F-4D97-AF65-F5344CB8AC3E}">
        <p14:creationId xmlns:p14="http://schemas.microsoft.com/office/powerpoint/2010/main" xmlns="" val="16807676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Motion origin="layout" path="M 0 0 L -0.35434 0.09445 " pathEditMode="relative" ptsTypes="AA">
                                      <p:cBhvr>
                                        <p:cTn id="14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4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18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19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0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1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22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Motion origin="layout" path="M 0 0 L -0.34653 0.10509 " pathEditMode="relative" ptsTypes="AA">
                                      <p:cBhvr>
                                        <p:cTn id="2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4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30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31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32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33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34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Motion origin="layout" path="M 0 0 L 0.26789 -0.09445 " pathEditMode="relative" ptsTypes="AA">
                                      <p:cBhvr>
                                        <p:cTn id="38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4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42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43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44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45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46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Motion origin="layout" path="M 5E-6 2.59259E-6 L 0.26945 -0.09445 " pathEditMode="relative" rAng="0" ptsTypes="AA">
                                      <p:cBhvr>
                                        <p:cTn id="50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5" y="-4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34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54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55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56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57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58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Motion origin="layout" path="M -0.00781 0.03357 L -0.34635 -0.06088 " pathEditMode="relative" rAng="0" ptsTypes="AA">
                                      <p:cBhvr>
                                        <p:cTn id="62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9" y="-4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34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6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6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6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6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7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Motion origin="layout" path="M -0.00434 0.02084 L 0.27135 -0.2206 " pathEditMode="relative" rAng="0" ptsTypes="AA">
                                      <p:cBhvr>
                                        <p:cTn id="74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8" y="-12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34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78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79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0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1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82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0" presetClass="path" presetSubtype="0" accel="50000" decel="50000" fill="hold" grpId="2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Motion origin="layout" path="M -0.00295 0.02893 L 0.27257 -0.24398 " pathEditMode="relative" rAng="0" ptsTypes="AA">
                                      <p:cBhvr>
                                        <p:cTn id="86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8" y="-13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34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90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91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2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3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94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Motion origin="layout" path="M 2.5E-6 2.59259E-6 L -0.33837 -0.30718 " pathEditMode="relative" rAng="0" ptsTypes="AA">
                                      <p:cBhvr>
                                        <p:cTn id="98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9" y="-15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3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5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7" grpId="1"/>
      <p:bldP spid="8" grpId="0"/>
      <p:bldP spid="8" grpId="1"/>
      <p:bldP spid="11" grpId="0"/>
      <p:bldP spid="11" grpId="1"/>
      <p:bldP spid="15" grpId="0"/>
      <p:bldP spid="15" grpId="2"/>
      <p:bldP spid="20" grpId="0"/>
      <p:bldP spid="20" grpId="1"/>
      <p:bldP spid="23" grpId="0"/>
      <p:bldP spid="23" grpId="1"/>
      <p:bldP spid="26" grpId="0"/>
      <p:bldP spid="26" grpId="1"/>
      <p:bldP spid="18" grpId="0"/>
      <p:bldP spid="18" grpId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4578" name="Picture 2" descr="http://900igr.net/datas/skazki-i-igry/Deti.files/0077-077-Raskidyvat-listja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</p:spPr>
      </p:pic>
      <p:pic>
        <p:nvPicPr>
          <p:cNvPr id="24580" name="Picture 4" descr="http://img-fotki.yandex.ru/get/5814/107153161.29e/0_6ded6_44072e47_XL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214942" y="5357826"/>
            <a:ext cx="3036644" cy="1323977"/>
          </a:xfrm>
          <a:prstGeom prst="rect">
            <a:avLst/>
          </a:prstGeom>
          <a:noFill/>
        </p:spPr>
      </p:pic>
      <p:pic>
        <p:nvPicPr>
          <p:cNvPr id="6" name="Picture 4" descr="http://img-fotki.yandex.ru/get/5814/107153161.29e/0_6ded6_44072e47_XL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107356" y="4572008"/>
            <a:ext cx="3036644" cy="1323977"/>
          </a:xfrm>
          <a:prstGeom prst="rect">
            <a:avLst/>
          </a:prstGeom>
          <a:noFill/>
        </p:spPr>
      </p:pic>
      <p:pic>
        <p:nvPicPr>
          <p:cNvPr id="7" name="Picture 4" descr="http://img-fotki.yandex.ru/get/5814/107153161.29e/0_6ded6_44072e47_XL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714744" y="4572008"/>
            <a:ext cx="3036644" cy="1323977"/>
          </a:xfrm>
          <a:prstGeom prst="rect">
            <a:avLst/>
          </a:prstGeom>
          <a:noFill/>
        </p:spPr>
      </p:pic>
      <p:pic>
        <p:nvPicPr>
          <p:cNvPr id="24582" name="Picture 6" descr="http://artbyshar.homestead.com/970801_4268_1024_oslp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1472" y="2000240"/>
            <a:ext cx="1071570" cy="1098123"/>
          </a:xfrm>
          <a:prstGeom prst="rect">
            <a:avLst/>
          </a:prstGeom>
          <a:noFill/>
        </p:spPr>
      </p:pic>
      <p:pic>
        <p:nvPicPr>
          <p:cNvPr id="9" name="Picture 6" descr="http://artbyshar.homestead.com/970801_4268_1024_oslp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29058" y="2071678"/>
            <a:ext cx="1071570" cy="1098123"/>
          </a:xfrm>
          <a:prstGeom prst="rect">
            <a:avLst/>
          </a:prstGeom>
          <a:noFill/>
        </p:spPr>
      </p:pic>
      <p:pic>
        <p:nvPicPr>
          <p:cNvPr id="10" name="Picture 6" descr="http://artbyshar.homestead.com/970801_4268_1024_oslp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58016" y="2071678"/>
            <a:ext cx="1071570" cy="1098123"/>
          </a:xfrm>
          <a:prstGeom prst="rect">
            <a:avLst/>
          </a:prstGeom>
          <a:noFill/>
        </p:spPr>
      </p:pic>
      <p:pic>
        <p:nvPicPr>
          <p:cNvPr id="11" name="Picture 6" descr="http://artbyshar.homestead.com/970801_4268_1024_oslp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42910" y="214290"/>
            <a:ext cx="1071570" cy="1098123"/>
          </a:xfrm>
          <a:prstGeom prst="rect">
            <a:avLst/>
          </a:prstGeom>
          <a:noFill/>
        </p:spPr>
      </p:pic>
      <p:pic>
        <p:nvPicPr>
          <p:cNvPr id="12" name="Picture 6" descr="http://artbyshar.homestead.com/970801_4268_1024_oslp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714744" y="285728"/>
            <a:ext cx="1071570" cy="1098123"/>
          </a:xfrm>
          <a:prstGeom prst="rect">
            <a:avLst/>
          </a:prstGeom>
          <a:noFill/>
        </p:spPr>
      </p:pic>
      <p:pic>
        <p:nvPicPr>
          <p:cNvPr id="13" name="Picture 6" descr="http://artbyshar.homestead.com/970801_4268_1024_oslp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786578" y="285728"/>
            <a:ext cx="1071570" cy="1098123"/>
          </a:xfrm>
          <a:prstGeom prst="rect">
            <a:avLst/>
          </a:prstGeom>
          <a:noFill/>
        </p:spPr>
      </p:pic>
      <p:pic>
        <p:nvPicPr>
          <p:cNvPr id="24586" name="Picture 10" descr="http://stat18.privet.ru/lr/0a2b9328a05fb12eecff10eb81baef0a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00034" y="-214338"/>
            <a:ext cx="2357422" cy="2310274"/>
          </a:xfrm>
          <a:prstGeom prst="rect">
            <a:avLst/>
          </a:prstGeom>
          <a:noFill/>
        </p:spPr>
      </p:pic>
      <p:pic>
        <p:nvPicPr>
          <p:cNvPr id="16" name="Picture 10" descr="http://stat18.privet.ru/lr/0a2b9328a05fb12eecff10eb81baef0a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071670" y="-285776"/>
            <a:ext cx="2357422" cy="2310274"/>
          </a:xfrm>
          <a:prstGeom prst="rect">
            <a:avLst/>
          </a:prstGeom>
          <a:noFill/>
        </p:spPr>
      </p:pic>
      <p:pic>
        <p:nvPicPr>
          <p:cNvPr id="17" name="Picture 10" descr="http://stat18.privet.ru/lr/0a2b9328a05fb12eecff10eb81baef0a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643306" y="-214338"/>
            <a:ext cx="2357422" cy="2310274"/>
          </a:xfrm>
          <a:prstGeom prst="rect">
            <a:avLst/>
          </a:prstGeom>
          <a:noFill/>
        </p:spPr>
      </p:pic>
      <p:pic>
        <p:nvPicPr>
          <p:cNvPr id="18" name="Picture 10" descr="http://stat18.privet.ru/lr/0a2b9328a05fb12eecff10eb81baef0a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143504" y="-214338"/>
            <a:ext cx="2357422" cy="2310274"/>
          </a:xfrm>
          <a:prstGeom prst="rect">
            <a:avLst/>
          </a:prstGeom>
          <a:noFill/>
        </p:spPr>
      </p:pic>
      <p:pic>
        <p:nvPicPr>
          <p:cNvPr id="19" name="Picture 10" descr="http://stat18.privet.ru/lr/0a2b9328a05fb12eecff10eb81baef0a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643702" y="-214338"/>
            <a:ext cx="2357422" cy="2310274"/>
          </a:xfrm>
          <a:prstGeom prst="rect">
            <a:avLst/>
          </a:prstGeom>
          <a:noFill/>
        </p:spPr>
      </p:pic>
      <p:pic>
        <p:nvPicPr>
          <p:cNvPr id="24588" name="Picture 12" descr="http://img-fotki.yandex.ru/get/4604/novprospekt.a/0_48844_15cc9ff9_L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 rot="2032461">
            <a:off x="-10366" y="-152598"/>
            <a:ext cx="2074656" cy="1876412"/>
          </a:xfrm>
          <a:prstGeom prst="rect">
            <a:avLst/>
          </a:prstGeom>
          <a:noFill/>
        </p:spPr>
      </p:pic>
      <p:pic>
        <p:nvPicPr>
          <p:cNvPr id="24" name="Picture 6" descr="http://artbyshar.homestead.com/970801_4268_1024_oslp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643834" y="3429000"/>
            <a:ext cx="1071570" cy="1098123"/>
          </a:xfrm>
          <a:prstGeom prst="rect">
            <a:avLst/>
          </a:prstGeom>
          <a:noFill/>
        </p:spPr>
      </p:pic>
      <p:pic>
        <p:nvPicPr>
          <p:cNvPr id="25" name="Picture 6" descr="http://artbyshar.homestead.com/970801_4268_1024_oslp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928794" y="2643182"/>
            <a:ext cx="1071570" cy="1098123"/>
          </a:xfrm>
          <a:prstGeom prst="rect">
            <a:avLst/>
          </a:prstGeom>
          <a:noFill/>
        </p:spPr>
      </p:pic>
      <p:pic>
        <p:nvPicPr>
          <p:cNvPr id="26" name="Picture 6" descr="http://artbyshar.homestead.com/970801_4268_1024_oslp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57818" y="428604"/>
            <a:ext cx="1071570" cy="1098123"/>
          </a:xfrm>
          <a:prstGeom prst="rect">
            <a:avLst/>
          </a:prstGeom>
          <a:noFill/>
        </p:spPr>
      </p:pic>
      <p:pic>
        <p:nvPicPr>
          <p:cNvPr id="27" name="Picture 6" descr="http://artbyshar.homestead.com/970801_4268_1024_oslp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000232" y="428604"/>
            <a:ext cx="1071570" cy="1098123"/>
          </a:xfrm>
          <a:prstGeom prst="rect">
            <a:avLst/>
          </a:prstGeom>
          <a:noFill/>
        </p:spPr>
      </p:pic>
      <p:pic>
        <p:nvPicPr>
          <p:cNvPr id="28" name="Picture 6" descr="http://artbyshar.homestead.com/970801_4268_1024_oslp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57818" y="3714752"/>
            <a:ext cx="1071570" cy="109812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45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45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35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1" dur="1000" fill="hold"/>
                                        <p:tgtEl>
                                          <p:spTgt spid="245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35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4" dur="1000" fill="hold"/>
                                        <p:tgtEl>
                                          <p:spTgt spid="245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500"/>
                            </p:stCondLst>
                            <p:childTnLst>
                              <p:par>
                                <p:cTn id="16" presetID="35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7" dur="1000" fill="hold"/>
                                        <p:tgtEl>
                                          <p:spTgt spid="245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500"/>
                            </p:stCondLst>
                            <p:childTnLst>
                              <p:par>
                                <p:cTn id="19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4000"/>
                            </p:stCondLst>
                            <p:childTnLst>
                              <p:par>
                                <p:cTn id="24" presetID="35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0"/>
                            </p:stCondLst>
                            <p:childTnLst>
                              <p:par>
                                <p:cTn id="27" presetID="35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6000"/>
                            </p:stCondLst>
                            <p:childTnLst>
                              <p:par>
                                <p:cTn id="30" presetID="35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7000"/>
                            </p:stCondLst>
                            <p:childTnLst>
                              <p:par>
                                <p:cTn id="33" presetID="35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8000"/>
                            </p:stCondLst>
                            <p:childTnLst>
                              <p:par>
                                <p:cTn id="36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8500"/>
                            </p:stCondLst>
                            <p:childTnLst>
                              <p:par>
                                <p:cTn id="41" presetID="35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4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9500"/>
                            </p:stCondLst>
                            <p:childTnLst>
                              <p:par>
                                <p:cTn id="44" presetID="35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45" dur="1000" fill="hold"/>
                                        <p:tgtEl>
                                          <p:spTgt spid="245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0500"/>
                            </p:stCondLst>
                            <p:childTnLst>
                              <p:par>
                                <p:cTn id="47" presetID="35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4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11500"/>
                            </p:stCondLst>
                            <p:childTnLst>
                              <p:par>
                                <p:cTn id="50" presetID="35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5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2500"/>
                            </p:stCondLst>
                            <p:childTnLst>
                              <p:par>
                                <p:cTn id="53" presetID="1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13500"/>
                            </p:stCondLst>
                            <p:childTnLst>
                              <p:par>
                                <p:cTn id="56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13500"/>
                            </p:stCondLst>
                            <p:childTnLst>
                              <p:par>
                                <p:cTn id="59" presetID="1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14500"/>
                            </p:stCondLst>
                            <p:childTnLst>
                              <p:par>
                                <p:cTn id="62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14500"/>
                            </p:stCondLst>
                            <p:childTnLst>
                              <p:par>
                                <p:cTn id="65" presetID="1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15500"/>
                            </p:stCondLst>
                            <p:childTnLst>
                              <p:par>
                                <p:cTn id="68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15500"/>
                            </p:stCondLst>
                            <p:childTnLst>
                              <p:par>
                                <p:cTn id="71" presetID="1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16500"/>
                            </p:stCondLst>
                            <p:childTnLst>
                              <p:par>
                                <p:cTn id="74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16500"/>
                            </p:stCondLst>
                            <p:childTnLst>
                              <p:par>
                                <p:cTn id="77" presetID="1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17500"/>
                            </p:stCondLst>
                            <p:childTnLst>
                              <p:par>
                                <p:cTn id="80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17500"/>
                            </p:stCondLst>
                            <p:childTnLst>
                              <p:par>
                                <p:cTn id="83" presetID="1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18500"/>
                            </p:stCondLst>
                            <p:childTnLst>
                              <p:par>
                                <p:cTn id="86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18500"/>
                            </p:stCondLst>
                            <p:childTnLst>
                              <p:par>
                                <p:cTn id="89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3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19500"/>
                            </p:stCondLst>
                            <p:childTnLst>
                              <p:par>
                                <p:cTn id="95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56 -0.10949 L 0.00156 0.83541 " pathEditMode="relative" rAng="0" ptsTypes="AA">
                                      <p:cBhvr>
                                        <p:cTn id="96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47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21500"/>
                            </p:stCondLst>
                            <p:childTnLst>
                              <p:par>
                                <p:cTn id="98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21500"/>
                            </p:stCondLst>
                            <p:childTnLst>
                              <p:par>
                                <p:cTn id="101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3" dur="1000" fill="hold"/>
                                        <p:tgtEl>
                                          <p:spTgt spid="245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1000" fill="hold"/>
                                        <p:tgtEl>
                                          <p:spTgt spid="245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5" dur="1000"/>
                                        <p:tgtEl>
                                          <p:spTgt spid="245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22500"/>
                            </p:stCondLst>
                            <p:childTnLst>
                              <p:par>
                                <p:cTn id="107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56 -0.10949 L 0.00156 0.83541 " pathEditMode="relative" rAng="0" ptsTypes="AA">
                                      <p:cBhvr>
                                        <p:cTn id="108" dur="2000" fill="hold"/>
                                        <p:tgtEl>
                                          <p:spTgt spid="2458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47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>
                            <p:stCondLst>
                              <p:cond delay="24500"/>
                            </p:stCondLst>
                            <p:childTnLst>
                              <p:par>
                                <p:cTn id="110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>
                            <p:stCondLst>
                              <p:cond delay="24500"/>
                            </p:stCondLst>
                            <p:childTnLst>
                              <p:par>
                                <p:cTn id="113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8" fill="hold">
                            <p:stCondLst>
                              <p:cond delay="25500"/>
                            </p:stCondLst>
                            <p:childTnLst>
                              <p:par>
                                <p:cTn id="119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56 -0.10949 L 0.00156 0.83541 " pathEditMode="relative" rAng="0" ptsTypes="AA">
                                      <p:cBhvr>
                                        <p:cTn id="120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47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1" fill="hold">
                            <p:stCondLst>
                              <p:cond delay="27500"/>
                            </p:stCondLst>
                            <p:childTnLst>
                              <p:par>
                                <p:cTn id="122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4" fill="hold">
                            <p:stCondLst>
                              <p:cond delay="27500"/>
                            </p:stCondLst>
                            <p:childTnLst>
                              <p:par>
                                <p:cTn id="125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9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0" fill="hold">
                            <p:stCondLst>
                              <p:cond delay="28500"/>
                            </p:stCondLst>
                            <p:childTnLst>
                              <p:par>
                                <p:cTn id="131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56 -0.10949 L 0.00156 0.83541 " pathEditMode="relative" rAng="0" ptsTypes="AA">
                                      <p:cBhvr>
                                        <p:cTn id="132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47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3" fill="hold">
                            <p:stCondLst>
                              <p:cond delay="30500"/>
                            </p:stCondLst>
                            <p:childTnLst>
                              <p:par>
                                <p:cTn id="134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6" fill="hold">
                            <p:stCondLst>
                              <p:cond delay="30500"/>
                            </p:stCondLst>
                            <p:childTnLst>
                              <p:par>
                                <p:cTn id="137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0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1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2" fill="hold">
                            <p:stCondLst>
                              <p:cond delay="31500"/>
                            </p:stCondLst>
                            <p:childTnLst>
                              <p:par>
                                <p:cTn id="143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56 -0.10949 L 0.00156 0.83541 " pathEditMode="relative" rAng="0" ptsTypes="AA">
                                      <p:cBhvr>
                                        <p:cTn id="144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47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5" fill="hold">
                            <p:stCondLst>
                              <p:cond delay="33500"/>
                            </p:stCondLst>
                            <p:childTnLst>
                              <p:par>
                                <p:cTn id="146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8" fill="hold">
                            <p:stCondLst>
                              <p:cond delay="33500"/>
                            </p:stCondLst>
                            <p:childTnLst>
                              <p:par>
                                <p:cTn id="149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1" dur="1000" fill="hold"/>
                                        <p:tgtEl>
                                          <p:spTgt spid="245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2" dur="1000" fill="hold"/>
                                        <p:tgtEl>
                                          <p:spTgt spid="245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3" dur="1000"/>
                                        <p:tgtEl>
                                          <p:spTgt spid="245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4" fill="hold">
                            <p:stCondLst>
                              <p:cond delay="34500"/>
                            </p:stCondLst>
                            <p:childTnLst>
                              <p:par>
                                <p:cTn id="155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6 2.59259E-6 L 0.81892 -0.01042 " pathEditMode="relative" ptsTypes="AA">
                                      <p:cBhvr>
                                        <p:cTn id="156" dur="5000" fill="hold"/>
                                        <p:tgtEl>
                                          <p:spTgt spid="2458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7" fill="hold">
                            <p:stCondLst>
                              <p:cond delay="39500"/>
                            </p:stCondLst>
                            <p:childTnLst>
                              <p:par>
                                <p:cTn id="158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81893 -0.01041 L -0.03732 0.73195 " pathEditMode="relative" rAng="0" ptsTypes="AA">
                                      <p:cBhvr>
                                        <p:cTn id="159" dur="5000" fill="hold"/>
                                        <p:tgtEl>
                                          <p:spTgt spid="2458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28" y="37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0" fill="hold">
                            <p:stCondLst>
                              <p:cond delay="44500"/>
                            </p:stCondLst>
                            <p:childTnLst>
                              <p:par>
                                <p:cTn id="161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3732 0.73195 L 0.7974 0.74237 " pathEditMode="relative" ptsTypes="AA">
                                      <p:cBhvr>
                                        <p:cTn id="162" dur="5000" fill="hold"/>
                                        <p:tgtEl>
                                          <p:spTgt spid="2458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3" fill="hold">
                            <p:stCondLst>
                              <p:cond delay="49500"/>
                            </p:stCondLst>
                            <p:childTnLst>
                              <p:par>
                                <p:cTn id="164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7974 0.74236 L 0.7974 -0.01365 " pathEditMode="relative" ptsTypes="AA">
                                      <p:cBhvr>
                                        <p:cTn id="165" dur="5000" fill="hold"/>
                                        <p:tgtEl>
                                          <p:spTgt spid="2458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6" fill="hold">
                            <p:stCondLst>
                              <p:cond delay="54500"/>
                            </p:stCondLst>
                            <p:childTnLst>
                              <p:par>
                                <p:cTn id="167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81893 -0.01041 L 0.02344 0.00023 " pathEditMode="relative" ptsTypes="AA">
                                      <p:cBhvr>
                                        <p:cTn id="168" dur="5000" fill="hold"/>
                                        <p:tgtEl>
                                          <p:spTgt spid="2458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9" fill="hold">
                            <p:stCondLst>
                              <p:cond delay="59500"/>
                            </p:stCondLst>
                            <p:childTnLst>
                              <p:par>
                                <p:cTn id="170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7 -7.40741E-7 L 2.77778E-7 0.73496 " pathEditMode="relative" ptsTypes="AA">
                                      <p:cBhvr>
                                        <p:cTn id="171" dur="5000" fill="hold"/>
                                        <p:tgtEl>
                                          <p:spTgt spid="2458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2" fill="hold">
                            <p:stCondLst>
                              <p:cond delay="64500"/>
                            </p:stCondLst>
                            <p:childTnLst>
                              <p:par>
                                <p:cTn id="173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3732 0.73195 L 0.78959 0.73195 " pathEditMode="relative" ptsTypes="AA">
                                      <p:cBhvr>
                                        <p:cTn id="174" dur="5000" fill="hold"/>
                                        <p:tgtEl>
                                          <p:spTgt spid="2458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5" fill="hold">
                            <p:stCondLst>
                              <p:cond delay="69500"/>
                            </p:stCondLst>
                            <p:childTnLst>
                              <p:par>
                                <p:cTn id="176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7974 0.74237 L -0.0059 0.00741 " pathEditMode="relative" ptsTypes="AA">
                                      <p:cBhvr>
                                        <p:cTn id="177" dur="2000" fill="hold"/>
                                        <p:tgtEl>
                                          <p:spTgt spid="2458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8" fill="hold">
                            <p:stCondLst>
                              <p:cond delay="71500"/>
                            </p:stCondLst>
                            <p:childTnLst>
                              <p:par>
                                <p:cTn id="179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1" fill="hold">
                            <p:stCondLst>
                              <p:cond delay="71500"/>
                            </p:stCondLst>
                            <p:childTnLst>
                              <p:par>
                                <p:cTn id="182" presetID="1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4" fill="hold">
                            <p:stCondLst>
                              <p:cond delay="72500"/>
                            </p:stCondLst>
                            <p:childTnLst>
                              <p:par>
                                <p:cTn id="185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7" fill="hold">
                            <p:stCondLst>
                              <p:cond delay="72500"/>
                            </p:stCondLst>
                            <p:childTnLst>
                              <p:par>
                                <p:cTn id="188" presetID="1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0" fill="hold">
                            <p:stCondLst>
                              <p:cond delay="73500"/>
                            </p:stCondLst>
                            <p:childTnLst>
                              <p:par>
                                <p:cTn id="191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3" fill="hold">
                            <p:stCondLst>
                              <p:cond delay="73500"/>
                            </p:stCondLst>
                            <p:childTnLst>
                              <p:par>
                                <p:cTn id="194" presetID="1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6" fill="hold">
                            <p:stCondLst>
                              <p:cond delay="74500"/>
                            </p:stCondLst>
                            <p:childTnLst>
                              <p:par>
                                <p:cTn id="197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9" fill="hold">
                            <p:stCondLst>
                              <p:cond delay="74500"/>
                            </p:stCondLst>
                            <p:childTnLst>
                              <p:par>
                                <p:cTn id="200" presetID="1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2" fill="hold">
                            <p:stCondLst>
                              <p:cond delay="75500"/>
                            </p:stCondLst>
                            <p:childTnLst>
                              <p:par>
                                <p:cTn id="203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5" fill="hold">
                            <p:stCondLst>
                              <p:cond delay="75500"/>
                            </p:stCondLst>
                            <p:childTnLst>
                              <p:par>
                                <p:cTn id="206" presetID="1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8" fill="hold">
                            <p:stCondLst>
                              <p:cond delay="76500"/>
                            </p:stCondLst>
                            <p:childTnLst>
                              <p:par>
                                <p:cTn id="209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Картинка 80 из 36808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TextBox 4"/>
          <p:cNvSpPr txBox="1"/>
          <p:nvPr/>
        </p:nvSpPr>
        <p:spPr>
          <a:xfrm>
            <a:off x="1115616" y="764704"/>
            <a:ext cx="72008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8800" dirty="0" smtClean="0">
                <a:solidFill>
                  <a:schemeClr val="bg2">
                    <a:lumMod val="20000"/>
                    <a:lumOff val="80000"/>
                  </a:schemeClr>
                </a:solidFill>
                <a:latin typeface="Comic Sans MS" pitchFamily="66" charset="0"/>
              </a:rPr>
              <a:t>№ 50 стр. 36</a:t>
            </a:r>
            <a:endParaRPr lang="ru-RU" sz="8800" dirty="0">
              <a:solidFill>
                <a:schemeClr val="bg2">
                  <a:lumMod val="20000"/>
                  <a:lumOff val="80000"/>
                </a:schemeClr>
              </a:solidFill>
              <a:latin typeface="Comic Sans MS" pitchFamily="66" charset="0"/>
            </a:endParaRPr>
          </a:p>
        </p:txBody>
      </p:sp>
      <p:pic>
        <p:nvPicPr>
          <p:cNvPr id="6" name="Рисунок 5" descr="Картинка 134 из 36259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107434" y="2564904"/>
            <a:ext cx="4143375" cy="3467100"/>
          </a:xfrm>
          <a:prstGeom prst="rect">
            <a:avLst/>
          </a:prstGeom>
          <a:ln>
            <a:noFill/>
          </a:ln>
          <a:effectLst>
            <a:softEdge rad="127000"/>
          </a:effectLst>
        </p:spPr>
      </p:pic>
    </p:spTree>
    <p:extLst>
      <p:ext uri="{BB962C8B-B14F-4D97-AF65-F5344CB8AC3E}">
        <p14:creationId xmlns:p14="http://schemas.microsoft.com/office/powerpoint/2010/main" xmlns="" val="20778856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Рисунок 3" descr="Картинка 80 из 36808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2766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TextBox 4"/>
          <p:cNvSpPr txBox="1"/>
          <p:nvPr/>
        </p:nvSpPr>
        <p:spPr>
          <a:xfrm>
            <a:off x="827584" y="928670"/>
            <a:ext cx="756084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3600" b="1" dirty="0" smtClean="0">
                <a:solidFill>
                  <a:schemeClr val="bg2">
                    <a:lumMod val="20000"/>
                    <a:lumOff val="80000"/>
                  </a:schemeClr>
                </a:solidFill>
              </a:rPr>
              <a:t>О </a:t>
            </a:r>
            <a:r>
              <a:rPr lang="ru-RU" sz="3600" b="1" dirty="0" smtClean="0">
                <a:solidFill>
                  <a:schemeClr val="bg2">
                    <a:lumMod val="20000"/>
                    <a:lumOff val="80000"/>
                  </a:schemeClr>
                </a:solidFill>
              </a:rPr>
              <a:t>людях и животных мы спрашиваем КТО?, </a:t>
            </a:r>
          </a:p>
          <a:p>
            <a:pPr algn="just"/>
            <a:r>
              <a:rPr lang="ru-RU" sz="3600" b="1" dirty="0" smtClean="0">
                <a:solidFill>
                  <a:schemeClr val="bg2">
                    <a:lumMod val="20000"/>
                    <a:lumOff val="80000"/>
                  </a:schemeClr>
                </a:solidFill>
              </a:rPr>
              <a:t>О других предметах – ЧТО?</a:t>
            </a:r>
          </a:p>
          <a:p>
            <a:pPr algn="just"/>
            <a:endParaRPr lang="ru-RU" sz="3600" b="1" dirty="0">
              <a:solidFill>
                <a:schemeClr val="bg2">
                  <a:lumMod val="20000"/>
                  <a:lumOff val="80000"/>
                </a:schemeClr>
              </a:solidFill>
            </a:endParaRPr>
          </a:p>
          <a:p>
            <a:pPr algn="just"/>
            <a:endParaRPr lang="ru-RU" sz="3600" b="1" dirty="0">
              <a:solidFill>
                <a:schemeClr val="bg2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043608" y="2924944"/>
            <a:ext cx="6120680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dirty="0" smtClean="0">
                <a:solidFill>
                  <a:srgbClr val="FF0000"/>
                </a:solidFill>
              </a:rPr>
              <a:t>Слова, которые отвечают на вопросы кто?, что? – </a:t>
            </a:r>
          </a:p>
          <a:p>
            <a:r>
              <a:rPr lang="ru-RU" sz="4400" dirty="0" smtClean="0">
                <a:solidFill>
                  <a:srgbClr val="FF0000"/>
                </a:solidFill>
              </a:rPr>
              <a:t>это имена существительные. </a:t>
            </a:r>
            <a:endParaRPr lang="ru-RU" sz="4400" dirty="0">
              <a:solidFill>
                <a:srgbClr val="FF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857224" y="357166"/>
            <a:ext cx="207170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3600" b="1" i="1" u="sng" dirty="0" smtClean="0">
                <a:solidFill>
                  <a:schemeClr val="bg2">
                    <a:lumMod val="40000"/>
                    <a:lumOff val="60000"/>
                  </a:schemeClr>
                </a:solidFill>
              </a:rPr>
              <a:t>Вывод:</a:t>
            </a:r>
          </a:p>
        </p:txBody>
      </p:sp>
    </p:spTree>
    <p:extLst>
      <p:ext uri="{BB962C8B-B14F-4D97-AF65-F5344CB8AC3E}">
        <p14:creationId xmlns:p14="http://schemas.microsoft.com/office/powerpoint/2010/main" xmlns="" val="18109822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Рисунок 3" descr="Картинка 80 из 36808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TextBox 4"/>
          <p:cNvSpPr txBox="1"/>
          <p:nvPr/>
        </p:nvSpPr>
        <p:spPr>
          <a:xfrm>
            <a:off x="1331640" y="548680"/>
            <a:ext cx="698477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>
                <a:solidFill>
                  <a:schemeClr val="accent2">
                    <a:lumMod val="20000"/>
                    <a:lumOff val="80000"/>
                  </a:schemeClr>
                </a:solidFill>
                <a:latin typeface="Comic Sans MS" pitchFamily="66" charset="0"/>
              </a:rPr>
              <a:t>ИГРА «Четвертый лишний»</a:t>
            </a:r>
            <a:endParaRPr lang="ru-RU" sz="2800" dirty="0">
              <a:solidFill>
                <a:schemeClr val="accent2">
                  <a:lumMod val="20000"/>
                  <a:lumOff val="80000"/>
                </a:schemeClr>
              </a:solidFill>
              <a:latin typeface="Comic Sans MS" pitchFamily="66" charset="0"/>
            </a:endParaRPr>
          </a:p>
        </p:txBody>
      </p:sp>
      <p:pic>
        <p:nvPicPr>
          <p:cNvPr id="6" name="Рисунок 5" descr="http://im5-tub-ru.yandex.net/i?id=61606146-59-72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428728" y="1285860"/>
            <a:ext cx="2143140" cy="1928826"/>
          </a:xfrm>
          <a:prstGeom prst="rect">
            <a:avLst/>
          </a:prstGeom>
          <a:noFill/>
          <a:ln w="38100">
            <a:solidFill>
              <a:schemeClr val="accent1">
                <a:lumMod val="40000"/>
                <a:lumOff val="60000"/>
              </a:schemeClr>
            </a:solidFill>
          </a:ln>
        </p:spPr>
      </p:pic>
      <p:pic>
        <p:nvPicPr>
          <p:cNvPr id="7" name="Рисунок 6" descr="http://by.all.biz/img/by/catalog/47198.jpeg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285852" y="3929066"/>
            <a:ext cx="2461145" cy="2053089"/>
          </a:xfrm>
          <a:prstGeom prst="rect">
            <a:avLst/>
          </a:prstGeom>
          <a:noFill/>
          <a:ln w="57150">
            <a:solidFill>
              <a:schemeClr val="accent1">
                <a:lumMod val="40000"/>
                <a:lumOff val="60000"/>
              </a:schemeClr>
            </a:solidFill>
          </a:ln>
        </p:spPr>
      </p:pic>
      <p:pic>
        <p:nvPicPr>
          <p:cNvPr id="8" name="Рисунок 7" descr="http://im8-tub-ru.yandex.net/i?id=326511559-50-72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643570" y="1214423"/>
            <a:ext cx="2143140" cy="2143140"/>
          </a:xfrm>
          <a:prstGeom prst="rect">
            <a:avLst/>
          </a:prstGeom>
          <a:noFill/>
          <a:ln w="57150">
            <a:solidFill>
              <a:schemeClr val="accent1">
                <a:lumMod val="40000"/>
                <a:lumOff val="60000"/>
              </a:schemeClr>
            </a:solidFill>
          </a:ln>
        </p:spPr>
      </p:pic>
      <p:pic>
        <p:nvPicPr>
          <p:cNvPr id="9" name="Рисунок 8" descr="Картинка 7 из 135996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508105" y="3929066"/>
            <a:ext cx="2492919" cy="2043476"/>
          </a:xfrm>
          <a:prstGeom prst="rect">
            <a:avLst/>
          </a:prstGeom>
          <a:noFill/>
          <a:ln w="57150">
            <a:solidFill>
              <a:schemeClr val="accent1">
                <a:lumMod val="40000"/>
                <a:lumOff val="60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xmlns="" val="181098222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100">
        <p:cut/>
      </p:transition>
    </mc:Choice>
    <mc:Fallback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4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9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4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521</TotalTime>
  <Words>181</Words>
  <Application>Microsoft Office PowerPoint</Application>
  <PresentationFormat>Экран (4:3)</PresentationFormat>
  <Paragraphs>71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Поток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МАКСС</dc:creator>
  <cp:lastModifiedBy>макс</cp:lastModifiedBy>
  <cp:revision>51</cp:revision>
  <dcterms:created xsi:type="dcterms:W3CDTF">2011-10-12T06:53:50Z</dcterms:created>
  <dcterms:modified xsi:type="dcterms:W3CDTF">2013-02-10T11:45:33Z</dcterms:modified>
</cp:coreProperties>
</file>