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7" r:id="rId2"/>
    <p:sldId id="267" r:id="rId3"/>
    <p:sldId id="258" r:id="rId4"/>
    <p:sldId id="288" r:id="rId5"/>
    <p:sldId id="261" r:id="rId6"/>
    <p:sldId id="289" r:id="rId7"/>
    <p:sldId id="262" r:id="rId8"/>
    <p:sldId id="290" r:id="rId9"/>
    <p:sldId id="291" r:id="rId10"/>
    <p:sldId id="292" r:id="rId11"/>
    <p:sldId id="293" r:id="rId12"/>
    <p:sldId id="294" r:id="rId13"/>
    <p:sldId id="285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9" r:id="rId22"/>
    <p:sldId id="278" r:id="rId23"/>
    <p:sldId id="282" r:id="rId24"/>
    <p:sldId id="281" r:id="rId25"/>
    <p:sldId id="284" r:id="rId26"/>
    <p:sldId id="29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55" autoAdjust="0"/>
    <p:restoredTop sz="94660"/>
  </p:normalViewPr>
  <p:slideViewPr>
    <p:cSldViewPr>
      <p:cViewPr varScale="1">
        <p:scale>
          <a:sx n="39" d="100"/>
          <a:sy n="39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ABCC33-F160-43AE-97E6-1CC7F16E5DE6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796E99-7FA1-4874-9423-82E7D3854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Презентация содержит информацию о приметах осени, осенних месяцах, о поведении диких животных осенью. Есть загадки о признаках осени, о диких животных, игровые задания. Подходит для детей со старшего дошкольного возраста. Можно использовать частями, поэтапно.</a:t>
            </a:r>
          </a:p>
        </p:txBody>
      </p:sp>
      <p:sp>
        <p:nvSpPr>
          <p:cNvPr id="1536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0DD078F-22B8-4BC7-97C3-2465EA438648}" type="slidenum">
              <a:rPr lang="ru-RU" sz="1200">
                <a:latin typeface="+mn-lt"/>
              </a:rPr>
              <a:pPr algn="r">
                <a:defRPr/>
              </a:pPr>
              <a:t>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Работа по стихотворению на усмотрение воспитателя.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564D99-56C9-4791-9081-839898D1E51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Всё чаще идут дожди. Погода становится дождливая, унылая, грустная.</a:t>
            </a: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70AC5B-71FD-42CD-998B-8EF645E432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Люди собирают богатый осенний урожай. В лесах много спелых ягод и грибов, а с огородов и садов к нам на стол спешат попасть полезные овощи и фрукты.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02BCE-46CD-41A2-9E2D-CC10A1709E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Лишняя картинка № 2 (поздняя осень)</a:t>
            </a:r>
          </a:p>
        </p:txBody>
      </p:sp>
      <p:sp>
        <p:nvSpPr>
          <p:cNvPr id="3174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E39A1E4-659D-4EBD-96D9-D85ADFA4EB82}" type="slidenum">
              <a:rPr lang="ru-RU" sz="1200">
                <a:latin typeface="+mn-lt"/>
              </a:rPr>
              <a:pPr algn="r">
                <a:defRPr/>
              </a:pPr>
              <a:t>11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Желтеют лисья, начинается листопад; погода становится холоднее, небо пасмурное, хмурое, серое,  дуют ветра; птицы улетают в тёплые края; появляются первые заморозки, снег, иней.</a:t>
            </a:r>
          </a:p>
        </p:txBody>
      </p:sp>
      <p:sp>
        <p:nvSpPr>
          <p:cNvPr id="3379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393D4B2-029F-4082-BA59-EC294E26EC6C}" type="slidenum">
              <a:rPr lang="ru-RU" sz="1200">
                <a:latin typeface="+mn-lt"/>
              </a:rPr>
              <a:pPr algn="r">
                <a:defRPr/>
              </a:pPr>
              <a:t>12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Осень – время подготовки для животных к наступающим холодам. </a:t>
            </a: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942315-192C-4BFF-B4C5-EC39B33CACC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Дикие животные делают запасы на зиму. Животные, впадающие в спячку накапливают жир, усердно поедая осенний урожай леса.</a:t>
            </a:r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94A018-10BA-4A99-8233-80F5B81EF85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Меняется структура и цвет шерсти. Шерсть у животных становится густой и тёплой. У некоторых животных (каких?) меняется и цвет шерсти. Какое животное здесь лишнее и почему?</a:t>
            </a: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E7EA9D-981F-4D7F-8550-40A6A02958A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22D0-F60A-464C-B24B-5EA37FA4AA36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44B2C-3E0A-4F23-ADAA-102257C2D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7B8C-97D4-4A30-A66E-0598D203800B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236A-F8E7-45DF-9C4C-0C83DF46F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34599-80C7-4F99-87E2-A02C2649071D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8A1D-58A0-40CD-A34C-C3CD3AD63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54B8-F8B1-4BF1-95E4-C0845247A1D7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5FA-7F1C-4DE6-A7C7-83E659843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9606-A653-4DB6-A63D-37117D5D95F4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482FF-B209-47E7-882E-3CAF8B8C8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E0215-6B17-4F08-8FF2-3590A5FE7A85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BD3B-E7BE-4390-A942-A9B11F8E4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B0CD5-0C14-447A-A061-B448B239E734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9A1EE-BDE8-4E95-BED4-A849B7F0E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72BD-A8A5-43F6-B389-76D48024048B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7C010-9FF1-452B-890A-A89B008FC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2E8D5-5CF2-4DAA-96C6-3BA10518155C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1F33-4979-43E2-9A2D-B1B4B8750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953C9-2689-4239-A20B-A885B2B6B3B8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9AC9-6880-40CC-9FE8-FAE9B568D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C47B8-BCA5-4F21-90B7-4BD4EB22E276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983AB-39CF-4275-A0C3-78038A7A2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B17656-5661-494C-813C-67648577D5BE}" type="datetimeFigureOut">
              <a:rPr lang="ru-RU"/>
              <a:pPr>
                <a:defRPr/>
              </a:pPr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FE8DF6-181A-4835-A634-BA1CB6D9F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1" name="Group 60"/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1032" name="Group 182"/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033" name="Group 189"/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034" name="Group 200"/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72" r:id="rId9"/>
    <p:sldLayoutId id="2147483663" r:id="rId10"/>
    <p:sldLayoutId id="214748366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velo-trips.ru/category/trip-to-guatemala-honduras-mexico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ihi-rus.ru/1/Buni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9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5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6H2nPPgg7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88913"/>
            <a:ext cx="727392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3" descr="Jk4E81DWW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5391150"/>
            <a:ext cx="47625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625" y="115889"/>
            <a:ext cx="2201863" cy="1464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Тучи нагоняет,</a:t>
            </a:r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Воет, задувает.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По свету рыщет,</a:t>
            </a:r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Поет да свищет.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913" y="3429000"/>
            <a:ext cx="2941637" cy="14982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Вот на ножке купол-гриб, 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Он от ливня защитит. 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Не намокнет пешеход, 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Если спрячется под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2132" y="4572008"/>
            <a:ext cx="3109913" cy="20090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Холода их так пугают,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chemeClr val="bg1"/>
                </a:solidFill>
                <a:cs typeface="Arial" charset="0"/>
              </a:rPr>
              <a:t>К </a:t>
            </a:r>
            <a:r>
              <a:rPr lang="ru-RU" sz="1600" u="sng" dirty="0">
                <a:solidFill>
                  <a:schemeClr val="bg1"/>
                </a:solidFill>
                <a:cs typeface="Arial" charset="0"/>
                <a:hlinkClick r:id="rId2" tooltip="Гватемала, Гондурас, Мексика"/>
              </a:rPr>
              <a:t>теплым странам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 улетают,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Петь не могут, веселиться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Кто собрался в стайки? ...</a:t>
            </a:r>
          </a:p>
        </p:txBody>
      </p:sp>
      <p:pic>
        <p:nvPicPr>
          <p:cNvPr id="27652" name="Picture 5" descr="gees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5229225"/>
            <a:ext cx="439261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haaq07gsmt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357298"/>
            <a:ext cx="331152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i-5604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8913"/>
            <a:ext cx="41862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700" y="114300"/>
            <a:ext cx="6267450" cy="4349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000000"/>
                </a:solidFill>
                <a:cs typeface="Arial" charset="0"/>
              </a:rPr>
              <a:t>Как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ие картинки лишние</a:t>
            </a:r>
            <a:r>
              <a:rPr lang="ru-RU">
                <a:solidFill>
                  <a:srgbClr val="000000"/>
                </a:solidFill>
                <a:cs typeface="Arial" charset="0"/>
              </a:rPr>
              <a:t>? Почему?</a:t>
            </a:r>
          </a:p>
        </p:txBody>
      </p:sp>
      <p:sp>
        <p:nvSpPr>
          <p:cNvPr id="28674" name="TextBox 12"/>
          <p:cNvSpPr txBox="1">
            <a:spLocks noChangeArrowheads="1"/>
          </p:cNvSpPr>
          <p:nvPr/>
        </p:nvSpPr>
        <p:spPr bwMode="auto">
          <a:xfrm>
            <a:off x="900113" y="53736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8675" name="TextBox 13"/>
          <p:cNvSpPr txBox="1">
            <a:spLocks noChangeArrowheads="1"/>
          </p:cNvSpPr>
          <p:nvPr/>
        </p:nvSpPr>
        <p:spPr bwMode="auto">
          <a:xfrm>
            <a:off x="6084888" y="5013325"/>
            <a:ext cx="288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Verdana" pitchFamily="34" charset="0"/>
              </a:rPr>
              <a:t>4</a:t>
            </a:r>
          </a:p>
        </p:txBody>
      </p:sp>
      <p:pic>
        <p:nvPicPr>
          <p:cNvPr id="28680" name="Picture 9" descr="2ee3b42d8645fccd0bf6d36267e014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908050"/>
            <a:ext cx="33115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0" descr="shirokoformatnye_oboi_assorti_2012_299_14717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933825"/>
            <a:ext cx="396081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 descr="13968118471-max-9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981075"/>
            <a:ext cx="39227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2" descr="osen_foto_1_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933825"/>
            <a:ext cx="37433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TextBox 10"/>
          <p:cNvSpPr txBox="1">
            <a:spLocks noChangeArrowheads="1"/>
          </p:cNvSpPr>
          <p:nvPr/>
        </p:nvSpPr>
        <p:spPr bwMode="auto">
          <a:xfrm>
            <a:off x="3924300" y="2781300"/>
            <a:ext cx="217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28685" name="Rectangle 14"/>
          <p:cNvSpPr>
            <a:spLocks noChangeArrowheads="1"/>
          </p:cNvSpPr>
          <p:nvPr/>
        </p:nvSpPr>
        <p:spPr bwMode="auto">
          <a:xfrm>
            <a:off x="8101013" y="2852738"/>
            <a:ext cx="504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686" name="Rectangle 15"/>
          <p:cNvSpPr>
            <a:spLocks noChangeArrowheads="1"/>
          </p:cNvSpPr>
          <p:nvPr/>
        </p:nvSpPr>
        <p:spPr bwMode="auto">
          <a:xfrm>
            <a:off x="8388350" y="5805488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687" name="Rectangle 16"/>
          <p:cNvSpPr>
            <a:spLocks noChangeArrowheads="1"/>
          </p:cNvSpPr>
          <p:nvPr/>
        </p:nvSpPr>
        <p:spPr bwMode="auto">
          <a:xfrm>
            <a:off x="3851275" y="5805488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3241675" cy="404812"/>
          </a:xfrm>
          <a:prstGeom prst="rect">
            <a:avLst/>
          </a:prstGeom>
          <a:solidFill>
            <a:srgbClr val="FEDE61"/>
          </a:solidFill>
          <a:ln w="38100" cap="rnd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dk1"/>
                </a:solidFill>
                <a:latin typeface="+mn-lt"/>
                <a:cs typeface="+mn-cs"/>
              </a:rPr>
              <a:t>Назови признаки осени.</a:t>
            </a:r>
          </a:p>
        </p:txBody>
      </p:sp>
      <p:pic>
        <p:nvPicPr>
          <p:cNvPr id="30722" name="Picture 7" descr="91197666_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8443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2726665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836613"/>
            <a:ext cx="5715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tumblr_mwxanohEqR1slls5no1_50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365625"/>
            <a:ext cx="4186238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dozd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716338"/>
            <a:ext cx="444976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16" descr="animashki-pogoda-6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4652963"/>
            <a:ext cx="11477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l="17249"/>
          <a:stretch/>
        </p:blipFill>
        <p:spPr>
          <a:xfrm>
            <a:off x="107504" y="116632"/>
            <a:ext cx="8963474" cy="6624736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8280920" cy="159346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Как дикие животные готовятся к зиме.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3469" r="9862" b="260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250825" y="904875"/>
            <a:ext cx="16557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Хожу в пушистой шубе, живу в густом лесу.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В дупле на старом дубе орешки я грызу</a:t>
            </a:r>
            <a:r>
              <a:rPr lang="ru-RU" b="1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154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79388" y="476250"/>
            <a:ext cx="17287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Хозяин лесной, просыпа -ется весной,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А зимой, под вьюжный вой,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Спит в избушке снеговой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r="6654" b="3542"/>
          <a:stretch>
            <a:fillRect/>
          </a:stretch>
        </p:blipFill>
        <p:spPr bwMode="auto">
          <a:xfrm>
            <a:off x="107950" y="188913"/>
            <a:ext cx="89281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160338" y="344488"/>
            <a:ext cx="165576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Трав копытами касаясь,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Ходит по лесу красавец.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Ходит смело и легко,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Рога раскинув широко.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8784" t="558" b="12958"/>
          <a:stretch>
            <a:fillRect/>
          </a:stretch>
        </p:blipFill>
        <p:spPr bwMode="auto">
          <a:xfrm>
            <a:off x="107950" y="147638"/>
            <a:ext cx="89281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150938" y="5897563"/>
            <a:ext cx="6842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Verdana" pitchFamily="34" charset="0"/>
              </a:rPr>
              <a:t>Хитрая плутовка, рыжая головка, хвост пушистый краса. А зовут её…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827088" y="5957888"/>
            <a:ext cx="782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Лежала между ёлками подушечка с иголками.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Тихонечко лежала, потом вдруг убежала.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26988" y="3789363"/>
            <a:ext cx="23050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Серый, страшный и зубастый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Произвел переполох.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Все зверята разбежались.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Напугал зверят тех...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203575" cy="57150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hlinkClick r:id="rId3"/>
              </a:rPr>
              <a:t>Иван Бунин</a:t>
            </a:r>
            <a:r>
              <a:rPr lang="ru-RU" sz="16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Листопад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Лес, точно терем расписной,</a:t>
            </a:r>
            <a:br>
              <a:rPr lang="ru-RU" sz="1600" dirty="0"/>
            </a:br>
            <a:r>
              <a:rPr lang="ru-RU" sz="1600" dirty="0"/>
              <a:t>Лиловый, золотой, багряный,</a:t>
            </a:r>
            <a:br>
              <a:rPr lang="ru-RU" sz="1600" dirty="0"/>
            </a:br>
            <a:r>
              <a:rPr lang="ru-RU" sz="1600" dirty="0"/>
              <a:t>Веселой, пестрою стеной</a:t>
            </a:r>
            <a:br>
              <a:rPr lang="ru-RU" sz="1600" dirty="0"/>
            </a:br>
            <a:r>
              <a:rPr lang="ru-RU" sz="1600" dirty="0"/>
              <a:t>Стоит над светлою поляной.</a:t>
            </a:r>
            <a:br>
              <a:rPr lang="ru-RU" sz="1600" dirty="0"/>
            </a:br>
            <a:r>
              <a:rPr lang="ru-RU" sz="1600" dirty="0"/>
              <a:t>Березы желтою резьбой</a:t>
            </a:r>
            <a:br>
              <a:rPr lang="ru-RU" sz="1600" dirty="0"/>
            </a:br>
            <a:r>
              <a:rPr lang="ru-RU" sz="1600" dirty="0"/>
              <a:t>Блестят в лазури голубой,</a:t>
            </a:r>
            <a:br>
              <a:rPr lang="ru-RU" sz="1600" dirty="0"/>
            </a:br>
            <a:r>
              <a:rPr lang="ru-RU" sz="1600" dirty="0"/>
              <a:t>Как вышки, елочки темнеют,</a:t>
            </a:r>
            <a:br>
              <a:rPr lang="ru-RU" sz="1600" dirty="0"/>
            </a:br>
            <a:r>
              <a:rPr lang="ru-RU" sz="1600" dirty="0"/>
              <a:t>А между кленами синеют</a:t>
            </a:r>
            <a:br>
              <a:rPr lang="ru-RU" sz="1600" dirty="0"/>
            </a:br>
            <a:r>
              <a:rPr lang="ru-RU" sz="1600" dirty="0"/>
              <a:t>То там, то здесь в листве сквозной</a:t>
            </a:r>
            <a:br>
              <a:rPr lang="ru-RU" sz="1600" dirty="0"/>
            </a:br>
            <a:r>
              <a:rPr lang="ru-RU" sz="1600" dirty="0"/>
              <a:t>Просветы в небо, что оконца.</a:t>
            </a:r>
            <a:br>
              <a:rPr lang="ru-RU" sz="1600" dirty="0"/>
            </a:br>
            <a:r>
              <a:rPr lang="ru-RU" sz="1600" dirty="0"/>
              <a:t>Лес пахнет дубом и сосной,</a:t>
            </a:r>
            <a:br>
              <a:rPr lang="ru-RU" sz="1600" dirty="0"/>
            </a:br>
            <a:r>
              <a:rPr lang="ru-RU" sz="1600" dirty="0"/>
              <a:t>За лето высох он от солнца,</a:t>
            </a:r>
            <a:br>
              <a:rPr lang="ru-RU" sz="1600" dirty="0"/>
            </a:br>
            <a:r>
              <a:rPr lang="ru-RU" sz="1600" dirty="0"/>
              <a:t>И Осень тихою вдовой</a:t>
            </a:r>
            <a:br>
              <a:rPr lang="ru-RU" sz="1600" dirty="0"/>
            </a:br>
            <a:r>
              <a:rPr lang="ru-RU" sz="1600" dirty="0"/>
              <a:t>Вступает в пестрый терем свой...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34594" y="2185879"/>
            <a:ext cx="5688632" cy="4395191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95288" y="404813"/>
            <a:ext cx="27368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Этот зверь с двумя клыками,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С очень мощными ногами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И с лепешкой на носу.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Роет землю он в лесу. </a:t>
            </a:r>
            <a:br>
              <a:rPr lang="ru-RU" sz="2000" b="1">
                <a:latin typeface="Verdana" pitchFamily="34" charset="0"/>
              </a:rPr>
            </a:br>
            <a:endParaRPr lang="ru-RU" sz="2000" b="1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179388" y="188913"/>
            <a:ext cx="18002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Маленький рост,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Длинный хвост,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Серенькая шубка,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Остренькие зубки.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50813"/>
            <a:ext cx="8928100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179388" y="476250"/>
            <a:ext cx="21605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Verdana" pitchFamily="34" charset="0"/>
              </a:rPr>
              <a:t>У косого нет берлоги,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Не нужна ему нора.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От врагов спасают ноги,</a:t>
            </a:r>
            <a:br>
              <a:rPr lang="ru-RU" sz="2000" b="1">
                <a:latin typeface="Verdana" pitchFamily="34" charset="0"/>
              </a:rPr>
            </a:br>
            <a:r>
              <a:rPr lang="ru-RU" sz="2000" b="1">
                <a:latin typeface="Verdana" pitchFamily="34" charset="0"/>
              </a:rPr>
              <a:t>А от голода – кора.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"/>
          <p:cNvPicPr>
            <a:picLocks noChangeAspect="1"/>
          </p:cNvPicPr>
          <p:nvPr/>
        </p:nvPicPr>
        <p:blipFill>
          <a:blip r:embed="rId3"/>
          <a:srcRect r="5069" b="19820"/>
          <a:stretch>
            <a:fillRect/>
          </a:stretch>
        </p:blipFill>
        <p:spPr bwMode="auto">
          <a:xfrm>
            <a:off x="4500563" y="115888"/>
            <a:ext cx="4464050" cy="2952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4" name="Рисунок 4"/>
          <p:cNvPicPr>
            <a:picLocks noChangeAspect="1"/>
          </p:cNvPicPr>
          <p:nvPr/>
        </p:nvPicPr>
        <p:blipFill>
          <a:blip r:embed="rId4"/>
          <a:srcRect l="3539" t="30762" r="53149" b="18935"/>
          <a:stretch>
            <a:fillRect/>
          </a:stretch>
        </p:blipFill>
        <p:spPr bwMode="auto">
          <a:xfrm>
            <a:off x="4500563" y="3357563"/>
            <a:ext cx="4464050" cy="338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357563"/>
            <a:ext cx="4105275" cy="3384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15888"/>
            <a:ext cx="4105275" cy="2952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2"/>
          <p:cNvPicPr>
            <a:picLocks noChangeAspect="1"/>
          </p:cNvPicPr>
          <p:nvPr/>
        </p:nvPicPr>
        <p:blipFill>
          <a:blip r:embed="rId2"/>
          <a:srcRect l="21011" t="8984" r="13390" b="18915"/>
          <a:stretch>
            <a:fillRect/>
          </a:stretch>
        </p:blipFill>
        <p:spPr bwMode="auto">
          <a:xfrm>
            <a:off x="107950" y="115888"/>
            <a:ext cx="5111750" cy="4286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2" name="Рисунок 3"/>
          <p:cNvPicPr>
            <a:picLocks noChangeAspect="1"/>
          </p:cNvPicPr>
          <p:nvPr/>
        </p:nvPicPr>
        <p:blipFill>
          <a:blip r:embed="rId3"/>
          <a:srcRect l="49466" t="48346" r="4642" b="7687"/>
          <a:stretch>
            <a:fillRect/>
          </a:stretch>
        </p:blipFill>
        <p:spPr bwMode="auto">
          <a:xfrm>
            <a:off x="4067175" y="2413000"/>
            <a:ext cx="4968875" cy="4329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500438"/>
            <a:ext cx="4302125" cy="3208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77788"/>
            <a:ext cx="4464050" cy="3279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3500438"/>
            <a:ext cx="4464050" cy="3208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8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114300"/>
            <a:ext cx="4302125" cy="3243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1600" y="1557338"/>
            <a:ext cx="2376488" cy="3937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557338"/>
            <a:ext cx="2592388" cy="3937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1850" y="1557338"/>
            <a:ext cx="2473325" cy="39370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850" y="188913"/>
            <a:ext cx="8496300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На картинках изображена разная осень: ранняя, золотая, поздняя. Найди и назови изображение осени ранней, золотой, поздней. Правильно ли они расположены,  Как нужно по порядку разместить картинки?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07862" y="5638917"/>
            <a:ext cx="15616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Сентябрь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6304" y="5632328"/>
            <a:ext cx="12763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Ноябрь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20271" y="5632328"/>
            <a:ext cx="14173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Октябрь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850" y="6092825"/>
            <a:ext cx="8496300" cy="5857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Назови осенние месяцы. Соответствуют ли картинки и название месяцев? Исправь ошибку.</a:t>
            </a:r>
          </a:p>
        </p:txBody>
      </p:sp>
      <p:sp>
        <p:nvSpPr>
          <p:cNvPr id="49161" name="TextBox 10"/>
          <p:cNvSpPr txBox="1">
            <a:spLocks noChangeArrowheads="1"/>
          </p:cNvSpPr>
          <p:nvPr/>
        </p:nvSpPr>
        <p:spPr bwMode="auto">
          <a:xfrm>
            <a:off x="325438" y="5586413"/>
            <a:ext cx="50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Verdana" pitchFamily="34" charset="0"/>
              </a:rPr>
              <a:t>1</a:t>
            </a:r>
          </a:p>
        </p:txBody>
      </p:sp>
      <p:sp>
        <p:nvSpPr>
          <p:cNvPr id="49162" name="TextBox 11"/>
          <p:cNvSpPr txBox="1">
            <a:spLocks noChangeArrowheads="1"/>
          </p:cNvSpPr>
          <p:nvPr/>
        </p:nvSpPr>
        <p:spPr bwMode="auto">
          <a:xfrm>
            <a:off x="3363913" y="5649913"/>
            <a:ext cx="404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Verdana" pitchFamily="34" charset="0"/>
              </a:rPr>
              <a:t>2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 flipH="1">
            <a:off x="6413500" y="5634038"/>
            <a:ext cx="246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Verdana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4 -4.44444E-6 L 0.32934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0.00347 L 0.33802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65 -1.11111E-6 L -0.64965 -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21 0.00463 L 0.67621 0.0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14 0.00463 L -0.34514 0.004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95 0.00463 L -0.35295 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196975"/>
            <a:ext cx="2879725" cy="42148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843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196975"/>
            <a:ext cx="2736850" cy="421481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843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96975"/>
            <a:ext cx="2665412" cy="420211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9722" y="284068"/>
            <a:ext cx="2664295" cy="51077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Сентябрь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5412" y="284068"/>
            <a:ext cx="2880320" cy="510778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Октябрь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9999" y="287957"/>
            <a:ext cx="2736304" cy="51077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Ноябрь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72" y="5833145"/>
            <a:ext cx="2664296" cy="5107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2700">
                  <a:solidFill>
                    <a:schemeClr val="bg1"/>
                  </a:solidFill>
                </a:ln>
                <a:solidFill>
                  <a:srgbClr val="00B050"/>
                </a:solidFill>
              </a:rPr>
              <a:t>Ранняя осень.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4300" y="5832708"/>
            <a:ext cx="2904494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Золотая осень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9211" y="5833145"/>
            <a:ext cx="2674096" cy="5107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Поздняя осень.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76825" y="1412874"/>
            <a:ext cx="3892550" cy="29448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Становится холоднее. Растения готовятся к зиме.</a:t>
            </a:r>
          </a:p>
          <a:p>
            <a:pPr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Желтеют листья,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опадают.</a:t>
            </a:r>
          </a:p>
          <a:p>
            <a:pPr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Такой признак осени называют листопадом. </a:t>
            </a:r>
          </a:p>
          <a:p>
            <a:pPr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Листья осенью очень красивые: жёлтые, бордовые, красные, оранжевые.</a:t>
            </a:r>
          </a:p>
        </p:txBody>
      </p:sp>
      <p:pic>
        <p:nvPicPr>
          <p:cNvPr id="19458" name="Picture 3" descr="603820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20713"/>
            <a:ext cx="36734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18" descr="apogoda-5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652963"/>
            <a:ext cx="1541463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4438" y="5157788"/>
            <a:ext cx="4178300" cy="14843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Мочит поле, лес и луг,</a:t>
            </a:r>
            <a:br>
              <a:rPr lang="ru-RU" sz="1600" dirty="0"/>
            </a:br>
            <a:r>
              <a:rPr lang="ru-RU" sz="1600" dirty="0"/>
              <a:t>Город, дом и всё вокруг!</a:t>
            </a:r>
            <a:br>
              <a:rPr lang="ru-RU" sz="1600" dirty="0"/>
            </a:br>
            <a:r>
              <a:rPr lang="ru-RU" sz="1600" dirty="0"/>
              <a:t>Облаков и туч он вождь,</a:t>
            </a:r>
            <a:br>
              <a:rPr lang="ru-RU" sz="1600" dirty="0"/>
            </a:br>
            <a:r>
              <a:rPr lang="ru-RU" sz="1600" dirty="0"/>
              <a:t>Ты же знаешь, это - ...</a:t>
            </a:r>
            <a:br>
              <a:rPr lang="ru-RU" sz="1600" dirty="0"/>
            </a:br>
            <a:r>
              <a:rPr lang="ru-RU" sz="1600" dirty="0"/>
              <a:t>(Дождь)</a:t>
            </a:r>
          </a:p>
        </p:txBody>
      </p:sp>
      <p:pic>
        <p:nvPicPr>
          <p:cNvPr id="20482" name="Picture 4" descr="91197591_0_3d70c_36af9520_2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88913"/>
            <a:ext cx="7200900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/>
              <a:ext uri="{28A0092B-C50C-407E-A947-70E740481C1C}"/>
            </a:extLst>
          </a:blip>
          <a:srcRect l="62977" t="24127" r="2856" b="12358"/>
          <a:stretch/>
        </p:blipFill>
        <p:spPr>
          <a:xfrm>
            <a:off x="939482" y="2458111"/>
            <a:ext cx="2871296" cy="4265173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TextBox 3"/>
          <p:cNvSpPr txBox="1"/>
          <p:nvPr/>
        </p:nvSpPr>
        <p:spPr>
          <a:xfrm>
            <a:off x="263525" y="0"/>
            <a:ext cx="8696325" cy="22812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Птицы улетают в тёплые края. Практически все </a:t>
            </a:r>
            <a:r>
              <a:rPr lang="ru-RU" sz="1600" b="1" dirty="0">
                <a:solidFill>
                  <a:srgbClr val="000000"/>
                </a:solidFill>
                <a:cs typeface="Arial" charset="0"/>
              </a:rPr>
              <a:t>птицы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 питаются</a:t>
            </a: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 насекомыми, которые при наступлении холодов прячутся или погибают. Пернатые уже не могут с легкостью добывать себе пропитание. Это основная причина, как считают ученые, для таких птиц как ласточки</a:t>
            </a: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 или дикие гуси. </a:t>
            </a:r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В южных странах тепло, насекомые там не прячутся от</a:t>
            </a: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 холода, поэтому можно спокойно перезимовать там. Аисты и цапли,</a:t>
            </a: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которые питаются лягушками, тоже покидают холодные места, когда их</a:t>
            </a: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 водоемы замерзают.</a:t>
            </a: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531" name="Picture 4" descr="i-3624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148263" y="2420938"/>
            <a:ext cx="36433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216090" y="224136"/>
            <a:ext cx="4091100" cy="2946513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4535062" y="151111"/>
            <a:ext cx="4248472" cy="3044092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216090" y="3680864"/>
            <a:ext cx="4233626" cy="2996952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4680754" y="3681623"/>
            <a:ext cx="4248471" cy="2940631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212725" y="3268663"/>
            <a:ext cx="8712200" cy="4079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Весна красна, да голодна, осень дождлива, да сыта.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425" y="476250"/>
            <a:ext cx="2378075" cy="195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Рыжий Егорка</a:t>
            </a:r>
            <a:br>
              <a:rPr lang="ru-RU" dirty="0"/>
            </a:br>
            <a:r>
              <a:rPr lang="ru-RU" dirty="0"/>
              <a:t>Упал на озерко,</a:t>
            </a:r>
            <a:br>
              <a:rPr lang="ru-RU" dirty="0"/>
            </a:br>
            <a:r>
              <a:rPr lang="ru-RU" dirty="0"/>
              <a:t>Сам не утонул</a:t>
            </a:r>
            <a:br>
              <a:rPr lang="ru-RU" dirty="0"/>
            </a:br>
            <a:r>
              <a:rPr lang="ru-RU" dirty="0"/>
              <a:t>И воды не всколыхнул.</a:t>
            </a:r>
            <a:br>
              <a:rPr lang="ru-RU" dirty="0"/>
            </a:br>
            <a:r>
              <a:rPr lang="ru-RU" dirty="0"/>
              <a:t>(</a:t>
            </a:r>
            <a:r>
              <a:rPr lang="ru-RU" i="1" dirty="0"/>
              <a:t>Осенний лист</a:t>
            </a:r>
            <a:r>
              <a:rPr lang="ru-RU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" y="3500438"/>
            <a:ext cx="3436938" cy="31734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Он идет, а мы бежим,</a:t>
            </a:r>
            <a:br>
              <a:rPr lang="ru-RU" dirty="0"/>
            </a:br>
            <a:r>
              <a:rPr lang="ru-RU" dirty="0"/>
              <a:t>Он догонит все равно!</a:t>
            </a:r>
            <a:br>
              <a:rPr lang="ru-RU" dirty="0"/>
            </a:br>
            <a:r>
              <a:rPr lang="ru-RU" dirty="0"/>
              <a:t>В дом укрыться мы спешим,</a:t>
            </a:r>
            <a:br>
              <a:rPr lang="ru-RU" dirty="0"/>
            </a:br>
            <a:r>
              <a:rPr lang="ru-RU" dirty="0"/>
              <a:t>Будет к нам стучать в окно,</a:t>
            </a:r>
            <a:br>
              <a:rPr lang="ru-RU" dirty="0"/>
            </a:br>
            <a:r>
              <a:rPr lang="ru-RU" dirty="0"/>
              <a:t>И по крыше тук да тук!</a:t>
            </a:r>
            <a:br>
              <a:rPr lang="ru-RU" dirty="0"/>
            </a:br>
            <a:r>
              <a:rPr lang="ru-RU" dirty="0"/>
              <a:t>Нет, не впустим, милый друг!</a:t>
            </a:r>
            <a:br>
              <a:rPr lang="ru-RU" dirty="0"/>
            </a:br>
            <a:r>
              <a:rPr lang="ru-RU" dirty="0"/>
              <a:t>(</a:t>
            </a:r>
            <a:r>
              <a:rPr lang="ru-RU" i="1" dirty="0"/>
              <a:t>дождь</a:t>
            </a:r>
            <a:r>
              <a:rPr lang="ru-RU" dirty="0"/>
              <a:t>)</a:t>
            </a:r>
          </a:p>
        </p:txBody>
      </p:sp>
      <p:pic>
        <p:nvPicPr>
          <p:cNvPr id="26632" name="Picture 8" descr="91197547_0_3a38f_ce994803_2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357563"/>
            <a:ext cx="505142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16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67995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88" y="188913"/>
            <a:ext cx="3551237" cy="20090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Несу я урожаи,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Поля вновь засеваю,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Птиц к югу отправляю,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Деревья раздеваю,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Но не касаюсь сосен и елочек.</a:t>
            </a:r>
            <a:br>
              <a:rPr lang="ru-RU" sz="1600" dirty="0">
                <a:solidFill>
                  <a:srgbClr val="000000"/>
                </a:solidFill>
                <a:cs typeface="Arial" charset="0"/>
              </a:rPr>
            </a:br>
            <a:r>
              <a:rPr lang="ru-RU" sz="1600" dirty="0">
                <a:solidFill>
                  <a:srgbClr val="000000"/>
                </a:solidFill>
                <a:cs typeface="Arial" charset="0"/>
              </a:rPr>
              <a:t>Я —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4868863"/>
            <a:ext cx="3135313" cy="17557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  <a:cs typeface="Arial" charset="0"/>
              </a:rPr>
              <a:t>Листья желтые летят,</a:t>
            </a:r>
            <a:br>
              <a:rPr lang="ru-RU" sz="1600">
                <a:solidFill>
                  <a:srgbClr val="000000"/>
                </a:solidFill>
                <a:cs typeface="Arial" charset="0"/>
              </a:rPr>
            </a:br>
            <a:r>
              <a:rPr lang="ru-RU" sz="1600">
                <a:solidFill>
                  <a:srgbClr val="000000"/>
                </a:solidFill>
                <a:cs typeface="Arial" charset="0"/>
              </a:rPr>
              <a:t>Падают, кружатся,</a:t>
            </a:r>
            <a:br>
              <a:rPr lang="ru-RU" sz="1600">
                <a:solidFill>
                  <a:srgbClr val="000000"/>
                </a:solidFill>
                <a:cs typeface="Arial" charset="0"/>
              </a:rPr>
            </a:br>
            <a:r>
              <a:rPr lang="ru-RU" sz="1600">
                <a:solidFill>
                  <a:srgbClr val="000000"/>
                </a:solidFill>
                <a:cs typeface="Arial" charset="0"/>
              </a:rPr>
              <a:t>И под ноги просто так</a:t>
            </a:r>
            <a:br>
              <a:rPr lang="ru-RU" sz="1600">
                <a:solidFill>
                  <a:srgbClr val="000000"/>
                </a:solidFill>
                <a:cs typeface="Arial" charset="0"/>
              </a:rPr>
            </a:br>
            <a:r>
              <a:rPr lang="ru-RU" sz="1600">
                <a:solidFill>
                  <a:srgbClr val="000000"/>
                </a:solidFill>
                <a:cs typeface="Arial" charset="0"/>
              </a:rPr>
              <a:t>Как ковер ложатся!</a:t>
            </a:r>
            <a:br>
              <a:rPr lang="ru-RU" sz="1600">
                <a:solidFill>
                  <a:srgbClr val="000000"/>
                </a:solidFill>
                <a:cs typeface="Arial" charset="0"/>
              </a:rPr>
            </a:br>
            <a:r>
              <a:rPr lang="ru-RU" sz="1600">
                <a:solidFill>
                  <a:srgbClr val="000000"/>
                </a:solidFill>
                <a:cs typeface="Arial" charset="0"/>
              </a:rPr>
              <a:t>Что за желтый снегопад?</a:t>
            </a:r>
            <a:br>
              <a:rPr lang="ru-RU" sz="1600">
                <a:solidFill>
                  <a:srgbClr val="000000"/>
                </a:solidFill>
                <a:cs typeface="Arial" charset="0"/>
              </a:rPr>
            </a:br>
            <a:r>
              <a:rPr lang="ru-RU" sz="1600">
                <a:solidFill>
                  <a:srgbClr val="000000"/>
                </a:solidFill>
                <a:cs typeface="Arial" charset="0"/>
              </a:rPr>
              <a:t>Это просто 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81388" y="152601"/>
            <a:ext cx="5112568" cy="3913630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628" name="Picture 5" descr="1398339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338" y="1052513"/>
            <a:ext cx="453866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0_9d1fd_b1b888b4_ori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276475"/>
            <a:ext cx="307816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63404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65388"/>
            <a:ext cx="36353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Autumn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981</TotalTime>
  <Words>528</Words>
  <Application>Microsoft Office PowerPoint</Application>
  <PresentationFormat>Экран (4:3)</PresentationFormat>
  <Paragraphs>68</Paragraphs>
  <Slides>26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Autumn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Такая разная осень</dc:title>
  <dc:creator>Светлана Шулепова</dc:creator>
  <cp:lastModifiedBy>Goroshenki</cp:lastModifiedBy>
  <cp:revision>70</cp:revision>
  <dcterms:created xsi:type="dcterms:W3CDTF">2014-10-04T17:50:01Z</dcterms:created>
  <dcterms:modified xsi:type="dcterms:W3CDTF">2016-10-31T10:33:31Z</dcterms:modified>
</cp:coreProperties>
</file>