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94" r:id="rId3"/>
    <p:sldId id="295" r:id="rId4"/>
    <p:sldId id="281" r:id="rId5"/>
    <p:sldId id="256" r:id="rId6"/>
    <p:sldId id="288" r:id="rId7"/>
    <p:sldId id="290" r:id="rId8"/>
    <p:sldId id="259" r:id="rId9"/>
    <p:sldId id="260" r:id="rId10"/>
    <p:sldId id="284" r:id="rId11"/>
    <p:sldId id="285" r:id="rId12"/>
    <p:sldId id="296" r:id="rId13"/>
    <p:sldId id="297" r:id="rId14"/>
    <p:sldId id="298" r:id="rId15"/>
    <p:sldId id="299" r:id="rId16"/>
    <p:sldId id="300" r:id="rId17"/>
    <p:sldId id="283" r:id="rId18"/>
    <p:sldId id="265" r:id="rId19"/>
    <p:sldId id="261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E7D4EB-4A44-47FE-B8AF-87A2482C0E69}" type="datetimeFigureOut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195CA9-72DC-4377-B3D3-35E501C30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kripk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44675"/>
            <a:ext cx="4643438" cy="1830388"/>
          </a:xfrm>
        </p:spPr>
        <p:txBody>
          <a:bodyPr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92600"/>
            <a:ext cx="4430712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0038" y="274638"/>
            <a:ext cx="1639887" cy="6178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770438" cy="617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5163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4763" y="1600200"/>
            <a:ext cx="3205162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ripk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656272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3" r:id="rId2"/>
    <p:sldLayoutId id="2147483892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1%82%D1%85%D0%BE%D0%B2%D0%B5%D0%BD,_%D0%9B%D1%8E%D0%B4%D0%B2%D0%B8%D0%B3_%D0%B2%D0%B0%D0%B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0%D0%BE%D0%BC%D0%B0%D0%BD%D1%82%D0%B8%D0%B7%D0%BC" TargetMode="External"/><Relationship Id="rId4" Type="http://schemas.openxmlformats.org/officeDocument/2006/relationships/hyperlink" Target="http://ru.wikipedia.org/wiki/%D0%9A%D0%BB%D0%B0%D1%81%D1%81%D0%B8%D1%86%D0%B8%D0%B7%D0%B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88;&#1080;&#1096;&#1082;&#1072;\&#1060;._&#1064;&#1086;&#1087;&#1077;&#1085;_-__&#1057;_&#1087;&#1077;&#1088;&#1074;&#1099;&#1084;_&#1076;&#1085;&#1105;&#1084;_&#1074;&#1077;&#1089;&#1085;&#1099;.mp3" TargetMode="Externa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изображен на портретах?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25131" cy="46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19" y="1628800"/>
            <a:ext cx="3502053" cy="93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250px-Image-Frederic_Chopin_photo_downsamp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88913"/>
            <a:ext cx="42751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54538" y="709613"/>
            <a:ext cx="4291012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rgbClr val="FF6600"/>
              </a:buClr>
              <a:buSzPct val="65000"/>
              <a:defRPr/>
            </a:pPr>
            <a:r>
              <a:rPr lang="ru-RU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600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action="ppaction://hlinkfile" tooltip="Бетховен, Людвиг ван"/>
              </a:rPr>
              <a:t>Бетховена</a:t>
            </a:r>
            <a:r>
              <a:rPr lang="ru-RU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file" tooltip="Классицизм"/>
              </a:rPr>
              <a:t>классицизм</a:t>
            </a:r>
            <a:r>
              <a:rPr lang="ru-RU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уступил место </a:t>
            </a:r>
            <a:r>
              <a:rPr lang="ru-RU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file" tooltip="Романтизм"/>
              </a:rPr>
              <a:t>романтизму</a:t>
            </a:r>
            <a:r>
              <a:rPr lang="ru-RU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 Шопен стал один из главных представителей этого направления в музыке.</a:t>
            </a:r>
            <a:endParaRPr lang="ru-RU" sz="3600" kern="0" dirty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400" y="5732463"/>
            <a:ext cx="42751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/>
                <a:ea typeface="+mj-ea"/>
                <a:cs typeface="+mj-cs"/>
              </a:rPr>
              <a:t>Фридерик</a:t>
            </a:r>
            <a:r>
              <a:rPr lang="ru-RU" sz="20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/>
                <a:ea typeface="+mj-ea"/>
                <a:cs typeface="+mj-cs"/>
              </a:rPr>
              <a:t> Шопен</a:t>
            </a:r>
            <a:br>
              <a:rPr lang="ru-RU" sz="20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/>
                <a:ea typeface="+mj-ea"/>
                <a:cs typeface="+mj-cs"/>
              </a:rPr>
            </a:br>
            <a:r>
              <a:rPr lang="ru-RU" sz="20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/>
                <a:ea typeface="+mj-ea"/>
                <a:cs typeface="+mj-cs"/>
              </a:rPr>
              <a:t>польский композитор</a:t>
            </a:r>
            <a:br>
              <a:rPr lang="ru-RU" sz="20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/>
                <a:ea typeface="+mj-ea"/>
                <a:cs typeface="+mj-cs"/>
              </a:rPr>
            </a:br>
            <a:r>
              <a:rPr lang="ru-RU" sz="20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/>
                <a:ea typeface="+mj-ea"/>
                <a:cs typeface="+mj-cs"/>
              </a:rPr>
              <a:t>(1810-1849)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._Шопен_-__С_первым_днём_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381328"/>
            <a:ext cx="88776" cy="88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</a:p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Фредерик Шопен до сих пор является самым гениальным композитором и виртуозом. </a:t>
            </a:r>
          </a:p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Он возродил в музыке романтизм </a:t>
            </a:r>
          </a:p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ввел в нее причудливые</a:t>
            </a:r>
          </a:p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самобытные ноты. </a:t>
            </a:r>
          </a:p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Его произведения пронизаны любовью к родине, ее красотам, людям и обычаям. </a:t>
            </a:r>
          </a:p>
          <a:p>
            <a:endParaRPr lang="ru-RU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ru-RU" sz="2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Именно Шопен определил направление развития романтического пианизма и придал ему импульс, не затухающий до сих пор.</a:t>
            </a:r>
            <a:endParaRPr lang="ru-RU" sz="2400" dirty="0">
              <a:latin typeface="+mn-lt"/>
            </a:endParaRPr>
          </a:p>
        </p:txBody>
      </p:sp>
      <p:pic>
        <p:nvPicPr>
          <p:cNvPr id="7" name="Рисунок 6" descr="0c150bf45875422b56a6c73cf9c0b1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32656"/>
            <a:ext cx="3962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69269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Полет Валькирий.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Опера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Валькирия.»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Валькирии -  девы-воительницы,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которые уносят с поля боя погибших солдат и доставляют их в небесное царство Валгаллу.. Лейтмотив валькирий похож на боевой клич, он символизирует героический порыв и устремленность к победе.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0162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5730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Рихард Вагнер 1813-1883 немецкий композитор.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2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83515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9" y="1196752"/>
            <a:ext cx="6120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Франц Шуберт – австрийский композитор</a:t>
            </a:r>
          </a:p>
          <a:p>
            <a:endParaRPr lang="ru-RU" sz="2800" dirty="0">
              <a:solidFill>
                <a:schemeClr val="bg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Серенада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1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7551"/>
            <a:ext cx="7416824" cy="80329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СЕРЕНАДА</a:t>
            </a:r>
          </a:p>
          <a:p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Песнь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моя летит с мольбою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Тихо в час ночной.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В рощу легкою стопою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Ты приди, друг мой.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При луне шумят уныло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Листья в поздний час,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И никто, о друг мой милый,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Не услышит нас.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Слышишь, в роще зазвучали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Песни соловья,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Звуки их полны печали,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Молят за меня.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endParaRPr lang="ru-RU" sz="2400" dirty="0" smtClean="0">
              <a:solidFill>
                <a:schemeClr val="bg1"/>
              </a:solidFill>
              <a:latin typeface="+mn-lt"/>
            </a:endParaRPr>
          </a:p>
          <a:p>
            <a:endParaRPr lang="ru-RU" sz="2400" dirty="0" smtClean="0">
              <a:solidFill>
                <a:schemeClr val="bg1"/>
              </a:solidFill>
              <a:latin typeface="+mn-lt"/>
            </a:endParaRPr>
          </a:p>
          <a:p>
            <a:endParaRPr lang="ru-RU" sz="2400" dirty="0">
              <a:solidFill>
                <a:schemeClr val="bg1"/>
              </a:solidFill>
              <a:latin typeface="+mn-lt"/>
            </a:endParaRPr>
          </a:p>
          <a:p>
            <a:endParaRPr lang="ru-RU" sz="2400" dirty="0" smtClean="0">
              <a:solidFill>
                <a:schemeClr val="bg1"/>
              </a:solidFill>
              <a:latin typeface="+mn-lt"/>
            </a:endParaRPr>
          </a:p>
          <a:p>
            <a:endParaRPr lang="ru-RU" sz="2400" dirty="0">
              <a:solidFill>
                <a:schemeClr val="bg1"/>
              </a:solidFill>
              <a:latin typeface="+mn-lt"/>
            </a:endParaRPr>
          </a:p>
          <a:p>
            <a:endParaRPr lang="ru-RU" sz="2400" dirty="0" smtClean="0">
              <a:solidFill>
                <a:schemeClr val="bg1"/>
              </a:solidFill>
              <a:latin typeface="+mn-lt"/>
            </a:endParaRPr>
          </a:p>
          <a:p>
            <a:endParaRPr lang="ru-RU" sz="2400" dirty="0">
              <a:solidFill>
                <a:schemeClr val="bg1"/>
              </a:solidFill>
              <a:latin typeface="+mn-lt"/>
            </a:endParaRPr>
          </a:p>
          <a:p>
            <a:endParaRPr lang="ru-RU" sz="24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В них понятно все томленье,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Вся тоска любви,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И наводят умиленье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На душу они,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Дай же доступ их призванью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Ты душе своей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И на тайное свиданье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Ты приди скорей!</a:t>
            </a:r>
          </a:p>
        </p:txBody>
      </p:sp>
    </p:spTree>
    <p:extLst>
      <p:ext uri="{BB962C8B-B14F-4D97-AF65-F5344CB8AC3E}">
        <p14:creationId xmlns:p14="http://schemas.microsoft.com/office/powerpoint/2010/main" val="8887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6048672" cy="48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5"/>
            <a:ext cx="2376264" cy="30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196752"/>
            <a:ext cx="53932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Феликс Мендельсон</a:t>
            </a:r>
          </a:p>
          <a:p>
            <a:endParaRPr lang="ru-RU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1809-1847-немецкий композитор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8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5976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4400" b="1" dirty="0" smtClean="0">
                <a:solidFill>
                  <a:schemeClr val="bg1">
                    <a:lumMod val="85000"/>
                  </a:schemeClr>
                </a:solidFill>
              </a:rPr>
              <a:t>В России в русле романтизма работали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pic>
        <p:nvPicPr>
          <p:cNvPr id="11267" name="Picture 4" descr="200px-Glinka_1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1741488"/>
            <a:ext cx="2103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220px-Peter_Tschaiko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1768475"/>
            <a:ext cx="2355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250px-Alyabyev_Aleksandr_Aleksandrov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1768475"/>
            <a:ext cx="21780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200px-Musorgski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38" y="1741488"/>
            <a:ext cx="19240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WordArt 11"/>
          <p:cNvSpPr>
            <a:spLocks noChangeArrowheads="1" noChangeShapeType="1" noTextEdit="1"/>
          </p:cNvSpPr>
          <p:nvPr/>
        </p:nvSpPr>
        <p:spPr bwMode="auto">
          <a:xfrm>
            <a:off x="6872288" y="5208588"/>
            <a:ext cx="2135187" cy="8413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А.А.Алябьев</a:t>
            </a:r>
          </a:p>
        </p:txBody>
      </p:sp>
      <p:sp>
        <p:nvSpPr>
          <p:cNvPr id="11272" name="WordArt 10"/>
          <p:cNvSpPr>
            <a:spLocks noChangeArrowheads="1" noChangeShapeType="1" noTextEdit="1"/>
          </p:cNvSpPr>
          <p:nvPr/>
        </p:nvSpPr>
        <p:spPr bwMode="auto">
          <a:xfrm>
            <a:off x="4429125" y="5089525"/>
            <a:ext cx="2143125" cy="139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П.И.Чайковский</a:t>
            </a:r>
          </a:p>
        </p:txBody>
      </p:sp>
      <p:sp>
        <p:nvSpPr>
          <p:cNvPr id="11273" name="WordArt 8"/>
          <p:cNvSpPr>
            <a:spLocks noChangeArrowheads="1" noChangeShapeType="1" noTextEdit="1"/>
          </p:cNvSpPr>
          <p:nvPr/>
        </p:nvSpPr>
        <p:spPr bwMode="auto">
          <a:xfrm>
            <a:off x="2179638" y="5373688"/>
            <a:ext cx="2103437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spc="72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М.И.Глинка</a:t>
            </a:r>
          </a:p>
        </p:txBody>
      </p:sp>
      <p:sp>
        <p:nvSpPr>
          <p:cNvPr id="11274" name="WordArt 9"/>
          <p:cNvSpPr>
            <a:spLocks noChangeArrowheads="1" noChangeShapeType="1" noTextEdit="1"/>
          </p:cNvSpPr>
          <p:nvPr/>
        </p:nvSpPr>
        <p:spPr bwMode="auto">
          <a:xfrm>
            <a:off x="30163" y="5138738"/>
            <a:ext cx="1978025" cy="1296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М.П.Мусоргский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122266_f5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357438"/>
            <a:ext cx="6286500" cy="412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7929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Композиторы романтики не отказывались от классической музыки. Они продолжали развивать лучшие традиции классицизма. И все таки новый стиль имеет свои черты. Они видны в философском взгляде на окружающий мир, в выборе тематики и музыкальных средствах ее выражения.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42233"/>
              </p:ext>
            </p:extLst>
          </p:nvPr>
        </p:nvGraphicFramePr>
        <p:xfrm>
          <a:off x="539552" y="476672"/>
          <a:ext cx="6096000" cy="374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048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Венская классическая школа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Романтизм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ru-RU" dirty="0" smtClean="0"/>
                        <a:t>Где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ru-RU" dirty="0" smtClean="0"/>
                        <a:t>Жанры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Венская классическая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6562725" cy="4752380"/>
          </a:xfrm>
        </p:spPr>
        <p:txBody>
          <a:bodyPr/>
          <a:lstStyle/>
          <a:p>
            <a:r>
              <a:rPr lang="ru-RU" dirty="0" smtClean="0"/>
              <a:t>Когда и где возникло это направление?</a:t>
            </a:r>
          </a:p>
          <a:p>
            <a:r>
              <a:rPr lang="ru-RU" dirty="0" smtClean="0"/>
              <a:t>Что означает слово классика?</a:t>
            </a:r>
          </a:p>
          <a:p>
            <a:r>
              <a:rPr lang="ru-RU" dirty="0"/>
              <a:t>К</a:t>
            </a:r>
            <a:r>
              <a:rPr lang="ru-RU" dirty="0" smtClean="0"/>
              <a:t>ому принадлежат слова: «Музыка должна высекать огонь из груди человека.»</a:t>
            </a:r>
          </a:p>
          <a:p>
            <a:r>
              <a:rPr lang="ru-RU" dirty="0" smtClean="0"/>
              <a:t>Кого называли «Чудо-ребенок»?</a:t>
            </a:r>
          </a:p>
          <a:p>
            <a:r>
              <a:rPr lang="ru-RU" dirty="0" smtClean="0"/>
              <a:t>Назовите самые известные камерные произведения Людвига Бетховена.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2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057" y="260648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Вопросы</a:t>
            </a:r>
            <a:r>
              <a:rPr lang="ru-RU" dirty="0" smtClean="0"/>
              <a:t>: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Какова была тема урока?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Какие задачи мы ставили перед собой?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Справились ли мы с поставленными задачами?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Я узнал что то новое на уроке?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Остались ли у меня вопросы </a:t>
            </a:r>
            <a:r>
              <a:rPr lang="ru-RU" smtClean="0">
                <a:solidFill>
                  <a:schemeClr val="bg1"/>
                </a:solidFill>
                <a:latin typeface="+mj-lt"/>
              </a:rPr>
              <a:t>по данной теме?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09625085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459051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8003538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 descr="2186208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5352595" cy="40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Классика  -образец.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основе эстетики классицизма лежало убеждение, что все в мире разумно, что на земле и в природе, и в жизни царит установленный свыше порядок; своеобразное равновесие истины и красоты - отсюда стремление к созданию идеального по форме произведения, где выверена каждая фраза, каждое </a:t>
            </a:r>
            <a:r>
              <a:rPr lang="ru-RU" dirty="0" smtClean="0"/>
              <a:t>предложение.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597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    </a:t>
            </a:r>
            <a:r>
              <a:rPr lang="ru-RU" sz="3600" b="1" smtClean="0"/>
              <a:t>«В мире есть не только нужное и полезное, но и красивое. Перед человеком открылась радость жизни, потому, что он услышал шепот листьев и песню кузнечика, журчание весеннего ручейка и перепевы серебряных колокольчиков жаворонка в горячем летнем небе, шуршание снежинок и стон метели, ласковое плескание волны и торжественную тишину ночи, услышал и, затаив дыхание, слушает сотни и тысячи лет чудесную музыку жизни»  </a:t>
            </a:r>
          </a:p>
          <a:p>
            <a:pPr marL="0" indent="0">
              <a:buFontTx/>
              <a:buNone/>
            </a:pPr>
            <a:r>
              <a:rPr lang="ru-RU" smtClean="0"/>
              <a:t>                                                                  В.Сухомлинский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32656"/>
            <a:ext cx="6408712" cy="4320479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Тема урока: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Романтизм в музыке</a:t>
            </a:r>
          </a:p>
        </p:txBody>
      </p:sp>
      <p:pic>
        <p:nvPicPr>
          <p:cNvPr id="3075" name="Рисунок 3" descr="e1c9efb73a6b2049a240606653fd07d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54292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23528" y="0"/>
            <a:ext cx="85693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55428613_9436176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8136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Book Antiqua" pitchFamily="18" charset="0"/>
              </a:rPr>
              <a:t>В музыке направление романтизма сложилось в 1820-е годы, развитие его заняло весь XIX век. Композиторы-романтики старались с помощью музыкальных средств выразить 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глубину и богатство внутреннего мира человека.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edmeti_2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870" y="2132856"/>
            <a:ext cx="3600400" cy="3600400"/>
          </a:xfrm>
          <a:prstGeom prst="rect">
            <a:avLst/>
          </a:prstGeom>
        </p:spPr>
      </p:pic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6985000" cy="5832475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3600" b="1" u="sng" dirty="0" smtClean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r>
              <a:rPr lang="ru-RU" sz="3600" dirty="0" smtClean="0"/>
              <a:t>Что касается музыкальных жанров, на первое место выходят песни, баллады, инструментальные ноктюрны, этюды, экспромты.</a:t>
            </a:r>
          </a:p>
          <a:p>
            <a:pPr marL="0" indent="0">
              <a:buFontTx/>
              <a:buNone/>
            </a:pPr>
            <a:r>
              <a:rPr lang="ru-RU" sz="3600" dirty="0" smtClean="0"/>
              <a:t>В оркестровке введение сольных номеров практически для всех инструментов.</a:t>
            </a:r>
          </a:p>
          <a:p>
            <a:pPr marL="0" indent="0">
              <a:buFontTx/>
              <a:buNone/>
            </a:pPr>
            <a:r>
              <a:rPr lang="ru-RU" sz="3600" dirty="0" err="1" smtClean="0"/>
              <a:t>Программность</a:t>
            </a:r>
            <a:r>
              <a:rPr lang="ru-RU" sz="3600" dirty="0" smtClean="0"/>
              <a:t> в музыке выступает на первый план</a:t>
            </a:r>
            <a:endParaRPr lang="ru-RU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404664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Всех 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композиторов-романтиков можно условно разделить на две группы: </a:t>
            </a:r>
            <a:endParaRPr lang="ru-RU" sz="4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те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, кто уходит в себя, потому что чувствует разлад с реальностью, </a:t>
            </a:r>
            <a:endParaRPr lang="ru-RU" sz="4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те, кто ищет от этого спасение </a:t>
            </a:r>
            <a:endParaRPr lang="ru-RU" sz="4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другом мире, другой культуре.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. 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80724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Наиболее яркими представителями романтической школы композиторов были….</a:t>
            </a:r>
          </a:p>
        </p:txBody>
      </p:sp>
      <p:pic>
        <p:nvPicPr>
          <p:cNvPr id="3" name="Рисунок 2" descr="Niccolo_Paganin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24744"/>
            <a:ext cx="18818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8" y="3286125"/>
            <a:ext cx="1785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Николо Паганини</a:t>
            </a:r>
          </a:p>
        </p:txBody>
      </p:sp>
      <p:pic>
        <p:nvPicPr>
          <p:cNvPr id="5" name="Рисунок 4" descr="296px-Liszt_18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43159"/>
            <a:ext cx="1400666" cy="173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7438" y="3214688"/>
            <a:ext cx="1785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rgbClr val="FFFF00"/>
                </a:solidFill>
                <a:latin typeface="+mj-lt"/>
              </a:rPr>
              <a:t>Ференц</a:t>
            </a:r>
            <a:r>
              <a:rPr lang="ru-RU" sz="2000" dirty="0">
                <a:solidFill>
                  <a:srgbClr val="FFFF00"/>
                </a:solidFill>
                <a:latin typeface="+mj-lt"/>
              </a:rPr>
              <a:t> Лист</a:t>
            </a:r>
          </a:p>
        </p:txBody>
      </p:sp>
      <p:pic>
        <p:nvPicPr>
          <p:cNvPr id="7" name="Рисунок 6" descr="428px-Image-Frederic_Chopin_photo_downsampled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1511027" cy="211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4813" y="3214688"/>
            <a:ext cx="1785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Фредерик Шопен</a:t>
            </a:r>
          </a:p>
        </p:txBody>
      </p:sp>
      <p:pic>
        <p:nvPicPr>
          <p:cNvPr id="11" name="Рисунок 10" descr="Franz_Schube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1831875" cy="209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021288"/>
            <a:ext cx="1785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Франц Шуберт</a:t>
            </a:r>
          </a:p>
        </p:txBody>
      </p:sp>
      <p:pic>
        <p:nvPicPr>
          <p:cNvPr id="14" name="Рисунок 13" descr="RichardWagn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4005064"/>
            <a:ext cx="1479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07704" y="6021288"/>
            <a:ext cx="1785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rgbClr val="FFFF00"/>
                </a:solidFill>
                <a:latin typeface="+mj-lt"/>
              </a:rPr>
              <a:t>Рихард</a:t>
            </a:r>
            <a:r>
              <a:rPr lang="ru-RU" sz="2000" dirty="0">
                <a:solidFill>
                  <a:srgbClr val="FFFF00"/>
                </a:solidFill>
                <a:latin typeface="+mj-lt"/>
              </a:rPr>
              <a:t> Вагнер</a:t>
            </a:r>
          </a:p>
        </p:txBody>
      </p:sp>
      <p:pic>
        <p:nvPicPr>
          <p:cNvPr id="17" name="Рисунок 16" descr="Schuhman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078757"/>
            <a:ext cx="1512168" cy="208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615354" y="3292755"/>
            <a:ext cx="1785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Роберт Шуман</a:t>
            </a:r>
          </a:p>
        </p:txBody>
      </p:sp>
      <p:pic>
        <p:nvPicPr>
          <p:cNvPr id="19" name="Рисунок 18" descr="Verdi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6556" y="3953644"/>
            <a:ext cx="15026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Мендельсон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947942"/>
            <a:ext cx="1656184" cy="21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164288" y="6021288"/>
            <a:ext cx="1785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Мендельсон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4814" y="5983258"/>
            <a:ext cx="148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FFF00"/>
                </a:solidFill>
                <a:latin typeface="Monotype Corsiva"/>
              </a:rPr>
              <a:t>Джузеппе Верди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fade thruBlk="1"/>
      </p:transition>
    </mc:Choice>
    <mc:Fallback xmlns="">
      <p:transition spd="slow" advTm="7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6" grpId="0"/>
      <p:bldP spid="18" grpId="0"/>
      <p:bldP spid="22" grpId="0"/>
      <p:bldP spid="13" grpId="0"/>
    </p:bldLst>
  </p:timing>
</p:sld>
</file>

<file path=ppt/theme/theme1.xml><?xml version="1.0" encoding="utf-8"?>
<a:theme xmlns:a="http://schemas.openxmlformats.org/drawingml/2006/main" name="Skripk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Skripka</Template>
  <TotalTime>490</TotalTime>
  <Words>553</Words>
  <Application>Microsoft Office PowerPoint</Application>
  <PresentationFormat>Экран (4:3)</PresentationFormat>
  <Paragraphs>88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Skripka</vt:lpstr>
      <vt:lpstr>Кто изображен на портретах?</vt:lpstr>
      <vt:lpstr>Венская классическая школа</vt:lpstr>
      <vt:lpstr>Классика  -образец.</vt:lpstr>
      <vt:lpstr>Презентация PowerPoint</vt:lpstr>
      <vt:lpstr> Тема урока: Романтизм в музыке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Западноевропейская музыка романтизма</dc:title>
  <dc:creator>GENA</dc:creator>
  <cp:lastModifiedBy>Евгения</cp:lastModifiedBy>
  <cp:revision>62</cp:revision>
  <dcterms:created xsi:type="dcterms:W3CDTF">2010-02-03T13:45:25Z</dcterms:created>
  <dcterms:modified xsi:type="dcterms:W3CDTF">2018-02-25T16:53:59Z</dcterms:modified>
</cp:coreProperties>
</file>