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1" r:id="rId2"/>
    <p:sldId id="259" r:id="rId3"/>
    <p:sldId id="281" r:id="rId4"/>
    <p:sldId id="280" r:id="rId5"/>
    <p:sldId id="257" r:id="rId6"/>
    <p:sldId id="258" r:id="rId7"/>
    <p:sldId id="260" r:id="rId8"/>
    <p:sldId id="279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4" autoAdjust="0"/>
    <p:restoredTop sz="94660"/>
  </p:normalViewPr>
  <p:slideViewPr>
    <p:cSldViewPr>
      <p:cViewPr varScale="1">
        <p:scale>
          <a:sx n="64" d="100"/>
          <a:sy n="64" d="100"/>
        </p:scale>
        <p:origin x="-15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B23416B-3CF3-4309-993B-642494FC71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983FA-21D8-4579-8537-593F0A7CB2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FB37E3-2007-4669-B8D8-6A4726DBD3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5B3A7-4538-4020-BBB1-7C2F9E92CC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93318F83-7D7B-4BAC-B1B6-85B2518142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2E16B-94B1-4106-BFD8-49FF587DDC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E9FDA-2CAF-435B-AAD6-B4C3400753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C1915-15A2-408D-8BF6-3D1F25F78C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88240-9ED2-40EC-BDAD-599613E7EA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E507F-BCCB-4AED-9A0B-D7462B2B38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16892A09-D6F2-4456-A1DC-24D7D3CFA0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866D1D60-44D8-47C5-8526-1D8B267590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sz="8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1914-1918 гг.</a:t>
            </a:r>
          </a:p>
        </p:txBody>
      </p:sp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8062913" cy="1470025"/>
          </a:xfrm>
        </p:spPr>
        <p:txBody>
          <a:bodyPr>
            <a:noAutofit/>
          </a:bodyPr>
          <a:lstStyle/>
          <a:p>
            <a:pPr eaLnBrk="1" hangingPunct="1"/>
            <a:r>
              <a:rPr lang="ru-RU" sz="6600" b="1" dirty="0" smtClean="0">
                <a:solidFill>
                  <a:srgbClr val="002060"/>
                </a:solidFill>
              </a:rPr>
              <a:t>Россия в Первой мировой войне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196752"/>
            <a:ext cx="77724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4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Проявление патриотических настроений в начале Первой мировой войны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2564904"/>
            <a:ext cx="7992888" cy="4005064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Char char="ü"/>
            </a:pPr>
            <a:r>
              <a:rPr lang="ru-RU" sz="3200" i="1" dirty="0" smtClean="0"/>
              <a:t> </a:t>
            </a:r>
            <a:r>
              <a:rPr lang="ru-RU" sz="3200" i="1" dirty="0" smtClean="0"/>
              <a:t> </a:t>
            </a:r>
            <a:r>
              <a:rPr lang="ru-RU" sz="3200" i="1" dirty="0" smtClean="0"/>
              <a:t>К</a:t>
            </a:r>
            <a:r>
              <a:rPr lang="ru-RU" sz="3200" i="1" dirty="0" smtClean="0"/>
              <a:t>редиты </a:t>
            </a:r>
            <a:r>
              <a:rPr lang="ru-RU" sz="3200" i="1" dirty="0" smtClean="0"/>
              <a:t>на ведение военных </a:t>
            </a:r>
            <a:r>
              <a:rPr lang="ru-RU" sz="3200" i="1" dirty="0" smtClean="0"/>
              <a:t>действий;</a:t>
            </a:r>
            <a:endParaRPr lang="ru-RU" sz="3200" i="1" dirty="0" smtClean="0"/>
          </a:p>
          <a:p>
            <a:pPr algn="ctr" eaLnBrk="1" hangingPunct="1">
              <a:buFont typeface="Wingdings" pitchFamily="2" charset="2"/>
              <a:buChar char="ü"/>
            </a:pPr>
            <a:r>
              <a:rPr lang="ru-RU" sz="3200" i="1" dirty="0" smtClean="0"/>
              <a:t> Столица Петербург была переименована в </a:t>
            </a:r>
            <a:r>
              <a:rPr lang="ru-RU" sz="3200" i="1" dirty="0" smtClean="0"/>
              <a:t>Петроград;</a:t>
            </a:r>
            <a:endParaRPr lang="ru-RU" sz="3200" i="1" dirty="0" smtClean="0"/>
          </a:p>
          <a:p>
            <a:pPr algn="ctr" eaLnBrk="1" hangingPunct="1">
              <a:buFont typeface="Wingdings" pitchFamily="2" charset="2"/>
              <a:buChar char="ü"/>
            </a:pPr>
            <a:r>
              <a:rPr lang="ru-RU" sz="3200" i="1" dirty="0" smtClean="0"/>
              <a:t> Громили лавки и магазины, принадлежавшие немцам.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3140968"/>
            <a:ext cx="5328592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Александр Иванович </a:t>
            </a: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Гучков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(14 октября 1862, Москва — 14 февраля 1936, Париж)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2291" name="Picture 6" descr="Guchkov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36096" y="1916832"/>
            <a:ext cx="3179762" cy="42703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131840" y="476672"/>
            <a:ext cx="5328592" cy="1143000"/>
          </a:xfrm>
        </p:spPr>
        <p:txBody>
          <a:bodyPr>
            <a:noAutofit/>
          </a:bodyPr>
          <a:lstStyle/>
          <a:p>
            <a:pPr eaLnBrk="1" hangingPunct="1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Георгий Евгеньевич Львов (1861-1925)</a:t>
            </a:r>
          </a:p>
        </p:txBody>
      </p:sp>
      <p:pic>
        <p:nvPicPr>
          <p:cNvPr id="14339" name="Picture 5" descr="180px-Lvov_ge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2060848"/>
            <a:ext cx="3027784" cy="430618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Негативные последствия участия России в войне: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974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Нехватка рабочей силы в деревнях и ведущих отраслях промышленности;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Упали производство продовольствия, добыча угля и железной руды, выплавка чугуна и стали;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Кризис на железнодорожном транспорте;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Введены обязательные нормы сдачи крестьянами хлеба государству;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Инфляция (процесс обесценивания денег);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Введение сверхурочных работ;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Нехватка товаров первой необходимости;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Падение уровня жизни.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  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Рост 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рабочего, забастовочного движения.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332656"/>
            <a:ext cx="77724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Забастовочное движение в России в 1914 – 1916 гг.</a:t>
            </a:r>
          </a:p>
        </p:txBody>
      </p:sp>
      <p:graphicFrame>
        <p:nvGraphicFramePr>
          <p:cNvPr id="4122" name="Group 26"/>
          <p:cNvGraphicFramePr>
            <a:graphicFrameLocks noGrp="1"/>
          </p:cNvGraphicFramePr>
          <p:nvPr>
            <p:ph sz="quarter" idx="1"/>
          </p:nvPr>
        </p:nvGraphicFramePr>
        <p:xfrm>
          <a:off x="827584" y="1628800"/>
          <a:ext cx="7772400" cy="4525963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150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Годы</a:t>
                      </a:r>
                    </a:p>
                  </a:txBody>
                  <a:tcPr marL="86360" marR="863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Август-декабрь 1914</a:t>
                      </a:r>
                    </a:p>
                  </a:txBody>
                  <a:tcPr marL="86360" marR="863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1915</a:t>
                      </a:r>
                    </a:p>
                  </a:txBody>
                  <a:tcPr marL="86360" marR="863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1916</a:t>
                      </a:r>
                    </a:p>
                  </a:txBody>
                  <a:tcPr marL="86360" marR="863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забастовок</a:t>
                      </a:r>
                    </a:p>
                  </a:txBody>
                  <a:tcPr marL="86360" marR="863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</a:p>
                  </a:txBody>
                  <a:tcPr marL="86360" marR="863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1034</a:t>
                      </a:r>
                    </a:p>
                  </a:txBody>
                  <a:tcPr marL="86360" marR="863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1410</a:t>
                      </a:r>
                    </a:p>
                  </a:txBody>
                  <a:tcPr marL="86360" marR="863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участников</a:t>
                      </a:r>
                    </a:p>
                  </a:txBody>
                  <a:tcPr marL="86360" marR="863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34752</a:t>
                      </a:r>
                    </a:p>
                  </a:txBody>
                  <a:tcPr marL="86360" marR="863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553 094</a:t>
                      </a:r>
                    </a:p>
                  </a:txBody>
                  <a:tcPr marL="86360" marR="863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1 086 364</a:t>
                      </a:r>
                    </a:p>
                  </a:txBody>
                  <a:tcPr marL="86360" marR="863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Забастовочное движение</a:t>
            </a:r>
          </a:p>
        </p:txBody>
      </p:sp>
      <p:pic>
        <p:nvPicPr>
          <p:cNvPr id="17411" name="Picture 6" descr="Февральская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87624" y="1484784"/>
            <a:ext cx="7127875" cy="49942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Отношение политических сил к войне</a:t>
            </a:r>
          </a:p>
        </p:txBody>
      </p:sp>
      <p:graphicFrame>
        <p:nvGraphicFramePr>
          <p:cNvPr id="38915" name="Group 3"/>
          <p:cNvGraphicFramePr>
            <a:graphicFrameLocks noGrp="1"/>
          </p:cNvGraphicFramePr>
          <p:nvPr>
            <p:ph sz="quarter" idx="1"/>
          </p:nvPr>
        </p:nvGraphicFramePr>
        <p:xfrm>
          <a:off x="395288" y="981075"/>
          <a:ext cx="8229600" cy="5236528"/>
        </p:xfrm>
        <a:graphic>
          <a:graphicData uri="http://schemas.openxmlformats.org/drawingml/2006/table">
            <a:tbl>
              <a:tblPr/>
              <a:tblGrid>
                <a:gridCol w="3671887"/>
                <a:gridCol w="4557713"/>
              </a:tblGrid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Партии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 войне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Кадеты ( П. Н. Милюков)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Обвиняли высшее руководство страны в измене. Рассматривали возможность выступления знати, генералитета с целью отстранения Николая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власти.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Социал-демократы (Г. В. Плеханов)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Война оборонительная, отечественная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Эсеры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Пацифизм – отрицание войны и насилия как средства достижения политических целей. Заключение демократического мира.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Меньшевики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Большевики ( В. И. Ленин)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Война несправедливая, захватническая с обеих сторон. Лозунг поражения своего правительства в войне, превращение ее в войну гражданскую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348</TotalTime>
  <Words>252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Россия в Первой мировой войне</vt:lpstr>
      <vt:lpstr>Проявление патриотических настроений в начале Первой мировой войны</vt:lpstr>
      <vt:lpstr>Александр Иванович Гучков (14 октября 1862, Москва — 14 февраля 1936, Париж) </vt:lpstr>
      <vt:lpstr>Георгий Евгеньевич Львов (1861-1925)</vt:lpstr>
      <vt:lpstr>Негативные последствия участия России в войне:</vt:lpstr>
      <vt:lpstr>Забастовочное движение в России в 1914 – 1916 гг.</vt:lpstr>
      <vt:lpstr>Забастовочное движение</vt:lpstr>
      <vt:lpstr>Отношение политических сил к войне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Кризис власти: 1916-февраль 1917 г.</dc:title>
  <dc:creator>Admin</dc:creator>
  <cp:lastModifiedBy>Екатерина Савельева</cp:lastModifiedBy>
  <cp:revision>16</cp:revision>
  <dcterms:created xsi:type="dcterms:W3CDTF">2009-09-21T11:26:24Z</dcterms:created>
  <dcterms:modified xsi:type="dcterms:W3CDTF">2021-10-07T09:45:59Z</dcterms:modified>
</cp:coreProperties>
</file>